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6" r:id="rId2"/>
    <p:sldId id="686" r:id="rId3"/>
    <p:sldId id="689" r:id="rId4"/>
    <p:sldId id="690" r:id="rId5"/>
    <p:sldId id="691" r:id="rId6"/>
    <p:sldId id="692" r:id="rId7"/>
    <p:sldId id="705" r:id="rId8"/>
    <p:sldId id="706" r:id="rId9"/>
    <p:sldId id="707" r:id="rId10"/>
    <p:sldId id="708" r:id="rId11"/>
    <p:sldId id="709" r:id="rId12"/>
    <p:sldId id="710" r:id="rId13"/>
    <p:sldId id="711" r:id="rId14"/>
    <p:sldId id="712" r:id="rId15"/>
    <p:sldId id="713" r:id="rId16"/>
    <p:sldId id="714" r:id="rId17"/>
    <p:sldId id="719" r:id="rId18"/>
    <p:sldId id="687" r:id="rId19"/>
    <p:sldId id="696" r:id="rId20"/>
    <p:sldId id="715" r:id="rId21"/>
    <p:sldId id="716" r:id="rId22"/>
    <p:sldId id="717" r:id="rId23"/>
    <p:sldId id="718" r:id="rId24"/>
    <p:sldId id="720" r:id="rId25"/>
    <p:sldId id="644" r:id="rId26"/>
    <p:sldId id="672" r:id="rId27"/>
    <p:sldId id="726" r:id="rId28"/>
    <p:sldId id="727" r:id="rId29"/>
    <p:sldId id="728" r:id="rId30"/>
    <p:sldId id="729" r:id="rId31"/>
    <p:sldId id="730" r:id="rId32"/>
    <p:sldId id="658" r:id="rId33"/>
    <p:sldId id="722" r:id="rId34"/>
    <p:sldId id="723" r:id="rId35"/>
    <p:sldId id="724"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61"/>
    <p:restoredTop sz="94626"/>
  </p:normalViewPr>
  <p:slideViewPr>
    <p:cSldViewPr snapToGrid="0" snapToObjects="1">
      <p:cViewPr varScale="1">
        <p:scale>
          <a:sx n="121" d="100"/>
          <a:sy n="121" d="100"/>
        </p:scale>
        <p:origin x="872"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FFE82B-8CC8-A74E-B673-EB238EC2A91E}" type="datetimeFigureOut">
              <a:rPr lang="en-US" smtClean="0"/>
              <a:t>3/27/23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212BE4-0E62-0C4F-AC1F-4E74FAA25BD0}" type="slidenum">
              <a:rPr lang="en-US" smtClean="0"/>
              <a:t>‹#›</a:t>
            </a:fld>
            <a:endParaRPr lang="en-US" dirty="0"/>
          </a:p>
        </p:txBody>
      </p:sp>
    </p:spTree>
    <p:extLst>
      <p:ext uri="{BB962C8B-B14F-4D97-AF65-F5344CB8AC3E}">
        <p14:creationId xmlns:p14="http://schemas.microsoft.com/office/powerpoint/2010/main" val="1809656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3/27/23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3/27/23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3/27/23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3/27/23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3/27/23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3/27/23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3/27/23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3/27/23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3/27/23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3/27/23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3/27/23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3/27/23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0580"/>
            <a:ext cx="7772400" cy="1470025"/>
          </a:xfrm>
        </p:spPr>
        <p:txBody>
          <a:bodyPr/>
          <a:lstStyle/>
          <a:p>
            <a:r>
              <a:rPr lang="en-US" b="1" dirty="0">
                <a:latin typeface="Arial"/>
                <a:cs typeface="Arial"/>
              </a:rPr>
              <a:t>INTRODUCTION TO FILM</a:t>
            </a:r>
          </a:p>
        </p:txBody>
      </p:sp>
      <p:sp>
        <p:nvSpPr>
          <p:cNvPr id="3" name="Subtitle 2"/>
          <p:cNvSpPr>
            <a:spLocks noGrp="1"/>
          </p:cNvSpPr>
          <p:nvPr>
            <p:ph type="subTitle" idx="1"/>
          </p:nvPr>
        </p:nvSpPr>
        <p:spPr>
          <a:xfrm>
            <a:off x="915631" y="3590605"/>
            <a:ext cx="7285663" cy="1085568"/>
          </a:xfrm>
        </p:spPr>
        <p:txBody>
          <a:bodyPr>
            <a:noAutofit/>
          </a:bodyPr>
          <a:lstStyle/>
          <a:p>
            <a:r>
              <a:rPr lang="en-US" sz="4000" b="1" dirty="0">
                <a:latin typeface="Arial"/>
                <a:cs typeface="Arial"/>
              </a:rPr>
              <a:t>Documentary Film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143863"/>
            <a:ext cx="8599990" cy="2062103"/>
          </a:xfrm>
          <a:prstGeom prst="rect">
            <a:avLst/>
          </a:prstGeom>
          <a:noFill/>
        </p:spPr>
        <p:txBody>
          <a:bodyPr wrap="square" rtlCol="0">
            <a:spAutoFit/>
          </a:bodyPr>
          <a:lstStyle/>
          <a:p>
            <a:pPr marL="457200" lvl="0" indent="-457200">
              <a:buFont typeface="Arial" charset="0"/>
              <a:buChar char="•"/>
            </a:pPr>
            <a:r>
              <a:rPr lang="en-US" sz="3200" dirty="0">
                <a:latin typeface="Arial" charset="0"/>
                <a:ea typeface="Arial" charset="0"/>
                <a:cs typeface="Arial" charset="0"/>
              </a:rPr>
              <a:t>Compilation film</a:t>
            </a:r>
          </a:p>
          <a:p>
            <a:pPr marL="457200" lvl="0" indent="-457200">
              <a:buFont typeface="Arial" charset="0"/>
              <a:buChar char="•"/>
            </a:pPr>
            <a:r>
              <a:rPr lang="en-US" sz="3200" dirty="0">
                <a:latin typeface="Arial" charset="0"/>
                <a:ea typeface="Arial" charset="0"/>
                <a:cs typeface="Arial" charset="0"/>
              </a:rPr>
              <a:t>Newsreel</a:t>
            </a:r>
          </a:p>
          <a:p>
            <a:pPr marL="457200" lvl="0" indent="-457200">
              <a:buFont typeface="Arial" charset="0"/>
              <a:buChar char="•"/>
            </a:pPr>
            <a:r>
              <a:rPr lang="en-US" sz="3200" dirty="0">
                <a:latin typeface="Arial" charset="0"/>
                <a:ea typeface="Arial" charset="0"/>
                <a:cs typeface="Arial" charset="0"/>
              </a:rPr>
              <a:t>Interview / talking head</a:t>
            </a:r>
          </a:p>
          <a:p>
            <a:pPr marL="457200" indent="-457200" fontAlgn="base">
              <a:buFont typeface="Arial" charset="0"/>
              <a:buChar char="•"/>
            </a:pPr>
            <a:endParaRPr lang="en-US" sz="32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 Genres:</a:t>
            </a:r>
          </a:p>
        </p:txBody>
      </p:sp>
    </p:spTree>
    <p:extLst>
      <p:ext uri="{BB962C8B-B14F-4D97-AF65-F5344CB8AC3E}">
        <p14:creationId xmlns:p14="http://schemas.microsoft.com/office/powerpoint/2010/main" val="302226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143863"/>
            <a:ext cx="8599990" cy="3046988"/>
          </a:xfrm>
          <a:prstGeom prst="rect">
            <a:avLst/>
          </a:prstGeom>
          <a:noFill/>
        </p:spPr>
        <p:txBody>
          <a:bodyPr wrap="square" rtlCol="0">
            <a:spAutoFit/>
          </a:bodyPr>
          <a:lstStyle/>
          <a:p>
            <a:pPr marL="457200" lvl="0" indent="-457200">
              <a:buFont typeface="Arial" charset="0"/>
              <a:buChar char="•"/>
            </a:pPr>
            <a:r>
              <a:rPr lang="en-US" sz="3200" dirty="0">
                <a:latin typeface="Arial" charset="0"/>
                <a:ea typeface="Arial" charset="0"/>
                <a:cs typeface="Arial" charset="0"/>
              </a:rPr>
              <a:t>Compilation film</a:t>
            </a:r>
          </a:p>
          <a:p>
            <a:pPr marL="457200" lvl="0" indent="-457200">
              <a:buFont typeface="Arial" charset="0"/>
              <a:buChar char="•"/>
            </a:pPr>
            <a:r>
              <a:rPr lang="en-US" sz="3200" dirty="0">
                <a:latin typeface="Arial" charset="0"/>
                <a:ea typeface="Arial" charset="0"/>
                <a:cs typeface="Arial" charset="0"/>
              </a:rPr>
              <a:t>Newsreel</a:t>
            </a:r>
          </a:p>
          <a:p>
            <a:pPr marL="457200" lvl="0" indent="-457200">
              <a:buFont typeface="Arial" charset="0"/>
              <a:buChar char="•"/>
            </a:pPr>
            <a:r>
              <a:rPr lang="en-US" sz="3200" dirty="0">
                <a:latin typeface="Arial" charset="0"/>
                <a:ea typeface="Arial" charset="0"/>
                <a:cs typeface="Arial" charset="0"/>
              </a:rPr>
              <a:t>Interview / talking head</a:t>
            </a:r>
          </a:p>
          <a:p>
            <a:pPr marL="457200" indent="-457200">
              <a:buFont typeface="Arial" charset="0"/>
              <a:buChar char="•"/>
            </a:pPr>
            <a:r>
              <a:rPr lang="en-US" sz="3200" dirty="0">
                <a:latin typeface="Arial" charset="0"/>
                <a:ea typeface="Arial" charset="0"/>
                <a:cs typeface="Arial" charset="0"/>
              </a:rPr>
              <a:t>Direct cinema / Cinéma vérité: precursor Vertov’s Kino-Pravda (film-truth)</a:t>
            </a:r>
          </a:p>
          <a:p>
            <a:pPr marL="457200" indent="-457200" fontAlgn="base">
              <a:buFont typeface="Arial" charset="0"/>
              <a:buChar char="•"/>
            </a:pPr>
            <a:endParaRPr lang="en-US" sz="32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 Genres:</a:t>
            </a:r>
          </a:p>
        </p:txBody>
      </p:sp>
    </p:spTree>
    <p:extLst>
      <p:ext uri="{BB962C8B-B14F-4D97-AF65-F5344CB8AC3E}">
        <p14:creationId xmlns:p14="http://schemas.microsoft.com/office/powerpoint/2010/main" val="961527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143863"/>
            <a:ext cx="8599990" cy="3539430"/>
          </a:xfrm>
          <a:prstGeom prst="rect">
            <a:avLst/>
          </a:prstGeom>
          <a:noFill/>
        </p:spPr>
        <p:txBody>
          <a:bodyPr wrap="square" rtlCol="0">
            <a:spAutoFit/>
          </a:bodyPr>
          <a:lstStyle/>
          <a:p>
            <a:pPr marL="457200" lvl="0" indent="-457200">
              <a:buFont typeface="Arial" charset="0"/>
              <a:buChar char="•"/>
            </a:pPr>
            <a:r>
              <a:rPr lang="en-US" sz="3200" dirty="0">
                <a:latin typeface="Arial" charset="0"/>
                <a:ea typeface="Arial" charset="0"/>
                <a:cs typeface="Arial" charset="0"/>
              </a:rPr>
              <a:t>Compilation film</a:t>
            </a:r>
          </a:p>
          <a:p>
            <a:pPr marL="457200" lvl="0" indent="-457200">
              <a:buFont typeface="Arial" charset="0"/>
              <a:buChar char="•"/>
            </a:pPr>
            <a:r>
              <a:rPr lang="en-US" sz="3200" dirty="0">
                <a:latin typeface="Arial" charset="0"/>
                <a:ea typeface="Arial" charset="0"/>
                <a:cs typeface="Arial" charset="0"/>
              </a:rPr>
              <a:t>Newsreel</a:t>
            </a:r>
          </a:p>
          <a:p>
            <a:pPr marL="457200" lvl="0" indent="-457200">
              <a:buFont typeface="Arial" charset="0"/>
              <a:buChar char="•"/>
            </a:pPr>
            <a:r>
              <a:rPr lang="en-US" sz="3200" dirty="0">
                <a:latin typeface="Arial" charset="0"/>
                <a:ea typeface="Arial" charset="0"/>
                <a:cs typeface="Arial" charset="0"/>
              </a:rPr>
              <a:t>Interview / talking head</a:t>
            </a:r>
          </a:p>
          <a:p>
            <a:pPr marL="457200" indent="-457200">
              <a:buFont typeface="Arial" charset="0"/>
              <a:buChar char="•"/>
            </a:pPr>
            <a:r>
              <a:rPr lang="en-US" sz="3200" dirty="0">
                <a:latin typeface="Arial" charset="0"/>
                <a:ea typeface="Arial" charset="0"/>
                <a:cs typeface="Arial" charset="0"/>
              </a:rPr>
              <a:t>Direct cinema / Cinéma vérité: precursor Vertov’s Kino-Pravda (film-truth)</a:t>
            </a:r>
          </a:p>
          <a:p>
            <a:pPr marL="457200" lvl="0" indent="-457200">
              <a:buFont typeface="Arial" charset="0"/>
              <a:buChar char="•"/>
            </a:pPr>
            <a:r>
              <a:rPr lang="en-US" sz="3200" dirty="0">
                <a:latin typeface="Arial" charset="0"/>
                <a:ea typeface="Arial" charset="0"/>
                <a:cs typeface="Arial" charset="0"/>
              </a:rPr>
              <a:t>Nature documentary</a:t>
            </a:r>
          </a:p>
          <a:p>
            <a:pPr marL="457200" indent="-457200" fontAlgn="base">
              <a:buFont typeface="Arial" charset="0"/>
              <a:buChar char="•"/>
            </a:pPr>
            <a:endParaRPr lang="en-US" sz="32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 Genres:</a:t>
            </a:r>
          </a:p>
        </p:txBody>
      </p:sp>
    </p:spTree>
    <p:extLst>
      <p:ext uri="{BB962C8B-B14F-4D97-AF65-F5344CB8AC3E}">
        <p14:creationId xmlns:p14="http://schemas.microsoft.com/office/powerpoint/2010/main" val="1524128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143863"/>
            <a:ext cx="8599990" cy="4031873"/>
          </a:xfrm>
          <a:prstGeom prst="rect">
            <a:avLst/>
          </a:prstGeom>
          <a:noFill/>
        </p:spPr>
        <p:txBody>
          <a:bodyPr wrap="square" rtlCol="0">
            <a:spAutoFit/>
          </a:bodyPr>
          <a:lstStyle/>
          <a:p>
            <a:pPr marL="457200" lvl="0" indent="-457200">
              <a:buFont typeface="Arial" charset="0"/>
              <a:buChar char="•"/>
            </a:pPr>
            <a:r>
              <a:rPr lang="en-US" sz="3200" dirty="0">
                <a:latin typeface="Arial" charset="0"/>
                <a:ea typeface="Arial" charset="0"/>
                <a:cs typeface="Arial" charset="0"/>
              </a:rPr>
              <a:t>Compilation film</a:t>
            </a:r>
          </a:p>
          <a:p>
            <a:pPr marL="457200" lvl="0" indent="-457200">
              <a:buFont typeface="Arial" charset="0"/>
              <a:buChar char="•"/>
            </a:pPr>
            <a:r>
              <a:rPr lang="en-US" sz="3200" dirty="0">
                <a:latin typeface="Arial" charset="0"/>
                <a:ea typeface="Arial" charset="0"/>
                <a:cs typeface="Arial" charset="0"/>
              </a:rPr>
              <a:t>Newsreel</a:t>
            </a:r>
          </a:p>
          <a:p>
            <a:pPr marL="457200" lvl="0" indent="-457200">
              <a:buFont typeface="Arial" charset="0"/>
              <a:buChar char="•"/>
            </a:pPr>
            <a:r>
              <a:rPr lang="en-US" sz="3200" dirty="0">
                <a:latin typeface="Arial" charset="0"/>
                <a:ea typeface="Arial" charset="0"/>
                <a:cs typeface="Arial" charset="0"/>
              </a:rPr>
              <a:t>Interview / talking head</a:t>
            </a:r>
          </a:p>
          <a:p>
            <a:pPr marL="457200" indent="-457200">
              <a:buFont typeface="Arial" charset="0"/>
              <a:buChar char="•"/>
            </a:pPr>
            <a:r>
              <a:rPr lang="en-US" sz="3200" dirty="0">
                <a:latin typeface="Arial" charset="0"/>
                <a:ea typeface="Arial" charset="0"/>
                <a:cs typeface="Arial" charset="0"/>
              </a:rPr>
              <a:t>Direct cinema / Cinéma vérité: precursor Vertov’s Kino-Pravda (film-truth)</a:t>
            </a:r>
          </a:p>
          <a:p>
            <a:pPr marL="457200" lvl="0" indent="-457200">
              <a:buFont typeface="Arial" charset="0"/>
              <a:buChar char="•"/>
            </a:pPr>
            <a:r>
              <a:rPr lang="en-US" sz="3200" dirty="0">
                <a:latin typeface="Arial" charset="0"/>
                <a:ea typeface="Arial" charset="0"/>
                <a:cs typeface="Arial" charset="0"/>
              </a:rPr>
              <a:t>Nature documentary</a:t>
            </a:r>
          </a:p>
          <a:p>
            <a:pPr marL="457200" lvl="0" indent="-457200">
              <a:buFont typeface="Arial" charset="0"/>
              <a:buChar char="•"/>
            </a:pPr>
            <a:r>
              <a:rPr lang="en-US" sz="3200" dirty="0">
                <a:latin typeface="Arial" charset="0"/>
                <a:ea typeface="Arial" charset="0"/>
                <a:cs typeface="Arial" charset="0"/>
              </a:rPr>
              <a:t>Ethnographic film</a:t>
            </a:r>
          </a:p>
          <a:p>
            <a:pPr marL="457200" indent="-457200" fontAlgn="base">
              <a:buFont typeface="Arial" charset="0"/>
              <a:buChar char="•"/>
            </a:pPr>
            <a:endParaRPr lang="en-US" sz="32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 Genres:</a:t>
            </a:r>
          </a:p>
        </p:txBody>
      </p:sp>
    </p:spTree>
    <p:extLst>
      <p:ext uri="{BB962C8B-B14F-4D97-AF65-F5344CB8AC3E}">
        <p14:creationId xmlns:p14="http://schemas.microsoft.com/office/powerpoint/2010/main" val="2452588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143863"/>
            <a:ext cx="8599990" cy="4524315"/>
          </a:xfrm>
          <a:prstGeom prst="rect">
            <a:avLst/>
          </a:prstGeom>
          <a:noFill/>
        </p:spPr>
        <p:txBody>
          <a:bodyPr wrap="square" rtlCol="0">
            <a:spAutoFit/>
          </a:bodyPr>
          <a:lstStyle/>
          <a:p>
            <a:pPr marL="457200" lvl="0" indent="-457200">
              <a:buFont typeface="Arial" charset="0"/>
              <a:buChar char="•"/>
            </a:pPr>
            <a:r>
              <a:rPr lang="en-US" sz="3200" dirty="0">
                <a:latin typeface="Arial" charset="0"/>
                <a:ea typeface="Arial" charset="0"/>
                <a:cs typeface="Arial" charset="0"/>
              </a:rPr>
              <a:t>Compilation film</a:t>
            </a:r>
          </a:p>
          <a:p>
            <a:pPr marL="457200" lvl="0" indent="-457200">
              <a:buFont typeface="Arial" charset="0"/>
              <a:buChar char="•"/>
            </a:pPr>
            <a:r>
              <a:rPr lang="en-US" sz="3200" dirty="0">
                <a:latin typeface="Arial" charset="0"/>
                <a:ea typeface="Arial" charset="0"/>
                <a:cs typeface="Arial" charset="0"/>
              </a:rPr>
              <a:t>Newsreel</a:t>
            </a:r>
          </a:p>
          <a:p>
            <a:pPr marL="457200" lvl="0" indent="-457200">
              <a:buFont typeface="Arial" charset="0"/>
              <a:buChar char="•"/>
            </a:pPr>
            <a:r>
              <a:rPr lang="en-US" sz="3200" dirty="0">
                <a:latin typeface="Arial" charset="0"/>
                <a:ea typeface="Arial" charset="0"/>
                <a:cs typeface="Arial" charset="0"/>
              </a:rPr>
              <a:t>Interview / talking head</a:t>
            </a:r>
          </a:p>
          <a:p>
            <a:pPr marL="457200" indent="-457200">
              <a:buFont typeface="Arial" charset="0"/>
              <a:buChar char="•"/>
            </a:pPr>
            <a:r>
              <a:rPr lang="en-US" sz="3200" dirty="0">
                <a:latin typeface="Arial" charset="0"/>
                <a:ea typeface="Arial" charset="0"/>
                <a:cs typeface="Arial" charset="0"/>
              </a:rPr>
              <a:t>Direct cinema / Cinéma vérité: precursor Vertov’s Kino-Pravda (film-truth)</a:t>
            </a:r>
          </a:p>
          <a:p>
            <a:pPr marL="457200" lvl="0" indent="-457200">
              <a:buFont typeface="Arial" charset="0"/>
              <a:buChar char="•"/>
            </a:pPr>
            <a:r>
              <a:rPr lang="en-US" sz="3200" dirty="0">
                <a:latin typeface="Arial" charset="0"/>
                <a:ea typeface="Arial" charset="0"/>
                <a:cs typeface="Arial" charset="0"/>
              </a:rPr>
              <a:t>Nature documentary</a:t>
            </a:r>
          </a:p>
          <a:p>
            <a:pPr marL="457200" lvl="0" indent="-457200">
              <a:buFont typeface="Arial" charset="0"/>
              <a:buChar char="•"/>
            </a:pPr>
            <a:r>
              <a:rPr lang="en-US" sz="3200" dirty="0">
                <a:latin typeface="Arial" charset="0"/>
                <a:ea typeface="Arial" charset="0"/>
                <a:cs typeface="Arial" charset="0"/>
              </a:rPr>
              <a:t>Ethnographic film</a:t>
            </a:r>
          </a:p>
          <a:p>
            <a:pPr marL="457200" lvl="0" indent="-457200">
              <a:buFont typeface="Arial" charset="0"/>
              <a:buChar char="•"/>
            </a:pPr>
            <a:r>
              <a:rPr lang="en-US" sz="3200" dirty="0">
                <a:latin typeface="Arial" charset="0"/>
                <a:ea typeface="Arial" charset="0"/>
                <a:cs typeface="Arial" charset="0"/>
              </a:rPr>
              <a:t>Portrait</a:t>
            </a:r>
          </a:p>
          <a:p>
            <a:pPr marL="457200" indent="-457200" fontAlgn="base">
              <a:buFont typeface="Arial" charset="0"/>
              <a:buChar char="•"/>
            </a:pPr>
            <a:endParaRPr lang="en-US" sz="32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 Genres:</a:t>
            </a:r>
          </a:p>
        </p:txBody>
      </p:sp>
    </p:spTree>
    <p:extLst>
      <p:ext uri="{BB962C8B-B14F-4D97-AF65-F5344CB8AC3E}">
        <p14:creationId xmlns:p14="http://schemas.microsoft.com/office/powerpoint/2010/main" val="4005362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143863"/>
            <a:ext cx="8599990" cy="5016758"/>
          </a:xfrm>
          <a:prstGeom prst="rect">
            <a:avLst/>
          </a:prstGeom>
          <a:noFill/>
        </p:spPr>
        <p:txBody>
          <a:bodyPr wrap="square" rtlCol="0">
            <a:spAutoFit/>
          </a:bodyPr>
          <a:lstStyle/>
          <a:p>
            <a:pPr marL="457200" lvl="0" indent="-457200">
              <a:buFont typeface="Arial" charset="0"/>
              <a:buChar char="•"/>
            </a:pPr>
            <a:r>
              <a:rPr lang="en-US" sz="3200" dirty="0">
                <a:latin typeface="Arial" charset="0"/>
                <a:ea typeface="Arial" charset="0"/>
                <a:cs typeface="Arial" charset="0"/>
              </a:rPr>
              <a:t>Compilation film</a:t>
            </a:r>
          </a:p>
          <a:p>
            <a:pPr marL="457200" lvl="0" indent="-457200">
              <a:buFont typeface="Arial" charset="0"/>
              <a:buChar char="•"/>
            </a:pPr>
            <a:r>
              <a:rPr lang="en-US" sz="3200" dirty="0">
                <a:latin typeface="Arial" charset="0"/>
                <a:ea typeface="Arial" charset="0"/>
                <a:cs typeface="Arial" charset="0"/>
              </a:rPr>
              <a:t>Newsreel</a:t>
            </a:r>
          </a:p>
          <a:p>
            <a:pPr marL="457200" lvl="0" indent="-457200">
              <a:buFont typeface="Arial" charset="0"/>
              <a:buChar char="•"/>
            </a:pPr>
            <a:r>
              <a:rPr lang="en-US" sz="3200" dirty="0">
                <a:latin typeface="Arial" charset="0"/>
                <a:ea typeface="Arial" charset="0"/>
                <a:cs typeface="Arial" charset="0"/>
              </a:rPr>
              <a:t>Interview / talking head</a:t>
            </a:r>
          </a:p>
          <a:p>
            <a:pPr marL="457200" indent="-457200">
              <a:buFont typeface="Arial" charset="0"/>
              <a:buChar char="•"/>
            </a:pPr>
            <a:r>
              <a:rPr lang="en-US" sz="3200" dirty="0">
                <a:latin typeface="Arial" charset="0"/>
                <a:ea typeface="Arial" charset="0"/>
                <a:cs typeface="Arial" charset="0"/>
              </a:rPr>
              <a:t>Direct cinema / Cinéma vérité: precursor Vertov’s Kino-Pravda (film-truth)</a:t>
            </a:r>
          </a:p>
          <a:p>
            <a:pPr marL="457200" lvl="0" indent="-457200">
              <a:buFont typeface="Arial" charset="0"/>
              <a:buChar char="•"/>
            </a:pPr>
            <a:r>
              <a:rPr lang="en-US" sz="3200" dirty="0">
                <a:latin typeface="Arial" charset="0"/>
                <a:ea typeface="Arial" charset="0"/>
                <a:cs typeface="Arial" charset="0"/>
              </a:rPr>
              <a:t>Nature documentary</a:t>
            </a:r>
          </a:p>
          <a:p>
            <a:pPr marL="457200" lvl="0" indent="-457200">
              <a:buFont typeface="Arial" charset="0"/>
              <a:buChar char="•"/>
            </a:pPr>
            <a:r>
              <a:rPr lang="en-US" sz="3200" dirty="0">
                <a:latin typeface="Arial" charset="0"/>
                <a:ea typeface="Arial" charset="0"/>
                <a:cs typeface="Arial" charset="0"/>
              </a:rPr>
              <a:t>Ethnographic film</a:t>
            </a:r>
          </a:p>
          <a:p>
            <a:pPr marL="457200" lvl="0" indent="-457200">
              <a:buFont typeface="Arial" charset="0"/>
              <a:buChar char="•"/>
            </a:pPr>
            <a:r>
              <a:rPr lang="en-US" sz="3200" dirty="0">
                <a:latin typeface="Arial" charset="0"/>
                <a:ea typeface="Arial" charset="0"/>
                <a:cs typeface="Arial" charset="0"/>
              </a:rPr>
              <a:t>Portrait</a:t>
            </a:r>
          </a:p>
          <a:p>
            <a:pPr marL="457200" lvl="0" indent="-457200">
              <a:buFont typeface="Arial" charset="0"/>
              <a:buChar char="•"/>
            </a:pPr>
            <a:r>
              <a:rPr lang="en-US" sz="3200" dirty="0">
                <a:latin typeface="Arial" charset="0"/>
                <a:ea typeface="Arial" charset="0"/>
                <a:cs typeface="Arial" charset="0"/>
              </a:rPr>
              <a:t>Synthetic</a:t>
            </a:r>
          </a:p>
          <a:p>
            <a:pPr marL="457200" indent="-457200" fontAlgn="base">
              <a:buFont typeface="Arial" charset="0"/>
              <a:buChar char="•"/>
            </a:pPr>
            <a:endParaRPr lang="en-US" sz="32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 Genres:</a:t>
            </a:r>
          </a:p>
        </p:txBody>
      </p:sp>
    </p:spTree>
    <p:extLst>
      <p:ext uri="{BB962C8B-B14F-4D97-AF65-F5344CB8AC3E}">
        <p14:creationId xmlns:p14="http://schemas.microsoft.com/office/powerpoint/2010/main" val="3517618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143863"/>
            <a:ext cx="8599990" cy="5509200"/>
          </a:xfrm>
          <a:prstGeom prst="rect">
            <a:avLst/>
          </a:prstGeom>
          <a:noFill/>
        </p:spPr>
        <p:txBody>
          <a:bodyPr wrap="square" rtlCol="0">
            <a:spAutoFit/>
          </a:bodyPr>
          <a:lstStyle/>
          <a:p>
            <a:pPr marL="457200" lvl="0" indent="-457200">
              <a:buFont typeface="Arial" charset="0"/>
              <a:buChar char="•"/>
            </a:pPr>
            <a:r>
              <a:rPr lang="en-US" sz="3200" dirty="0">
                <a:latin typeface="Arial" charset="0"/>
                <a:ea typeface="Arial" charset="0"/>
                <a:cs typeface="Arial" charset="0"/>
              </a:rPr>
              <a:t>Compilation film</a:t>
            </a:r>
          </a:p>
          <a:p>
            <a:pPr marL="457200" lvl="0" indent="-457200">
              <a:buFont typeface="Arial" charset="0"/>
              <a:buChar char="•"/>
            </a:pPr>
            <a:r>
              <a:rPr lang="en-US" sz="3200" dirty="0">
                <a:latin typeface="Arial" charset="0"/>
                <a:ea typeface="Arial" charset="0"/>
                <a:cs typeface="Arial" charset="0"/>
              </a:rPr>
              <a:t>Newsreel</a:t>
            </a:r>
          </a:p>
          <a:p>
            <a:pPr marL="457200" lvl="0" indent="-457200">
              <a:buFont typeface="Arial" charset="0"/>
              <a:buChar char="•"/>
            </a:pPr>
            <a:r>
              <a:rPr lang="en-US" sz="3200" dirty="0">
                <a:latin typeface="Arial" charset="0"/>
                <a:ea typeface="Arial" charset="0"/>
                <a:cs typeface="Arial" charset="0"/>
              </a:rPr>
              <a:t>Interview / talking head</a:t>
            </a:r>
          </a:p>
          <a:p>
            <a:pPr marL="457200" indent="-457200">
              <a:buFont typeface="Arial" charset="0"/>
              <a:buChar char="•"/>
            </a:pPr>
            <a:r>
              <a:rPr lang="en-US" sz="3200" dirty="0">
                <a:latin typeface="Arial" charset="0"/>
                <a:ea typeface="Arial" charset="0"/>
                <a:cs typeface="Arial" charset="0"/>
              </a:rPr>
              <a:t>Direct cinema / Cinéma vérité: precursor Vertov’s Kino-Pravda (film-truth)</a:t>
            </a:r>
          </a:p>
          <a:p>
            <a:pPr marL="457200" lvl="0" indent="-457200">
              <a:buFont typeface="Arial" charset="0"/>
              <a:buChar char="•"/>
            </a:pPr>
            <a:r>
              <a:rPr lang="en-US" sz="3200" dirty="0">
                <a:latin typeface="Arial" charset="0"/>
                <a:ea typeface="Arial" charset="0"/>
                <a:cs typeface="Arial" charset="0"/>
              </a:rPr>
              <a:t>Nature documentary</a:t>
            </a:r>
          </a:p>
          <a:p>
            <a:pPr marL="457200" lvl="0" indent="-457200">
              <a:buFont typeface="Arial" charset="0"/>
              <a:buChar char="•"/>
            </a:pPr>
            <a:r>
              <a:rPr lang="en-US" sz="3200" dirty="0">
                <a:latin typeface="Arial" charset="0"/>
                <a:ea typeface="Arial" charset="0"/>
                <a:cs typeface="Arial" charset="0"/>
              </a:rPr>
              <a:t>Ethnographic film</a:t>
            </a:r>
          </a:p>
          <a:p>
            <a:pPr marL="457200" lvl="0" indent="-457200">
              <a:buFont typeface="Arial" charset="0"/>
              <a:buChar char="•"/>
            </a:pPr>
            <a:r>
              <a:rPr lang="en-US" sz="3200" dirty="0">
                <a:latin typeface="Arial" charset="0"/>
                <a:ea typeface="Arial" charset="0"/>
                <a:cs typeface="Arial" charset="0"/>
              </a:rPr>
              <a:t>Portrait</a:t>
            </a:r>
          </a:p>
          <a:p>
            <a:pPr marL="457200" lvl="0" indent="-457200">
              <a:buFont typeface="Arial" charset="0"/>
              <a:buChar char="•"/>
            </a:pPr>
            <a:r>
              <a:rPr lang="en-US" sz="3200" dirty="0">
                <a:latin typeface="Arial" charset="0"/>
                <a:ea typeface="Arial" charset="0"/>
                <a:cs typeface="Arial" charset="0"/>
              </a:rPr>
              <a:t>Synthetic</a:t>
            </a:r>
          </a:p>
          <a:p>
            <a:pPr marL="457200" lvl="0" indent="-457200">
              <a:buFont typeface="Arial" charset="0"/>
              <a:buChar char="•"/>
            </a:pPr>
            <a:r>
              <a:rPr lang="en-US" sz="3200" dirty="0">
                <a:latin typeface="Arial" charset="0"/>
                <a:ea typeface="Arial" charset="0"/>
                <a:cs typeface="Arial" charset="0"/>
              </a:rPr>
              <a:t>Mockumentary or fake documentary</a:t>
            </a:r>
          </a:p>
          <a:p>
            <a:pPr marL="457200" indent="-457200" fontAlgn="base">
              <a:buFont typeface="Arial" charset="0"/>
              <a:buChar char="•"/>
            </a:pPr>
            <a:endParaRPr lang="en-US" sz="32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 Genres:</a:t>
            </a:r>
          </a:p>
        </p:txBody>
      </p:sp>
    </p:spTree>
    <p:extLst>
      <p:ext uri="{BB962C8B-B14F-4D97-AF65-F5344CB8AC3E}">
        <p14:creationId xmlns:p14="http://schemas.microsoft.com/office/powerpoint/2010/main" val="1880398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8956" y="382151"/>
            <a:ext cx="8231748" cy="6067417"/>
          </a:xfrm>
        </p:spPr>
        <p:txBody>
          <a:bodyPr>
            <a:normAutofit lnSpcReduction="10000"/>
          </a:bodyPr>
          <a:lstStyle/>
          <a:p>
            <a:pPr algn="l"/>
            <a:endParaRPr lang="en-US" sz="4500" dirty="0">
              <a:latin typeface="Arial" charset="0"/>
              <a:ea typeface="Arial" charset="0"/>
              <a:cs typeface="Arial" charset="0"/>
            </a:endParaRPr>
          </a:p>
          <a:p>
            <a:pPr algn="l"/>
            <a:r>
              <a:rPr lang="en-US" sz="8600" dirty="0">
                <a:latin typeface="Arial" charset="0"/>
                <a:ea typeface="Arial" charset="0"/>
                <a:cs typeface="Arial" charset="0"/>
              </a:rPr>
              <a:t> </a:t>
            </a: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endParaRPr lang="en-US" sz="4000" dirty="0">
              <a:latin typeface="Arial"/>
              <a:cs typeface="Arial"/>
            </a:endParaRPr>
          </a:p>
        </p:txBody>
      </p:sp>
      <p:sp>
        <p:nvSpPr>
          <p:cNvPr id="6" name="Subtitle 2"/>
          <p:cNvSpPr txBox="1">
            <a:spLocks/>
          </p:cNvSpPr>
          <p:nvPr/>
        </p:nvSpPr>
        <p:spPr>
          <a:xfrm>
            <a:off x="463296" y="5441835"/>
            <a:ext cx="8113660" cy="112915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i="1" dirty="0">
                <a:latin typeface="Arial" charset="0"/>
                <a:ea typeface="Arial" charset="0"/>
                <a:cs typeface="Arial" charset="0"/>
              </a:rPr>
              <a:t>An American Family </a:t>
            </a:r>
            <a:r>
              <a:rPr lang="en-US" dirty="0">
                <a:latin typeface="Arial" charset="0"/>
                <a:ea typeface="Arial" charset="0"/>
                <a:cs typeface="Arial" charset="0"/>
              </a:rPr>
              <a:t>(1973) Craig Gilbert, series director, 12 episodes</a:t>
            </a:r>
            <a:endParaRPr lang="en-US" b="1" dirty="0">
              <a:latin typeface="Arial"/>
              <a:cs typeface="Arial"/>
            </a:endParaRPr>
          </a:p>
          <a:p>
            <a:endParaRPr lang="en-US" sz="1400" b="1" dirty="0">
              <a:latin typeface="Arial"/>
              <a:cs typeface="Arial"/>
            </a:endParaRPr>
          </a:p>
        </p:txBody>
      </p:sp>
      <p:pic>
        <p:nvPicPr>
          <p:cNvPr id="5" name="Picture 4" descr="A group of people posing for a photo&#10;&#10;Description automatically generated">
            <a:extLst>
              <a:ext uri="{FF2B5EF4-FFF2-40B4-BE49-F238E27FC236}">
                <a16:creationId xmlns:a16="http://schemas.microsoft.com/office/drawing/2014/main" id="{9A9F098B-8847-1849-837F-4360BCB7DCC4}"/>
              </a:ext>
            </a:extLst>
          </p:cNvPr>
          <p:cNvPicPr>
            <a:picLocks noChangeAspect="1"/>
          </p:cNvPicPr>
          <p:nvPr/>
        </p:nvPicPr>
        <p:blipFill>
          <a:blip r:embed="rId2"/>
          <a:stretch>
            <a:fillRect/>
          </a:stretch>
        </p:blipFill>
        <p:spPr>
          <a:xfrm>
            <a:off x="463296" y="690216"/>
            <a:ext cx="8113660" cy="4630196"/>
          </a:xfrm>
          <a:prstGeom prst="rect">
            <a:avLst/>
          </a:prstGeom>
        </p:spPr>
      </p:pic>
    </p:spTree>
    <p:extLst>
      <p:ext uri="{BB962C8B-B14F-4D97-AF65-F5344CB8AC3E}">
        <p14:creationId xmlns:p14="http://schemas.microsoft.com/office/powerpoint/2010/main" val="3571137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595021"/>
            <a:ext cx="8599990" cy="5262979"/>
          </a:xfrm>
          <a:prstGeom prst="rect">
            <a:avLst/>
          </a:prstGeom>
          <a:noFill/>
        </p:spPr>
        <p:txBody>
          <a:bodyPr wrap="square" rtlCol="0">
            <a:spAutoFit/>
          </a:bodyPr>
          <a:lstStyle/>
          <a:p>
            <a:pPr fontAlgn="base"/>
            <a:r>
              <a:rPr lang="en-US" sz="2800" dirty="0">
                <a:solidFill>
                  <a:srgbClr val="FF0000"/>
                </a:solidFill>
                <a:latin typeface="Arial" charset="0"/>
                <a:ea typeface="Arial" charset="0"/>
                <a:cs typeface="Arial" charset="0"/>
              </a:rPr>
              <a:t>Categorical form </a:t>
            </a:r>
            <a:r>
              <a:rPr lang="mr-IN" sz="2800" dirty="0">
                <a:latin typeface="Arial" charset="0"/>
                <a:ea typeface="Arial" charset="0"/>
                <a:cs typeface="Arial" charset="0"/>
              </a:rPr>
              <a:t>–</a:t>
            </a:r>
            <a:r>
              <a:rPr lang="en-US" sz="2800" dirty="0">
                <a:latin typeface="Arial" charset="0"/>
                <a:ea typeface="Arial" charset="0"/>
                <a:cs typeface="Arial" charset="0"/>
              </a:rPr>
              <a:t> conveys information, uses classification as a structuring principle</a:t>
            </a:r>
          </a:p>
          <a:p>
            <a:pPr fontAlgn="base"/>
            <a:endParaRPr lang="en-US" sz="2800" dirty="0">
              <a:latin typeface="Arial" charset="0"/>
              <a:ea typeface="Arial" charset="0"/>
              <a:cs typeface="Arial" charset="0"/>
            </a:endParaRPr>
          </a:p>
          <a:p>
            <a:pPr fontAlgn="base"/>
            <a:r>
              <a:rPr lang="en-US" sz="2800" dirty="0">
                <a:solidFill>
                  <a:srgbClr val="FF0000"/>
                </a:solidFill>
                <a:latin typeface="Arial" charset="0"/>
                <a:ea typeface="Arial" charset="0"/>
                <a:cs typeface="Arial" charset="0"/>
              </a:rPr>
              <a:t>Rhetorical form </a:t>
            </a:r>
            <a:r>
              <a:rPr lang="mr-IN" sz="2800" dirty="0">
                <a:latin typeface="Arial" charset="0"/>
                <a:ea typeface="Arial" charset="0"/>
                <a:cs typeface="Arial" charset="0"/>
              </a:rPr>
              <a:t>–</a:t>
            </a:r>
            <a:r>
              <a:rPr lang="en-US" sz="2800" dirty="0">
                <a:latin typeface="Arial" charset="0"/>
                <a:ea typeface="Arial" charset="0"/>
                <a:cs typeface="Arial" charset="0"/>
              </a:rPr>
              <a:t> makes an argument, addresses the viewer openly and tries to convince them of an opinion or choice</a:t>
            </a:r>
          </a:p>
          <a:p>
            <a:pPr fontAlgn="base"/>
            <a:endParaRPr lang="en-US" sz="2800" dirty="0">
              <a:latin typeface="Arial" charset="0"/>
              <a:ea typeface="Arial" charset="0"/>
              <a:cs typeface="Arial" charset="0"/>
            </a:endParaRPr>
          </a:p>
          <a:p>
            <a:pPr marL="914400" lvl="1" indent="-457200" fontAlgn="base">
              <a:buFont typeface="Arial" charset="0"/>
              <a:buChar char="•"/>
            </a:pPr>
            <a:r>
              <a:rPr lang="en-US" sz="2800" dirty="0">
                <a:latin typeface="Arial" charset="0"/>
                <a:ea typeface="Arial" charset="0"/>
                <a:cs typeface="Arial" charset="0"/>
              </a:rPr>
              <a:t>Argument from source</a:t>
            </a:r>
          </a:p>
          <a:p>
            <a:pPr marL="914400" lvl="1" indent="-457200" fontAlgn="base">
              <a:buFont typeface="Arial" charset="0"/>
              <a:buChar char="•"/>
            </a:pPr>
            <a:r>
              <a:rPr lang="en-US" sz="2800" dirty="0">
                <a:latin typeface="Arial" charset="0"/>
                <a:ea typeface="Arial" charset="0"/>
                <a:cs typeface="Arial" charset="0"/>
              </a:rPr>
              <a:t>Subject centered argument</a:t>
            </a:r>
          </a:p>
          <a:p>
            <a:pPr marL="914400" lvl="1" indent="-457200" fontAlgn="base">
              <a:buFont typeface="Arial" charset="0"/>
              <a:buChar char="•"/>
            </a:pPr>
            <a:r>
              <a:rPr lang="en-US" sz="2800" dirty="0">
                <a:latin typeface="Arial" charset="0"/>
                <a:ea typeface="Arial" charset="0"/>
                <a:cs typeface="Arial" charset="0"/>
              </a:rPr>
              <a:t>Viewer centered argument</a:t>
            </a:r>
          </a:p>
          <a:p>
            <a:pPr fontAlgn="base"/>
            <a:endParaRPr lang="en-US" sz="2800" dirty="0">
              <a:latin typeface="Arial" charset="0"/>
              <a:ea typeface="Arial" charset="0"/>
              <a:cs typeface="Arial" charset="0"/>
            </a:endParaRPr>
          </a:p>
          <a:p>
            <a:pPr fontAlgn="base"/>
            <a:endParaRPr lang="en-US" sz="28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 Form:</a:t>
            </a:r>
          </a:p>
        </p:txBody>
      </p:sp>
      <p:sp>
        <p:nvSpPr>
          <p:cNvPr id="2" name="TextBox 1">
            <a:extLst>
              <a:ext uri="{FF2B5EF4-FFF2-40B4-BE49-F238E27FC236}">
                <a16:creationId xmlns:a16="http://schemas.microsoft.com/office/drawing/2014/main" id="{A4E8B027-E66B-9140-B567-F31CB1F13D7B}"/>
              </a:ext>
            </a:extLst>
          </p:cNvPr>
          <p:cNvSpPr txBox="1"/>
          <p:nvPr/>
        </p:nvSpPr>
        <p:spPr>
          <a:xfrm>
            <a:off x="10134600" y="109945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20630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Modes of Documentary:</a:t>
            </a:r>
          </a:p>
        </p:txBody>
      </p:sp>
    </p:spTree>
    <p:extLst>
      <p:ext uri="{BB962C8B-B14F-4D97-AF65-F5344CB8AC3E}">
        <p14:creationId xmlns:p14="http://schemas.microsoft.com/office/powerpoint/2010/main" val="2089123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8956" y="382151"/>
            <a:ext cx="8231748" cy="6380156"/>
          </a:xfrm>
        </p:spPr>
        <p:txBody>
          <a:bodyPr>
            <a:normAutofit fontScale="25000" lnSpcReduction="20000"/>
          </a:bodyPr>
          <a:lstStyle/>
          <a:p>
            <a:pPr algn="l"/>
            <a:r>
              <a:rPr lang="en-US" sz="17600" b="1" dirty="0">
                <a:latin typeface="Arial"/>
                <a:cs typeface="Arial"/>
              </a:rPr>
              <a:t>Key Terms:</a:t>
            </a:r>
          </a:p>
          <a:p>
            <a:pPr algn="l"/>
            <a:endParaRPr lang="en-US" sz="11200" b="1" dirty="0">
              <a:latin typeface="Arial" charset="0"/>
              <a:ea typeface="Arial" charset="0"/>
              <a:cs typeface="Arial" charset="0"/>
            </a:endParaRPr>
          </a:p>
          <a:p>
            <a:pPr algn="l"/>
            <a:r>
              <a:rPr lang="en-US" sz="11200" b="1" dirty="0">
                <a:solidFill>
                  <a:srgbClr val="FF0000"/>
                </a:solidFill>
                <a:latin typeface="Arial" charset="0"/>
                <a:ea typeface="Arial" charset="0"/>
                <a:cs typeface="Arial" charset="0"/>
              </a:rPr>
              <a:t>Documentary</a:t>
            </a:r>
            <a:r>
              <a:rPr lang="en-US" sz="11200" dirty="0">
                <a:latin typeface="Arial" charset="0"/>
                <a:ea typeface="Arial" charset="0"/>
                <a:cs typeface="Arial" charset="0"/>
              </a:rPr>
              <a:t> – any film that is not entirely fictional.  A film that records actual events, often creating dramatic impact through editing, camera work, and sometimes-performative interventions (e.g. Michael Moore’s films).</a:t>
            </a:r>
          </a:p>
          <a:p>
            <a:pPr algn="l"/>
            <a:endParaRPr lang="en-US" sz="11200" dirty="0">
              <a:latin typeface="Arial" charset="0"/>
              <a:ea typeface="Arial" charset="0"/>
              <a:cs typeface="Arial" charset="0"/>
            </a:endParaRPr>
          </a:p>
          <a:p>
            <a:pPr algn="l"/>
            <a:r>
              <a:rPr lang="en-US" sz="11200" b="1" dirty="0">
                <a:solidFill>
                  <a:srgbClr val="FF0000"/>
                </a:solidFill>
                <a:latin typeface="Arial" charset="0"/>
                <a:ea typeface="Arial" charset="0"/>
                <a:cs typeface="Arial" charset="0"/>
              </a:rPr>
              <a:t>Realism</a:t>
            </a:r>
            <a:r>
              <a:rPr lang="en-US" sz="11200" dirty="0">
                <a:latin typeface="Arial" charset="0"/>
                <a:ea typeface="Arial" charset="0"/>
                <a:cs typeface="Arial" charset="0"/>
              </a:rPr>
              <a:t> – In documentary terms, realism describes a type of filmmaking in which fidelity to the nature of the subject itself is more important than the director’s attitude towards it.  It also refers to a series of conventions that facilitate our perception of an unmediated (unembellished, true-to-life) representation.</a:t>
            </a:r>
          </a:p>
          <a:p>
            <a:pPr algn="l"/>
            <a:r>
              <a:rPr lang="en-US" sz="11200" dirty="0">
                <a:latin typeface="Arial" charset="0"/>
                <a:ea typeface="Arial" charset="0"/>
                <a:cs typeface="Arial" charset="0"/>
              </a:rPr>
              <a:t> </a:t>
            </a: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86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endParaRPr lang="en-US" sz="4000" dirty="0">
              <a:latin typeface="Arial"/>
              <a:cs typeface="Arial"/>
            </a:endParaRPr>
          </a:p>
        </p:txBody>
      </p:sp>
    </p:spTree>
    <p:extLst>
      <p:ext uri="{BB962C8B-B14F-4D97-AF65-F5344CB8AC3E}">
        <p14:creationId xmlns:p14="http://schemas.microsoft.com/office/powerpoint/2010/main" val="465495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14130" y="1537267"/>
            <a:ext cx="7463652" cy="1508105"/>
          </a:xfrm>
          <a:prstGeom prst="rect">
            <a:avLst/>
          </a:prstGeom>
          <a:noFill/>
        </p:spPr>
        <p:txBody>
          <a:bodyPr wrap="square" rtlCol="0">
            <a:spAutoFit/>
          </a:bodyPr>
          <a:lstStyle/>
          <a:p>
            <a:pPr marL="514350" lvl="0" indent="-514350">
              <a:buFont typeface="+mj-lt"/>
              <a:buAutoNum type="arabicPeriod"/>
            </a:pPr>
            <a:r>
              <a:rPr lang="en-US" sz="3200" dirty="0">
                <a:latin typeface="Arial" charset="0"/>
                <a:ea typeface="Arial" charset="0"/>
                <a:cs typeface="Arial" charset="0"/>
              </a:rPr>
              <a:t>Expository</a:t>
            </a:r>
          </a:p>
          <a:p>
            <a:pPr marL="514350" lvl="0" indent="-514350">
              <a:buFont typeface="+mj-lt"/>
              <a:buAutoNum type="arabicPeriod"/>
            </a:pPr>
            <a:endParaRPr lang="en-US" sz="3200" dirty="0">
              <a:latin typeface="Arial" charset="0"/>
              <a:ea typeface="Arial" charset="0"/>
              <a:cs typeface="Arial" charset="0"/>
            </a:endParaRPr>
          </a:p>
          <a:p>
            <a:pPr fontAlgn="base"/>
            <a:endParaRPr lang="en-US" sz="28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Modes of Documentary:</a:t>
            </a:r>
          </a:p>
        </p:txBody>
      </p:sp>
    </p:spTree>
    <p:extLst>
      <p:ext uri="{BB962C8B-B14F-4D97-AF65-F5344CB8AC3E}">
        <p14:creationId xmlns:p14="http://schemas.microsoft.com/office/powerpoint/2010/main" val="3980025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14130" y="1537267"/>
            <a:ext cx="7463652" cy="2492990"/>
          </a:xfrm>
          <a:prstGeom prst="rect">
            <a:avLst/>
          </a:prstGeom>
          <a:noFill/>
        </p:spPr>
        <p:txBody>
          <a:bodyPr wrap="square" rtlCol="0">
            <a:spAutoFit/>
          </a:bodyPr>
          <a:lstStyle/>
          <a:p>
            <a:pPr marL="514350" lvl="0" indent="-514350">
              <a:buFont typeface="+mj-lt"/>
              <a:buAutoNum type="arabicPeriod"/>
            </a:pPr>
            <a:r>
              <a:rPr lang="en-US" sz="3200" dirty="0">
                <a:latin typeface="Arial" charset="0"/>
                <a:ea typeface="Arial" charset="0"/>
                <a:cs typeface="Arial" charset="0"/>
              </a:rPr>
              <a:t>Expository</a:t>
            </a:r>
          </a:p>
          <a:p>
            <a:pPr marL="514350" lvl="0" indent="-514350">
              <a:buFont typeface="+mj-lt"/>
              <a:buAutoNum type="arabicPeriod"/>
            </a:pPr>
            <a:endParaRPr lang="en-US" sz="3200" dirty="0">
              <a:latin typeface="Arial" charset="0"/>
              <a:ea typeface="Arial" charset="0"/>
              <a:cs typeface="Arial" charset="0"/>
            </a:endParaRPr>
          </a:p>
          <a:p>
            <a:pPr marL="514350" lvl="0" indent="-514350">
              <a:buFont typeface="+mj-lt"/>
              <a:buAutoNum type="arabicPeriod"/>
            </a:pPr>
            <a:r>
              <a:rPr lang="en-US" sz="3200" dirty="0">
                <a:latin typeface="Arial" charset="0"/>
                <a:ea typeface="Arial" charset="0"/>
                <a:cs typeface="Arial" charset="0"/>
              </a:rPr>
              <a:t>Observational</a:t>
            </a:r>
          </a:p>
          <a:p>
            <a:pPr marL="514350" lvl="0" indent="-514350">
              <a:buFont typeface="+mj-lt"/>
              <a:buAutoNum type="arabicPeriod"/>
            </a:pPr>
            <a:endParaRPr lang="en-US" sz="3200" dirty="0">
              <a:latin typeface="Arial" charset="0"/>
              <a:ea typeface="Arial" charset="0"/>
              <a:cs typeface="Arial" charset="0"/>
            </a:endParaRPr>
          </a:p>
          <a:p>
            <a:pPr fontAlgn="base"/>
            <a:endParaRPr lang="en-US" sz="28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Modes of Documentary:</a:t>
            </a:r>
          </a:p>
        </p:txBody>
      </p:sp>
    </p:spTree>
    <p:extLst>
      <p:ext uri="{BB962C8B-B14F-4D97-AF65-F5344CB8AC3E}">
        <p14:creationId xmlns:p14="http://schemas.microsoft.com/office/powerpoint/2010/main" val="2475968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14130" y="1537267"/>
            <a:ext cx="7463652" cy="3477875"/>
          </a:xfrm>
          <a:prstGeom prst="rect">
            <a:avLst/>
          </a:prstGeom>
          <a:noFill/>
        </p:spPr>
        <p:txBody>
          <a:bodyPr wrap="square" rtlCol="0">
            <a:spAutoFit/>
          </a:bodyPr>
          <a:lstStyle/>
          <a:p>
            <a:pPr marL="514350" lvl="0" indent="-514350">
              <a:buFont typeface="+mj-lt"/>
              <a:buAutoNum type="arabicPeriod"/>
            </a:pPr>
            <a:r>
              <a:rPr lang="en-US" sz="3200" dirty="0">
                <a:latin typeface="Arial" charset="0"/>
                <a:ea typeface="Arial" charset="0"/>
                <a:cs typeface="Arial" charset="0"/>
              </a:rPr>
              <a:t>Expository</a:t>
            </a:r>
          </a:p>
          <a:p>
            <a:pPr marL="514350" lvl="0" indent="-514350">
              <a:buFont typeface="+mj-lt"/>
              <a:buAutoNum type="arabicPeriod"/>
            </a:pPr>
            <a:endParaRPr lang="en-US" sz="3200" dirty="0">
              <a:latin typeface="Arial" charset="0"/>
              <a:ea typeface="Arial" charset="0"/>
              <a:cs typeface="Arial" charset="0"/>
            </a:endParaRPr>
          </a:p>
          <a:p>
            <a:pPr marL="514350" lvl="0" indent="-514350">
              <a:buFont typeface="+mj-lt"/>
              <a:buAutoNum type="arabicPeriod"/>
            </a:pPr>
            <a:r>
              <a:rPr lang="en-US" sz="3200" dirty="0">
                <a:latin typeface="Arial" charset="0"/>
                <a:ea typeface="Arial" charset="0"/>
                <a:cs typeface="Arial" charset="0"/>
              </a:rPr>
              <a:t>Observational</a:t>
            </a:r>
          </a:p>
          <a:p>
            <a:pPr marL="514350" lvl="0" indent="-514350">
              <a:buFont typeface="+mj-lt"/>
              <a:buAutoNum type="arabicPeriod"/>
            </a:pPr>
            <a:endParaRPr lang="en-US" sz="3200" dirty="0">
              <a:latin typeface="Arial" charset="0"/>
              <a:ea typeface="Arial" charset="0"/>
              <a:cs typeface="Arial" charset="0"/>
            </a:endParaRPr>
          </a:p>
          <a:p>
            <a:pPr marL="514350" lvl="0" indent="-514350">
              <a:buFont typeface="+mj-lt"/>
              <a:buAutoNum type="arabicPeriod"/>
            </a:pPr>
            <a:r>
              <a:rPr lang="en-US" sz="3200" dirty="0">
                <a:latin typeface="Arial" charset="0"/>
                <a:ea typeface="Arial" charset="0"/>
                <a:cs typeface="Arial" charset="0"/>
              </a:rPr>
              <a:t>Interactive </a:t>
            </a:r>
          </a:p>
          <a:p>
            <a:pPr marL="514350" lvl="0" indent="-514350">
              <a:buFont typeface="+mj-lt"/>
              <a:buAutoNum type="arabicPeriod"/>
            </a:pPr>
            <a:endParaRPr lang="en-US" sz="3200" dirty="0">
              <a:latin typeface="Arial" charset="0"/>
              <a:ea typeface="Arial" charset="0"/>
              <a:cs typeface="Arial" charset="0"/>
            </a:endParaRPr>
          </a:p>
          <a:p>
            <a:pPr fontAlgn="base"/>
            <a:endParaRPr lang="en-US" sz="28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Modes of Documentary:</a:t>
            </a:r>
          </a:p>
        </p:txBody>
      </p:sp>
    </p:spTree>
    <p:extLst>
      <p:ext uri="{BB962C8B-B14F-4D97-AF65-F5344CB8AC3E}">
        <p14:creationId xmlns:p14="http://schemas.microsoft.com/office/powerpoint/2010/main" val="1717282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14130" y="1537267"/>
            <a:ext cx="7463652" cy="3970318"/>
          </a:xfrm>
          <a:prstGeom prst="rect">
            <a:avLst/>
          </a:prstGeom>
          <a:noFill/>
        </p:spPr>
        <p:txBody>
          <a:bodyPr wrap="square" rtlCol="0">
            <a:spAutoFit/>
          </a:bodyPr>
          <a:lstStyle/>
          <a:p>
            <a:pPr marL="514350" lvl="0" indent="-514350">
              <a:buFont typeface="+mj-lt"/>
              <a:buAutoNum type="arabicPeriod"/>
            </a:pPr>
            <a:r>
              <a:rPr lang="en-US" sz="3200" dirty="0">
                <a:latin typeface="Arial" charset="0"/>
                <a:ea typeface="Arial" charset="0"/>
                <a:cs typeface="Arial" charset="0"/>
              </a:rPr>
              <a:t>Expository</a:t>
            </a:r>
          </a:p>
          <a:p>
            <a:pPr marL="514350" lvl="0" indent="-514350">
              <a:buFont typeface="+mj-lt"/>
              <a:buAutoNum type="arabicPeriod"/>
            </a:pPr>
            <a:endParaRPr lang="en-US" sz="3200" dirty="0">
              <a:latin typeface="Arial" charset="0"/>
              <a:ea typeface="Arial" charset="0"/>
              <a:cs typeface="Arial" charset="0"/>
            </a:endParaRPr>
          </a:p>
          <a:p>
            <a:pPr marL="514350" lvl="0" indent="-514350">
              <a:buFont typeface="+mj-lt"/>
              <a:buAutoNum type="arabicPeriod"/>
            </a:pPr>
            <a:r>
              <a:rPr lang="en-US" sz="3200" dirty="0">
                <a:latin typeface="Arial" charset="0"/>
                <a:ea typeface="Arial" charset="0"/>
                <a:cs typeface="Arial" charset="0"/>
              </a:rPr>
              <a:t>Observational</a:t>
            </a:r>
          </a:p>
          <a:p>
            <a:pPr marL="514350" lvl="0" indent="-514350">
              <a:buFont typeface="+mj-lt"/>
              <a:buAutoNum type="arabicPeriod"/>
            </a:pPr>
            <a:endParaRPr lang="en-US" sz="3200" dirty="0">
              <a:latin typeface="Arial" charset="0"/>
              <a:ea typeface="Arial" charset="0"/>
              <a:cs typeface="Arial" charset="0"/>
            </a:endParaRPr>
          </a:p>
          <a:p>
            <a:pPr marL="514350" lvl="0" indent="-514350">
              <a:buFont typeface="+mj-lt"/>
              <a:buAutoNum type="arabicPeriod"/>
            </a:pPr>
            <a:r>
              <a:rPr lang="en-US" sz="3200" dirty="0">
                <a:latin typeface="Arial" charset="0"/>
                <a:ea typeface="Arial" charset="0"/>
                <a:cs typeface="Arial" charset="0"/>
              </a:rPr>
              <a:t>Interactive </a:t>
            </a:r>
          </a:p>
          <a:p>
            <a:pPr marL="514350" lvl="0" indent="-514350">
              <a:buFont typeface="+mj-lt"/>
              <a:buAutoNum type="arabicPeriod"/>
            </a:pPr>
            <a:endParaRPr lang="en-US" sz="3200" dirty="0">
              <a:latin typeface="Arial" charset="0"/>
              <a:ea typeface="Arial" charset="0"/>
              <a:cs typeface="Arial" charset="0"/>
            </a:endParaRPr>
          </a:p>
          <a:p>
            <a:pPr marL="514350" lvl="0" indent="-514350">
              <a:buFont typeface="+mj-lt"/>
              <a:buAutoNum type="arabicPeriod"/>
            </a:pPr>
            <a:r>
              <a:rPr lang="en-US" sz="3200" dirty="0">
                <a:latin typeface="Arial" charset="0"/>
                <a:ea typeface="Arial" charset="0"/>
                <a:cs typeface="Arial" charset="0"/>
              </a:rPr>
              <a:t>Reflexive</a:t>
            </a:r>
          </a:p>
          <a:p>
            <a:pPr fontAlgn="base"/>
            <a:endParaRPr lang="en-US" sz="28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Modes of Documentary:</a:t>
            </a:r>
          </a:p>
        </p:txBody>
      </p:sp>
    </p:spTree>
    <p:extLst>
      <p:ext uri="{BB962C8B-B14F-4D97-AF65-F5344CB8AC3E}">
        <p14:creationId xmlns:p14="http://schemas.microsoft.com/office/powerpoint/2010/main" val="3886184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8956" y="382151"/>
            <a:ext cx="8231748" cy="6067417"/>
          </a:xfrm>
        </p:spPr>
        <p:txBody>
          <a:bodyPr>
            <a:normAutofit lnSpcReduction="10000"/>
          </a:bodyPr>
          <a:lstStyle/>
          <a:p>
            <a:pPr algn="l"/>
            <a:endParaRPr lang="en-US" sz="4500" dirty="0">
              <a:latin typeface="Arial" charset="0"/>
              <a:ea typeface="Arial" charset="0"/>
              <a:cs typeface="Arial" charset="0"/>
            </a:endParaRPr>
          </a:p>
          <a:p>
            <a:pPr algn="l"/>
            <a:r>
              <a:rPr lang="en-US" sz="8600" dirty="0">
                <a:latin typeface="Arial" charset="0"/>
                <a:ea typeface="Arial" charset="0"/>
                <a:cs typeface="Arial" charset="0"/>
              </a:rPr>
              <a:t> </a:t>
            </a: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endParaRPr lang="en-US" sz="4000" dirty="0">
              <a:latin typeface="Arial"/>
              <a:cs typeface="Arial"/>
            </a:endParaRPr>
          </a:p>
        </p:txBody>
      </p:sp>
      <p:sp>
        <p:nvSpPr>
          <p:cNvPr id="6" name="Subtitle 2"/>
          <p:cNvSpPr txBox="1">
            <a:spLocks/>
          </p:cNvSpPr>
          <p:nvPr/>
        </p:nvSpPr>
        <p:spPr>
          <a:xfrm>
            <a:off x="939817" y="5556136"/>
            <a:ext cx="7250026" cy="112915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i="1" dirty="0">
                <a:latin typeface="Arial" charset="0"/>
                <a:ea typeface="Arial" charset="0"/>
                <a:cs typeface="Arial" charset="0"/>
              </a:rPr>
              <a:t>Nanook of the North </a:t>
            </a:r>
            <a:r>
              <a:rPr lang="en-US" dirty="0">
                <a:latin typeface="Arial" charset="0"/>
                <a:ea typeface="Arial" charset="0"/>
                <a:cs typeface="Arial" charset="0"/>
              </a:rPr>
              <a:t>(1922) </a:t>
            </a:r>
          </a:p>
          <a:p>
            <a:r>
              <a:rPr lang="en-US" dirty="0">
                <a:latin typeface="Arial" charset="0"/>
                <a:ea typeface="Arial" charset="0"/>
                <a:cs typeface="Arial" charset="0"/>
              </a:rPr>
              <a:t>Dir. Robert Flaherty</a:t>
            </a:r>
            <a:endParaRPr lang="en-US" b="1" dirty="0">
              <a:latin typeface="Arial"/>
              <a:cs typeface="Arial"/>
            </a:endParaRPr>
          </a:p>
          <a:p>
            <a:endParaRPr lang="en-US" sz="1400" b="1" dirty="0">
              <a:latin typeface="Arial"/>
              <a:cs typeface="Arial"/>
            </a:endParaRPr>
          </a:p>
        </p:txBody>
      </p:sp>
      <p:pic>
        <p:nvPicPr>
          <p:cNvPr id="5" name="Picture 4" descr="A picture containing outdoor, ground, sandy&#10;&#10;Description automatically generated">
            <a:extLst>
              <a:ext uri="{FF2B5EF4-FFF2-40B4-BE49-F238E27FC236}">
                <a16:creationId xmlns:a16="http://schemas.microsoft.com/office/drawing/2014/main" id="{5F6B062A-D6B9-204A-AC41-EBCD71F71532}"/>
              </a:ext>
            </a:extLst>
          </p:cNvPr>
          <p:cNvPicPr>
            <a:picLocks noChangeAspect="1"/>
          </p:cNvPicPr>
          <p:nvPr/>
        </p:nvPicPr>
        <p:blipFill>
          <a:blip r:embed="rId2"/>
          <a:stretch>
            <a:fillRect/>
          </a:stretch>
        </p:blipFill>
        <p:spPr>
          <a:xfrm>
            <a:off x="939817" y="494138"/>
            <a:ext cx="7250026" cy="4835711"/>
          </a:xfrm>
          <a:prstGeom prst="rect">
            <a:avLst/>
          </a:prstGeom>
        </p:spPr>
      </p:pic>
    </p:spTree>
    <p:extLst>
      <p:ext uri="{BB962C8B-B14F-4D97-AF65-F5344CB8AC3E}">
        <p14:creationId xmlns:p14="http://schemas.microsoft.com/office/powerpoint/2010/main" val="3516054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8956" y="382151"/>
            <a:ext cx="8231748" cy="6067417"/>
          </a:xfrm>
        </p:spPr>
        <p:txBody>
          <a:bodyPr>
            <a:normAutofit lnSpcReduction="10000"/>
          </a:bodyPr>
          <a:lstStyle/>
          <a:p>
            <a:pPr algn="l"/>
            <a:endParaRPr lang="en-US" sz="4500" dirty="0">
              <a:latin typeface="Arial" charset="0"/>
              <a:ea typeface="Arial" charset="0"/>
              <a:cs typeface="Arial" charset="0"/>
            </a:endParaRPr>
          </a:p>
          <a:p>
            <a:pPr algn="l"/>
            <a:r>
              <a:rPr lang="en-US" sz="8600" dirty="0">
                <a:latin typeface="Arial" charset="0"/>
                <a:ea typeface="Arial" charset="0"/>
                <a:cs typeface="Arial" charset="0"/>
              </a:rPr>
              <a:t> </a:t>
            </a: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endParaRPr lang="en-US" sz="4000" dirty="0">
              <a:latin typeface="Arial"/>
              <a:cs typeface="Arial"/>
            </a:endParaRPr>
          </a:p>
        </p:txBody>
      </p:sp>
      <p:sp>
        <p:nvSpPr>
          <p:cNvPr id="6" name="Subtitle 2"/>
          <p:cNvSpPr txBox="1">
            <a:spLocks/>
          </p:cNvSpPr>
          <p:nvPr/>
        </p:nvSpPr>
        <p:spPr>
          <a:xfrm>
            <a:off x="515170" y="5441835"/>
            <a:ext cx="8113660" cy="112915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i="1" dirty="0">
                <a:latin typeface="Arial" charset="0"/>
                <a:ea typeface="Arial" charset="0"/>
                <a:cs typeface="Arial" charset="0"/>
              </a:rPr>
              <a:t>Highschool </a:t>
            </a:r>
            <a:r>
              <a:rPr lang="en-US" dirty="0">
                <a:latin typeface="Arial" charset="0"/>
                <a:ea typeface="Arial" charset="0"/>
                <a:cs typeface="Arial" charset="0"/>
              </a:rPr>
              <a:t>(1968) Dir. Frederick Wiseman</a:t>
            </a:r>
            <a:endParaRPr lang="en-US" b="1" dirty="0">
              <a:latin typeface="Arial"/>
              <a:cs typeface="Arial"/>
            </a:endParaRPr>
          </a:p>
          <a:p>
            <a:endParaRPr lang="en-US" sz="1400" b="1" dirty="0">
              <a:latin typeface="Arial"/>
              <a:cs typeface="Arial"/>
            </a:endParaRPr>
          </a:p>
        </p:txBody>
      </p:sp>
      <p:pic>
        <p:nvPicPr>
          <p:cNvPr id="4" name="Picture 3" descr="A person standing in a hallway&#10;&#10;Description automatically generated with low confidence">
            <a:extLst>
              <a:ext uri="{FF2B5EF4-FFF2-40B4-BE49-F238E27FC236}">
                <a16:creationId xmlns:a16="http://schemas.microsoft.com/office/drawing/2014/main" id="{D7EB523F-D204-D94C-9B67-669F69E3847D}"/>
              </a:ext>
            </a:extLst>
          </p:cNvPr>
          <p:cNvPicPr>
            <a:picLocks noChangeAspect="1"/>
          </p:cNvPicPr>
          <p:nvPr/>
        </p:nvPicPr>
        <p:blipFill>
          <a:blip r:embed="rId2"/>
          <a:stretch>
            <a:fillRect/>
          </a:stretch>
        </p:blipFill>
        <p:spPr>
          <a:xfrm>
            <a:off x="515170" y="630026"/>
            <a:ext cx="8113660" cy="4563934"/>
          </a:xfrm>
          <a:prstGeom prst="rect">
            <a:avLst/>
          </a:prstGeom>
        </p:spPr>
      </p:pic>
    </p:spTree>
    <p:extLst>
      <p:ext uri="{BB962C8B-B14F-4D97-AF65-F5344CB8AC3E}">
        <p14:creationId xmlns:p14="http://schemas.microsoft.com/office/powerpoint/2010/main" val="2309057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441575"/>
            <a:ext cx="8599990" cy="1815882"/>
          </a:xfrm>
          <a:prstGeom prst="rect">
            <a:avLst/>
          </a:prstGeom>
          <a:noFill/>
        </p:spPr>
        <p:txBody>
          <a:bodyPr wrap="square" rtlCol="0">
            <a:spAutoFit/>
          </a:bodyPr>
          <a:lstStyle/>
          <a:p>
            <a:r>
              <a:rPr lang="en-US" sz="2800" dirty="0">
                <a:latin typeface="Arial"/>
                <a:ea typeface="Arial" charset="0"/>
                <a:cs typeface="Arial"/>
              </a:rPr>
              <a:t>Group work: divide into two groups based on which film you were assigned to watch. Each group will work together to:</a:t>
            </a:r>
          </a:p>
          <a:p>
            <a:endParaRPr lang="en-US" sz="2800" dirty="0">
              <a:latin typeface="Arial"/>
              <a:ea typeface="Arial" charset="0"/>
              <a:cs typeface="Arial"/>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a:t>
            </a:r>
            <a:r>
              <a:rPr lang="en-US" sz="4000" b="1" i="1" dirty="0">
                <a:latin typeface="Arial" charset="0"/>
                <a:ea typeface="Arial" charset="0"/>
                <a:cs typeface="Arial" charset="0"/>
              </a:rPr>
              <a:t> </a:t>
            </a:r>
            <a:r>
              <a:rPr lang="en-US" sz="4000" b="1" dirty="0">
                <a:latin typeface="Arial" charset="0"/>
                <a:ea typeface="Arial" charset="0"/>
                <a:cs typeface="Arial" charset="0"/>
              </a:rPr>
              <a:t>Analysis</a:t>
            </a:r>
          </a:p>
        </p:txBody>
      </p:sp>
    </p:spTree>
    <p:extLst>
      <p:ext uri="{BB962C8B-B14F-4D97-AF65-F5344CB8AC3E}">
        <p14:creationId xmlns:p14="http://schemas.microsoft.com/office/powerpoint/2010/main" val="691596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441575"/>
            <a:ext cx="8599990" cy="2677656"/>
          </a:xfrm>
          <a:prstGeom prst="rect">
            <a:avLst/>
          </a:prstGeom>
          <a:noFill/>
        </p:spPr>
        <p:txBody>
          <a:bodyPr wrap="square" rtlCol="0">
            <a:spAutoFit/>
          </a:bodyPr>
          <a:lstStyle/>
          <a:p>
            <a:r>
              <a:rPr lang="en-US" sz="2800" dirty="0">
                <a:latin typeface="Arial"/>
                <a:ea typeface="Arial" charset="0"/>
                <a:cs typeface="Arial"/>
              </a:rPr>
              <a:t>Group work: divide into two groups based on which film you were assigned to watch. Each group will work together to:</a:t>
            </a:r>
          </a:p>
          <a:p>
            <a:endParaRPr lang="en-US" sz="2800" dirty="0">
              <a:latin typeface="Arial"/>
              <a:ea typeface="Arial" charset="0"/>
              <a:cs typeface="Arial"/>
            </a:endParaRPr>
          </a:p>
          <a:p>
            <a:pPr marL="514350" indent="-514350">
              <a:buFont typeface="+mj-lt"/>
              <a:buAutoNum type="arabicPeriod"/>
            </a:pPr>
            <a:r>
              <a:rPr lang="en-US" sz="2800" dirty="0">
                <a:latin typeface="Arial" panose="020B0604020202020204" pitchFamily="34" charset="0"/>
                <a:cs typeface="Arial" panose="020B0604020202020204" pitchFamily="34" charset="0"/>
              </a:rPr>
              <a:t>Select a representative scene from the film (use time stamps) as the focus of your analysis;</a:t>
            </a: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a:t>
            </a:r>
            <a:r>
              <a:rPr lang="en-US" sz="4000" b="1" i="1" dirty="0">
                <a:latin typeface="Arial" charset="0"/>
                <a:ea typeface="Arial" charset="0"/>
                <a:cs typeface="Arial" charset="0"/>
              </a:rPr>
              <a:t> </a:t>
            </a:r>
            <a:r>
              <a:rPr lang="en-US" sz="4000" b="1" dirty="0">
                <a:latin typeface="Arial" charset="0"/>
                <a:ea typeface="Arial" charset="0"/>
                <a:cs typeface="Arial" charset="0"/>
              </a:rPr>
              <a:t>Analysis</a:t>
            </a:r>
          </a:p>
        </p:txBody>
      </p:sp>
    </p:spTree>
    <p:extLst>
      <p:ext uri="{BB962C8B-B14F-4D97-AF65-F5344CB8AC3E}">
        <p14:creationId xmlns:p14="http://schemas.microsoft.com/office/powerpoint/2010/main" val="2090040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441575"/>
            <a:ext cx="8599990" cy="3539430"/>
          </a:xfrm>
          <a:prstGeom prst="rect">
            <a:avLst/>
          </a:prstGeom>
          <a:noFill/>
        </p:spPr>
        <p:txBody>
          <a:bodyPr wrap="square" rtlCol="0">
            <a:spAutoFit/>
          </a:bodyPr>
          <a:lstStyle/>
          <a:p>
            <a:r>
              <a:rPr lang="en-US" sz="2800" dirty="0">
                <a:latin typeface="Arial"/>
                <a:ea typeface="Arial" charset="0"/>
                <a:cs typeface="Arial"/>
              </a:rPr>
              <a:t>Group work: divide into two groups based on which film you were assigned to watch. Each group will work together to:</a:t>
            </a:r>
          </a:p>
          <a:p>
            <a:endParaRPr lang="en-US" sz="2800" dirty="0">
              <a:latin typeface="Arial"/>
              <a:ea typeface="Arial" charset="0"/>
              <a:cs typeface="Arial"/>
            </a:endParaRPr>
          </a:p>
          <a:p>
            <a:pPr marL="514350" indent="-514350">
              <a:buFont typeface="+mj-lt"/>
              <a:buAutoNum type="arabicPeriod"/>
            </a:pPr>
            <a:r>
              <a:rPr lang="en-US" sz="2800" dirty="0">
                <a:latin typeface="Arial" panose="020B0604020202020204" pitchFamily="34" charset="0"/>
                <a:cs typeface="Arial" panose="020B0604020202020204" pitchFamily="34" charset="0"/>
              </a:rPr>
              <a:t>Select a representative scene from the film (use time stamps) as the focus of your analysis;</a:t>
            </a:r>
          </a:p>
          <a:p>
            <a:pPr marL="514350" indent="-514350">
              <a:buFont typeface="+mj-lt"/>
              <a:buAutoNum type="arabicPeriod"/>
            </a:pPr>
            <a:r>
              <a:rPr lang="en-US" sz="2800" dirty="0">
                <a:latin typeface="Arial" panose="020B0604020202020204" pitchFamily="34" charset="0"/>
                <a:ea typeface="Arial" charset="0"/>
                <a:cs typeface="Arial" panose="020B0604020202020204" pitchFamily="34" charset="0"/>
              </a:rPr>
              <a:t>Use Key Terms for this week to discuss and analyze this scene;</a:t>
            </a: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a:t>
            </a:r>
            <a:r>
              <a:rPr lang="en-US" sz="4000" b="1" i="1" dirty="0">
                <a:latin typeface="Arial" charset="0"/>
                <a:ea typeface="Arial" charset="0"/>
                <a:cs typeface="Arial" charset="0"/>
              </a:rPr>
              <a:t> </a:t>
            </a:r>
            <a:r>
              <a:rPr lang="en-US" sz="4000" b="1" dirty="0">
                <a:latin typeface="Arial" charset="0"/>
                <a:ea typeface="Arial" charset="0"/>
                <a:cs typeface="Arial" charset="0"/>
              </a:rPr>
              <a:t>Analysis</a:t>
            </a:r>
          </a:p>
        </p:txBody>
      </p:sp>
    </p:spTree>
    <p:extLst>
      <p:ext uri="{BB962C8B-B14F-4D97-AF65-F5344CB8AC3E}">
        <p14:creationId xmlns:p14="http://schemas.microsoft.com/office/powerpoint/2010/main" val="3973615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441575"/>
            <a:ext cx="8599990" cy="3970318"/>
          </a:xfrm>
          <a:prstGeom prst="rect">
            <a:avLst/>
          </a:prstGeom>
          <a:noFill/>
        </p:spPr>
        <p:txBody>
          <a:bodyPr wrap="square" rtlCol="0">
            <a:spAutoFit/>
          </a:bodyPr>
          <a:lstStyle/>
          <a:p>
            <a:r>
              <a:rPr lang="en-US" sz="2800" dirty="0">
                <a:latin typeface="Arial"/>
                <a:ea typeface="Arial" charset="0"/>
                <a:cs typeface="Arial"/>
              </a:rPr>
              <a:t>Group work: divide into two groups based on which film you were assigned to watch. Each group will work together to:</a:t>
            </a:r>
          </a:p>
          <a:p>
            <a:endParaRPr lang="en-US" sz="2800" dirty="0">
              <a:latin typeface="Arial"/>
              <a:ea typeface="Arial" charset="0"/>
              <a:cs typeface="Arial"/>
            </a:endParaRPr>
          </a:p>
          <a:p>
            <a:pPr marL="514350" indent="-514350">
              <a:buFont typeface="+mj-lt"/>
              <a:buAutoNum type="arabicPeriod"/>
            </a:pPr>
            <a:r>
              <a:rPr lang="en-US" sz="2800" dirty="0">
                <a:latin typeface="Arial" panose="020B0604020202020204" pitchFamily="34" charset="0"/>
                <a:cs typeface="Arial" panose="020B0604020202020204" pitchFamily="34" charset="0"/>
              </a:rPr>
              <a:t>Select a representative scene from the film (use time stamps) as the focus of your analysis;</a:t>
            </a:r>
          </a:p>
          <a:p>
            <a:pPr marL="514350" indent="-514350">
              <a:buFont typeface="+mj-lt"/>
              <a:buAutoNum type="arabicPeriod"/>
            </a:pPr>
            <a:r>
              <a:rPr lang="en-US" sz="2800" dirty="0">
                <a:latin typeface="Arial" panose="020B0604020202020204" pitchFamily="34" charset="0"/>
                <a:ea typeface="Arial" charset="0"/>
                <a:cs typeface="Arial" panose="020B0604020202020204" pitchFamily="34" charset="0"/>
              </a:rPr>
              <a:t>Use Key Terms for this week to discuss and analyze this scene;</a:t>
            </a:r>
          </a:p>
          <a:p>
            <a:pPr marL="514350" indent="-514350">
              <a:buFont typeface="+mj-lt"/>
              <a:buAutoNum type="arabicPeriod"/>
            </a:pPr>
            <a:r>
              <a:rPr lang="en-US" sz="2800" dirty="0">
                <a:latin typeface="Arial" panose="020B0604020202020204" pitchFamily="34" charset="0"/>
                <a:ea typeface="Arial" charset="0"/>
                <a:cs typeface="Arial" panose="020B0604020202020204" pitchFamily="34" charset="0"/>
              </a:rPr>
              <a:t>Identify the genre(s) of this documentary;</a:t>
            </a: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a:t>
            </a:r>
            <a:r>
              <a:rPr lang="en-US" sz="4000" b="1" i="1" dirty="0">
                <a:latin typeface="Arial" charset="0"/>
                <a:ea typeface="Arial" charset="0"/>
                <a:cs typeface="Arial" charset="0"/>
              </a:rPr>
              <a:t> </a:t>
            </a:r>
            <a:r>
              <a:rPr lang="en-US" sz="4000" b="1" dirty="0">
                <a:latin typeface="Arial" charset="0"/>
                <a:ea typeface="Arial" charset="0"/>
                <a:cs typeface="Arial" charset="0"/>
              </a:rPr>
              <a:t>Analysis</a:t>
            </a:r>
          </a:p>
        </p:txBody>
      </p:sp>
    </p:spTree>
    <p:extLst>
      <p:ext uri="{BB962C8B-B14F-4D97-AF65-F5344CB8AC3E}">
        <p14:creationId xmlns:p14="http://schemas.microsoft.com/office/powerpoint/2010/main" val="1372939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8956" y="382151"/>
            <a:ext cx="8231748" cy="6380156"/>
          </a:xfrm>
        </p:spPr>
        <p:txBody>
          <a:bodyPr>
            <a:normAutofit fontScale="25000" lnSpcReduction="20000"/>
          </a:bodyPr>
          <a:lstStyle/>
          <a:p>
            <a:pPr algn="l"/>
            <a:r>
              <a:rPr lang="en-US" sz="11200" b="1" dirty="0">
                <a:solidFill>
                  <a:srgbClr val="FF0000"/>
                </a:solidFill>
                <a:latin typeface="Arial" charset="0"/>
                <a:ea typeface="Arial" charset="0"/>
                <a:cs typeface="Arial" charset="0"/>
              </a:rPr>
              <a:t>Real time</a:t>
            </a:r>
            <a:r>
              <a:rPr lang="en-US" sz="11200" dirty="0">
                <a:latin typeface="Arial" charset="0"/>
                <a:ea typeface="Arial" charset="0"/>
                <a:cs typeface="Arial" charset="0"/>
              </a:rPr>
              <a:t> – the amount of time it would take for an event to occur in actuality, when the events depicted in a film occur in a linear and concurrent fashion as opposed to cutting to other times earlier or later than the action depicted, i.e. long take and minimal editing.</a:t>
            </a:r>
          </a:p>
          <a:p>
            <a:pPr algn="l"/>
            <a:endParaRPr lang="en-US" sz="11200" dirty="0">
              <a:latin typeface="Arial" charset="0"/>
              <a:ea typeface="Arial" charset="0"/>
              <a:cs typeface="Arial" charset="0"/>
            </a:endParaRPr>
          </a:p>
          <a:p>
            <a:pPr algn="l"/>
            <a:r>
              <a:rPr lang="en-US" sz="11200" b="1" dirty="0">
                <a:solidFill>
                  <a:srgbClr val="FF0000"/>
                </a:solidFill>
                <a:latin typeface="Arial" charset="0"/>
                <a:ea typeface="Arial" charset="0"/>
                <a:cs typeface="Arial" charset="0"/>
              </a:rPr>
              <a:t>Location shooting</a:t>
            </a:r>
            <a:r>
              <a:rPr lang="en-US" sz="11200" dirty="0">
                <a:solidFill>
                  <a:srgbClr val="FF0000"/>
                </a:solidFill>
                <a:latin typeface="Arial" charset="0"/>
                <a:ea typeface="Arial" charset="0"/>
                <a:cs typeface="Arial" charset="0"/>
              </a:rPr>
              <a:t> </a:t>
            </a:r>
            <a:r>
              <a:rPr lang="en-US" sz="11200" dirty="0">
                <a:latin typeface="Arial" charset="0"/>
                <a:ea typeface="Arial" charset="0"/>
                <a:cs typeface="Arial" charset="0"/>
              </a:rPr>
              <a:t>– shooting in a place outside the studio, e.g. city street, the desert, an actual house or apartment.</a:t>
            </a:r>
          </a:p>
          <a:p>
            <a:pPr algn="l"/>
            <a:endParaRPr lang="en-US" sz="11200" dirty="0">
              <a:latin typeface="Arial" charset="0"/>
              <a:ea typeface="Arial" charset="0"/>
              <a:cs typeface="Arial" charset="0"/>
            </a:endParaRPr>
          </a:p>
          <a:p>
            <a:pPr algn="l"/>
            <a:r>
              <a:rPr lang="en-US" sz="11200" b="1" dirty="0">
                <a:solidFill>
                  <a:srgbClr val="FF0000"/>
                </a:solidFill>
                <a:latin typeface="Arial" charset="0"/>
                <a:ea typeface="Arial" charset="0"/>
                <a:cs typeface="Arial" charset="0"/>
              </a:rPr>
              <a:t>Direct sound</a:t>
            </a:r>
            <a:r>
              <a:rPr lang="en-US" sz="11200" dirty="0">
                <a:solidFill>
                  <a:srgbClr val="FF0000"/>
                </a:solidFill>
                <a:latin typeface="Arial" charset="0"/>
                <a:ea typeface="Arial" charset="0"/>
                <a:cs typeface="Arial" charset="0"/>
              </a:rPr>
              <a:t> </a:t>
            </a:r>
            <a:r>
              <a:rPr lang="en-US" sz="11200" dirty="0">
                <a:latin typeface="Arial" charset="0"/>
                <a:ea typeface="Arial" charset="0"/>
                <a:cs typeface="Arial" charset="0"/>
              </a:rPr>
              <a:t>– sound recorded simultaneously with the image, at the moment of filming.</a:t>
            </a:r>
          </a:p>
          <a:p>
            <a:pPr algn="l"/>
            <a:r>
              <a:rPr lang="en-US" sz="11200" dirty="0">
                <a:latin typeface="Arial" charset="0"/>
                <a:ea typeface="Arial" charset="0"/>
                <a:cs typeface="Arial" charset="0"/>
              </a:rPr>
              <a:t> </a:t>
            </a:r>
          </a:p>
          <a:p>
            <a:pPr algn="l"/>
            <a:r>
              <a:rPr lang="en-US" sz="11200" b="1" dirty="0">
                <a:solidFill>
                  <a:srgbClr val="FF0000"/>
                </a:solidFill>
                <a:latin typeface="Arial" charset="0"/>
                <a:ea typeface="Arial" charset="0"/>
                <a:cs typeface="Arial" charset="0"/>
              </a:rPr>
              <a:t>Contrapuntal sound</a:t>
            </a:r>
            <a:r>
              <a:rPr lang="en-US" sz="11200" dirty="0">
                <a:solidFill>
                  <a:srgbClr val="FF0000"/>
                </a:solidFill>
                <a:latin typeface="Arial" charset="0"/>
                <a:ea typeface="Arial" charset="0"/>
                <a:cs typeface="Arial" charset="0"/>
              </a:rPr>
              <a:t> </a:t>
            </a:r>
            <a:r>
              <a:rPr lang="en-US" sz="11200" dirty="0">
                <a:latin typeface="Arial" charset="0"/>
                <a:ea typeface="Arial" charset="0"/>
                <a:cs typeface="Arial" charset="0"/>
              </a:rPr>
              <a:t>– sound used in counterpoint, or in contrast to the visual images on the soundtrack.</a:t>
            </a:r>
          </a:p>
          <a:p>
            <a:pPr algn="l"/>
            <a:endParaRPr lang="en-US" sz="11200" dirty="0">
              <a:latin typeface="Arial" charset="0"/>
              <a:ea typeface="Arial" charset="0"/>
              <a:cs typeface="Arial" charset="0"/>
            </a:endParaRPr>
          </a:p>
          <a:p>
            <a:pPr algn="l"/>
            <a:r>
              <a:rPr lang="en-US" sz="11200" dirty="0">
                <a:latin typeface="Arial" charset="0"/>
                <a:ea typeface="Arial" charset="0"/>
                <a:cs typeface="Arial" charset="0"/>
              </a:rPr>
              <a:t> </a:t>
            </a: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86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endParaRPr lang="en-US" sz="4000" dirty="0">
              <a:latin typeface="Arial"/>
              <a:cs typeface="Arial"/>
            </a:endParaRPr>
          </a:p>
        </p:txBody>
      </p:sp>
    </p:spTree>
    <p:extLst>
      <p:ext uri="{BB962C8B-B14F-4D97-AF65-F5344CB8AC3E}">
        <p14:creationId xmlns:p14="http://schemas.microsoft.com/office/powerpoint/2010/main" val="977728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441575"/>
            <a:ext cx="8599990" cy="4832092"/>
          </a:xfrm>
          <a:prstGeom prst="rect">
            <a:avLst/>
          </a:prstGeom>
          <a:noFill/>
        </p:spPr>
        <p:txBody>
          <a:bodyPr wrap="square" rtlCol="0">
            <a:spAutoFit/>
          </a:bodyPr>
          <a:lstStyle/>
          <a:p>
            <a:r>
              <a:rPr lang="en-US" sz="2800" dirty="0">
                <a:latin typeface="Arial"/>
                <a:ea typeface="Arial" charset="0"/>
                <a:cs typeface="Arial"/>
              </a:rPr>
              <a:t>Group work: divide into two groups based on which film you were assigned to watch. Each group will work together to:</a:t>
            </a:r>
          </a:p>
          <a:p>
            <a:endParaRPr lang="en-US" sz="2800" dirty="0">
              <a:latin typeface="Arial"/>
              <a:ea typeface="Arial" charset="0"/>
              <a:cs typeface="Arial"/>
            </a:endParaRPr>
          </a:p>
          <a:p>
            <a:pPr marL="514350" indent="-514350">
              <a:buFont typeface="+mj-lt"/>
              <a:buAutoNum type="arabicPeriod"/>
            </a:pPr>
            <a:r>
              <a:rPr lang="en-US" sz="2800" dirty="0">
                <a:latin typeface="Arial" panose="020B0604020202020204" pitchFamily="34" charset="0"/>
                <a:cs typeface="Arial" panose="020B0604020202020204" pitchFamily="34" charset="0"/>
              </a:rPr>
              <a:t>Select a representative scene from the film (use time stamps) as the focus of your analysis;</a:t>
            </a:r>
          </a:p>
          <a:p>
            <a:pPr marL="514350" indent="-514350">
              <a:buFont typeface="+mj-lt"/>
              <a:buAutoNum type="arabicPeriod"/>
            </a:pPr>
            <a:r>
              <a:rPr lang="en-US" sz="2800" dirty="0">
                <a:latin typeface="Arial" panose="020B0604020202020204" pitchFamily="34" charset="0"/>
                <a:ea typeface="Arial" charset="0"/>
                <a:cs typeface="Arial" panose="020B0604020202020204" pitchFamily="34" charset="0"/>
              </a:rPr>
              <a:t>Use Key Terms for this week to discuss and analyze this scene;</a:t>
            </a:r>
          </a:p>
          <a:p>
            <a:pPr marL="514350" indent="-514350">
              <a:buFont typeface="+mj-lt"/>
              <a:buAutoNum type="arabicPeriod"/>
            </a:pPr>
            <a:r>
              <a:rPr lang="en-US" sz="2800" dirty="0">
                <a:latin typeface="Arial" panose="020B0604020202020204" pitchFamily="34" charset="0"/>
                <a:ea typeface="Arial" charset="0"/>
                <a:cs typeface="Arial" panose="020B0604020202020204" pitchFamily="34" charset="0"/>
              </a:rPr>
              <a:t>Identify the genre(s) of this documentary;</a:t>
            </a:r>
          </a:p>
          <a:p>
            <a:pPr marL="514350" indent="-514350">
              <a:buFont typeface="+mj-lt"/>
              <a:buAutoNum type="arabicPeriod"/>
            </a:pPr>
            <a:r>
              <a:rPr lang="en-US" sz="2800" dirty="0">
                <a:latin typeface="Arial" panose="020B0604020202020204" pitchFamily="34" charset="0"/>
                <a:ea typeface="Arial" charset="0"/>
                <a:cs typeface="Arial" panose="020B0604020202020204" pitchFamily="34" charset="0"/>
              </a:rPr>
              <a:t>Relate your analysis to one of the documentary forms and/or modes of documentary</a:t>
            </a: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a:t>
            </a:r>
            <a:r>
              <a:rPr lang="en-US" sz="4000" b="1" i="1" dirty="0">
                <a:latin typeface="Arial" charset="0"/>
                <a:ea typeface="Arial" charset="0"/>
                <a:cs typeface="Arial" charset="0"/>
              </a:rPr>
              <a:t> </a:t>
            </a:r>
            <a:r>
              <a:rPr lang="en-US" sz="4000" b="1" dirty="0">
                <a:latin typeface="Arial" charset="0"/>
                <a:ea typeface="Arial" charset="0"/>
                <a:cs typeface="Arial" charset="0"/>
              </a:rPr>
              <a:t>Analysis</a:t>
            </a:r>
          </a:p>
        </p:txBody>
      </p:sp>
    </p:spTree>
    <p:extLst>
      <p:ext uri="{BB962C8B-B14F-4D97-AF65-F5344CB8AC3E}">
        <p14:creationId xmlns:p14="http://schemas.microsoft.com/office/powerpoint/2010/main" val="36756597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441575"/>
            <a:ext cx="8599990" cy="4832092"/>
          </a:xfrm>
          <a:prstGeom prst="rect">
            <a:avLst/>
          </a:prstGeom>
          <a:noFill/>
        </p:spPr>
        <p:txBody>
          <a:bodyPr wrap="square" rtlCol="0">
            <a:spAutoFit/>
          </a:bodyPr>
          <a:lstStyle/>
          <a:p>
            <a:r>
              <a:rPr lang="en-US" sz="2800" dirty="0">
                <a:latin typeface="Arial"/>
                <a:ea typeface="Arial" charset="0"/>
                <a:cs typeface="Arial"/>
              </a:rPr>
              <a:t>Group work: divide into two groups based on which film you were assigned to watch. Each group will work together to:</a:t>
            </a:r>
          </a:p>
          <a:p>
            <a:endParaRPr lang="en-US" sz="2800" dirty="0">
              <a:latin typeface="Arial"/>
              <a:ea typeface="Arial" charset="0"/>
              <a:cs typeface="Arial"/>
            </a:endParaRPr>
          </a:p>
          <a:p>
            <a:pPr marL="514350" indent="-514350">
              <a:buFont typeface="+mj-lt"/>
              <a:buAutoNum type="arabicPeriod"/>
            </a:pPr>
            <a:r>
              <a:rPr lang="en-US" sz="2800" dirty="0">
                <a:latin typeface="Arial" panose="020B0604020202020204" pitchFamily="34" charset="0"/>
                <a:cs typeface="Arial" panose="020B0604020202020204" pitchFamily="34" charset="0"/>
              </a:rPr>
              <a:t>Select </a:t>
            </a:r>
            <a:r>
              <a:rPr lang="en-US" sz="2800" dirty="0">
                <a:solidFill>
                  <a:srgbClr val="92D050"/>
                </a:solidFill>
                <a:latin typeface="Arial" panose="020B0604020202020204" pitchFamily="34" charset="0"/>
                <a:cs typeface="Arial" panose="020B0604020202020204" pitchFamily="34" charset="0"/>
              </a:rPr>
              <a:t>a representative scene</a:t>
            </a:r>
            <a:r>
              <a:rPr lang="en-US" sz="2800" dirty="0">
                <a:latin typeface="Arial" panose="020B0604020202020204" pitchFamily="34" charset="0"/>
                <a:cs typeface="Arial" panose="020B0604020202020204" pitchFamily="34" charset="0"/>
              </a:rPr>
              <a:t> from the film (use time stamps) as the focus of your analysis;</a:t>
            </a:r>
          </a:p>
          <a:p>
            <a:pPr marL="514350" indent="-514350">
              <a:buFont typeface="+mj-lt"/>
              <a:buAutoNum type="arabicPeriod"/>
            </a:pPr>
            <a:r>
              <a:rPr lang="en-US" sz="2800" dirty="0">
                <a:latin typeface="Arial" panose="020B0604020202020204" pitchFamily="34" charset="0"/>
                <a:ea typeface="Arial" charset="0"/>
                <a:cs typeface="Arial" panose="020B0604020202020204" pitchFamily="34" charset="0"/>
              </a:rPr>
              <a:t>Use </a:t>
            </a:r>
            <a:r>
              <a:rPr lang="en-US" sz="2800" dirty="0">
                <a:solidFill>
                  <a:srgbClr val="92D050"/>
                </a:solidFill>
                <a:latin typeface="Arial" panose="020B0604020202020204" pitchFamily="34" charset="0"/>
                <a:ea typeface="Arial" charset="0"/>
                <a:cs typeface="Arial" panose="020B0604020202020204" pitchFamily="34" charset="0"/>
              </a:rPr>
              <a:t>Key Terms </a:t>
            </a:r>
            <a:r>
              <a:rPr lang="en-US" sz="2800" dirty="0">
                <a:latin typeface="Arial" panose="020B0604020202020204" pitchFamily="34" charset="0"/>
                <a:ea typeface="Arial" charset="0"/>
                <a:cs typeface="Arial" panose="020B0604020202020204" pitchFamily="34" charset="0"/>
              </a:rPr>
              <a:t>for this week to discuss and analyze this scene;</a:t>
            </a:r>
          </a:p>
          <a:p>
            <a:pPr marL="514350" indent="-514350">
              <a:buFont typeface="+mj-lt"/>
              <a:buAutoNum type="arabicPeriod"/>
            </a:pPr>
            <a:r>
              <a:rPr lang="en-US" sz="2800" dirty="0">
                <a:latin typeface="Arial" panose="020B0604020202020204" pitchFamily="34" charset="0"/>
                <a:ea typeface="Arial" charset="0"/>
                <a:cs typeface="Arial" panose="020B0604020202020204" pitchFamily="34" charset="0"/>
              </a:rPr>
              <a:t>Identify the </a:t>
            </a:r>
            <a:r>
              <a:rPr lang="en-US" sz="2800" dirty="0">
                <a:solidFill>
                  <a:srgbClr val="92D050"/>
                </a:solidFill>
                <a:latin typeface="Arial" panose="020B0604020202020204" pitchFamily="34" charset="0"/>
                <a:ea typeface="Arial" charset="0"/>
                <a:cs typeface="Arial" panose="020B0604020202020204" pitchFamily="34" charset="0"/>
              </a:rPr>
              <a:t>genre(s)</a:t>
            </a:r>
            <a:r>
              <a:rPr lang="en-US" sz="2800" dirty="0">
                <a:latin typeface="Arial" panose="020B0604020202020204" pitchFamily="34" charset="0"/>
                <a:ea typeface="Arial" charset="0"/>
                <a:cs typeface="Arial" panose="020B0604020202020204" pitchFamily="34" charset="0"/>
              </a:rPr>
              <a:t> of this documentary;</a:t>
            </a:r>
          </a:p>
          <a:p>
            <a:pPr marL="514350" indent="-514350">
              <a:buFont typeface="+mj-lt"/>
              <a:buAutoNum type="arabicPeriod"/>
            </a:pPr>
            <a:r>
              <a:rPr lang="en-US" sz="2800" dirty="0">
                <a:latin typeface="Arial" panose="020B0604020202020204" pitchFamily="34" charset="0"/>
                <a:ea typeface="Arial" charset="0"/>
                <a:cs typeface="Arial" panose="020B0604020202020204" pitchFamily="34" charset="0"/>
              </a:rPr>
              <a:t>Relate your analysis to one of the </a:t>
            </a:r>
            <a:r>
              <a:rPr lang="en-US" sz="2800" dirty="0">
                <a:solidFill>
                  <a:srgbClr val="92D050"/>
                </a:solidFill>
                <a:latin typeface="Arial" panose="020B0604020202020204" pitchFamily="34" charset="0"/>
                <a:ea typeface="Arial" charset="0"/>
                <a:cs typeface="Arial" panose="020B0604020202020204" pitchFamily="34" charset="0"/>
              </a:rPr>
              <a:t>documentary forms and/or modes of documentary</a:t>
            </a: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a:t>
            </a:r>
            <a:r>
              <a:rPr lang="en-US" sz="4000" b="1" i="1" dirty="0">
                <a:latin typeface="Arial" charset="0"/>
                <a:ea typeface="Arial" charset="0"/>
                <a:cs typeface="Arial" charset="0"/>
              </a:rPr>
              <a:t> </a:t>
            </a:r>
            <a:r>
              <a:rPr lang="en-US" sz="4000" b="1" dirty="0">
                <a:latin typeface="Arial" charset="0"/>
                <a:ea typeface="Arial" charset="0"/>
                <a:cs typeface="Arial" charset="0"/>
              </a:rPr>
              <a:t>Analysis</a:t>
            </a:r>
          </a:p>
        </p:txBody>
      </p:sp>
    </p:spTree>
    <p:extLst>
      <p:ext uri="{BB962C8B-B14F-4D97-AF65-F5344CB8AC3E}">
        <p14:creationId xmlns:p14="http://schemas.microsoft.com/office/powerpoint/2010/main" val="1267087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78429"/>
            <a:ext cx="8534400" cy="4702628"/>
          </a:xfrm>
        </p:spPr>
        <p:txBody>
          <a:bodyPr anchor="t">
            <a:normAutofit/>
          </a:bodyPr>
          <a:lstStyle/>
          <a:p>
            <a:pPr algn="l"/>
            <a:r>
              <a:rPr lang="en-US" sz="2800" dirty="0">
                <a:latin typeface="Arial" panose="020B0604020202020204" pitchFamily="34" charset="0"/>
                <a:cs typeface="Arial" panose="020B0604020202020204" pitchFamily="34" charset="0"/>
              </a:rPr>
              <a:t>“All aspects of documentary filmmaking involve choice and are therefore manipulative. But the ethical... aspect of it is that you have to... try to make [a film that] is true to the spirit of your sense of what was going on...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5952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78429"/>
            <a:ext cx="8534400" cy="4702628"/>
          </a:xfrm>
        </p:spPr>
        <p:txBody>
          <a:bodyPr anchor="t">
            <a:normAutofit/>
          </a:bodyPr>
          <a:lstStyle/>
          <a:p>
            <a:pPr algn="l"/>
            <a:r>
              <a:rPr lang="en-US" sz="2800" dirty="0">
                <a:latin typeface="Arial" panose="020B0604020202020204" pitchFamily="34" charset="0"/>
                <a:cs typeface="Arial" panose="020B0604020202020204" pitchFamily="34" charset="0"/>
              </a:rPr>
              <a:t>My view is that these films are biased, prejudiced, condensed, compressed but fair.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3613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78429"/>
            <a:ext cx="8534400" cy="4702628"/>
          </a:xfrm>
        </p:spPr>
        <p:txBody>
          <a:bodyPr anchor="t">
            <a:normAutofit/>
          </a:bodyPr>
          <a:lstStyle/>
          <a:p>
            <a:pPr algn="l"/>
            <a:r>
              <a:rPr lang="en-US" sz="2800" dirty="0">
                <a:latin typeface="Arial" panose="020B0604020202020204" pitchFamily="34" charset="0"/>
                <a:cs typeface="Arial" panose="020B0604020202020204" pitchFamily="34" charset="0"/>
              </a:rPr>
              <a:t>I think what I do is make movies that are not accurate in any objective sense, but accurate in the sense that I think they're a fair account of the experience I've had in making the movie.”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1816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78429"/>
            <a:ext cx="8534400" cy="4702628"/>
          </a:xfrm>
        </p:spPr>
        <p:txBody>
          <a:bodyPr anchor="t">
            <a:normAutofit/>
          </a:bodyPr>
          <a:lstStyle/>
          <a:p>
            <a:pPr algn="l"/>
            <a:r>
              <a:rPr lang="en-US" sz="2800" dirty="0">
                <a:latin typeface="Arial" panose="020B0604020202020204" pitchFamily="34" charset="0"/>
                <a:cs typeface="Arial" panose="020B0604020202020204" pitchFamily="34" charset="0"/>
              </a:rPr>
              <a:t>I think what I do is make movies that are not accurate in any objective sense, but accurate in the sense that I think they're a fair account of the experience I've had in making the movie.”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 Fred Wiseman quoted in </a:t>
            </a:r>
            <a:r>
              <a:rPr lang="en-US" sz="2800" i="1" dirty="0">
                <a:latin typeface="Arial" panose="020B0604020202020204" pitchFamily="34" charset="0"/>
                <a:cs typeface="Arial" panose="020B0604020202020204" pitchFamily="34" charset="0"/>
              </a:rPr>
              <a:t>American Film</a:t>
            </a:r>
            <a:r>
              <a:rPr lang="en-US" sz="2800" dirty="0">
                <a:latin typeface="Arial" panose="020B0604020202020204" pitchFamily="34" charset="0"/>
                <a:cs typeface="Arial" panose="020B0604020202020204" pitchFamily="34" charset="0"/>
              </a:rPr>
              <a:t>, 1991</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3274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8956" y="382151"/>
            <a:ext cx="8231748" cy="6380156"/>
          </a:xfrm>
        </p:spPr>
        <p:txBody>
          <a:bodyPr>
            <a:normAutofit fontScale="25000" lnSpcReduction="20000"/>
          </a:bodyPr>
          <a:lstStyle/>
          <a:p>
            <a:pPr algn="l"/>
            <a:r>
              <a:rPr lang="en-US" sz="11200" b="1" dirty="0">
                <a:solidFill>
                  <a:srgbClr val="FF0000"/>
                </a:solidFill>
                <a:latin typeface="Arial" charset="0"/>
                <a:ea typeface="Arial" charset="0"/>
                <a:cs typeface="Arial" charset="0"/>
              </a:rPr>
              <a:t>Voice over</a:t>
            </a:r>
            <a:r>
              <a:rPr lang="en-US" sz="11200" dirty="0">
                <a:latin typeface="Arial" charset="0"/>
                <a:ea typeface="Arial" charset="0"/>
                <a:cs typeface="Arial" charset="0"/>
              </a:rPr>
              <a:t> – a voice track laid over the other track in a film’s sound mix to comment upon or counterpoints the images on the screen, it can be diegetic or non-diegetic</a:t>
            </a:r>
          </a:p>
          <a:p>
            <a:pPr algn="l"/>
            <a:r>
              <a:rPr lang="en-US" sz="11200" dirty="0">
                <a:latin typeface="Arial" charset="0"/>
                <a:ea typeface="Arial" charset="0"/>
                <a:cs typeface="Arial" charset="0"/>
              </a:rPr>
              <a:t> </a:t>
            </a:r>
          </a:p>
          <a:p>
            <a:pPr algn="l"/>
            <a:r>
              <a:rPr lang="en-US" sz="11200" b="1" dirty="0">
                <a:solidFill>
                  <a:srgbClr val="FF0000"/>
                </a:solidFill>
                <a:latin typeface="Arial" charset="0"/>
                <a:ea typeface="Arial" charset="0"/>
                <a:cs typeface="Arial" charset="0"/>
              </a:rPr>
              <a:t>Pitch</a:t>
            </a:r>
            <a:r>
              <a:rPr lang="en-US" sz="11200" dirty="0">
                <a:latin typeface="Arial" charset="0"/>
                <a:ea typeface="Arial" charset="0"/>
                <a:cs typeface="Arial" charset="0"/>
              </a:rPr>
              <a:t> – the “highness” and “lowness” of sound</a:t>
            </a:r>
          </a:p>
          <a:p>
            <a:pPr algn="l"/>
            <a:r>
              <a:rPr lang="en-US" sz="11200" dirty="0">
                <a:latin typeface="Arial" charset="0"/>
                <a:ea typeface="Arial" charset="0"/>
                <a:cs typeface="Arial" charset="0"/>
              </a:rPr>
              <a:t> </a:t>
            </a:r>
          </a:p>
          <a:p>
            <a:pPr algn="l"/>
            <a:r>
              <a:rPr lang="en-US" sz="11200" b="1" dirty="0">
                <a:solidFill>
                  <a:srgbClr val="FF0000"/>
                </a:solidFill>
                <a:latin typeface="Arial" charset="0"/>
                <a:ea typeface="Arial" charset="0"/>
                <a:cs typeface="Arial" charset="0"/>
              </a:rPr>
              <a:t>Timbre</a:t>
            </a:r>
            <a:r>
              <a:rPr lang="en-US" sz="11200" dirty="0">
                <a:latin typeface="Arial" charset="0"/>
                <a:ea typeface="Arial" charset="0"/>
                <a:cs typeface="Arial" charset="0"/>
              </a:rPr>
              <a:t> – the coloration or tonal quality of sound</a:t>
            </a:r>
          </a:p>
          <a:p>
            <a:pPr algn="l"/>
            <a:endParaRPr lang="en-US" sz="11200" dirty="0">
              <a:latin typeface="Arial" charset="0"/>
              <a:ea typeface="Arial" charset="0"/>
              <a:cs typeface="Arial" charset="0"/>
            </a:endParaRPr>
          </a:p>
          <a:p>
            <a:pPr algn="l"/>
            <a:r>
              <a:rPr lang="en-US" sz="11200" b="1" dirty="0">
                <a:solidFill>
                  <a:srgbClr val="FF0000"/>
                </a:solidFill>
                <a:latin typeface="Arial" charset="0"/>
                <a:ea typeface="Arial" charset="0"/>
                <a:cs typeface="Arial" charset="0"/>
              </a:rPr>
              <a:t>Zoom</a:t>
            </a:r>
            <a:r>
              <a:rPr lang="en-US" sz="11200" dirty="0">
                <a:latin typeface="Arial" charset="0"/>
                <a:ea typeface="Arial" charset="0"/>
                <a:cs typeface="Arial" charset="0"/>
              </a:rPr>
              <a:t> – using a camera lens with variable focal length to create a gradual change in the size of an image and the relative distance between its foreground and background planes.</a:t>
            </a:r>
          </a:p>
          <a:p>
            <a:pPr algn="l"/>
            <a:endParaRPr lang="en-US" sz="11200" b="1" dirty="0">
              <a:latin typeface="Arial" charset="0"/>
              <a:ea typeface="Arial" charset="0"/>
              <a:cs typeface="Arial" charset="0"/>
            </a:endParaRPr>
          </a:p>
          <a:p>
            <a:pPr algn="l"/>
            <a:r>
              <a:rPr lang="en-US" sz="11200" dirty="0">
                <a:latin typeface="Arial" charset="0"/>
                <a:ea typeface="Arial" charset="0"/>
                <a:cs typeface="Arial" charset="0"/>
              </a:rPr>
              <a:t> </a:t>
            </a: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86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endParaRPr lang="en-US" sz="4000" dirty="0">
              <a:latin typeface="Arial"/>
              <a:cs typeface="Arial"/>
            </a:endParaRPr>
          </a:p>
        </p:txBody>
      </p:sp>
    </p:spTree>
    <p:extLst>
      <p:ext uri="{BB962C8B-B14F-4D97-AF65-F5344CB8AC3E}">
        <p14:creationId xmlns:p14="http://schemas.microsoft.com/office/powerpoint/2010/main" val="1229510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8956" y="382151"/>
            <a:ext cx="8231748" cy="6380156"/>
          </a:xfrm>
        </p:spPr>
        <p:txBody>
          <a:bodyPr>
            <a:normAutofit fontScale="25000" lnSpcReduction="20000"/>
          </a:bodyPr>
          <a:lstStyle/>
          <a:p>
            <a:pPr algn="l"/>
            <a:r>
              <a:rPr lang="en-US" sz="11200" b="1" dirty="0">
                <a:solidFill>
                  <a:srgbClr val="FF0000"/>
                </a:solidFill>
                <a:latin typeface="Arial" charset="0"/>
                <a:ea typeface="Arial" charset="0"/>
                <a:cs typeface="Arial" charset="0"/>
              </a:rPr>
              <a:t>Hand held shot</a:t>
            </a:r>
            <a:r>
              <a:rPr lang="en-US" sz="11200" dirty="0">
                <a:solidFill>
                  <a:srgbClr val="FF0000"/>
                </a:solidFill>
                <a:latin typeface="Arial" charset="0"/>
                <a:ea typeface="Arial" charset="0"/>
                <a:cs typeface="Arial" charset="0"/>
              </a:rPr>
              <a:t> </a:t>
            </a:r>
            <a:r>
              <a:rPr lang="en-US" sz="11200" dirty="0">
                <a:latin typeface="Arial" charset="0"/>
                <a:ea typeface="Arial" charset="0"/>
                <a:cs typeface="Arial" charset="0"/>
              </a:rPr>
              <a:t>– shot made through the use of the camera operator’s body as a camera support, either holding it by hand or a mobile mount (e.g. Steadicam).</a:t>
            </a:r>
          </a:p>
          <a:p>
            <a:pPr algn="l"/>
            <a:endParaRPr lang="en-US" sz="11200" b="1" dirty="0">
              <a:latin typeface="Arial" charset="0"/>
              <a:ea typeface="Arial" charset="0"/>
              <a:cs typeface="Arial" charset="0"/>
            </a:endParaRPr>
          </a:p>
          <a:p>
            <a:pPr algn="l"/>
            <a:r>
              <a:rPr lang="en-US" sz="11200" b="1" dirty="0">
                <a:solidFill>
                  <a:srgbClr val="FF0000"/>
                </a:solidFill>
                <a:latin typeface="Arial" charset="0"/>
                <a:ea typeface="Arial" charset="0"/>
                <a:cs typeface="Arial" charset="0"/>
              </a:rPr>
              <a:t>Cinéma vérité </a:t>
            </a:r>
            <a:r>
              <a:rPr lang="en-US" sz="11200" dirty="0">
                <a:latin typeface="Arial" charset="0"/>
                <a:ea typeface="Arial" charset="0"/>
                <a:cs typeface="Arial" charset="0"/>
              </a:rPr>
              <a:t>(“true cinema” French translation of kino-pravda) – a version of documentary developed by the French in the late 1950s and 1960s that attempted to capture everyday life without narration.</a:t>
            </a:r>
          </a:p>
          <a:p>
            <a:pPr algn="l"/>
            <a:r>
              <a:rPr lang="en-US" sz="11200" dirty="0">
                <a:latin typeface="Arial" charset="0"/>
                <a:ea typeface="Arial" charset="0"/>
                <a:cs typeface="Arial" charset="0"/>
              </a:rPr>
              <a:t> </a:t>
            </a:r>
          </a:p>
          <a:p>
            <a:pPr algn="l"/>
            <a:r>
              <a:rPr lang="en-US" sz="11200" b="1" dirty="0">
                <a:solidFill>
                  <a:srgbClr val="FF0000"/>
                </a:solidFill>
                <a:latin typeface="Arial" charset="0"/>
                <a:ea typeface="Arial" charset="0"/>
                <a:cs typeface="Arial" charset="0"/>
              </a:rPr>
              <a:t>Direct cinema</a:t>
            </a:r>
            <a:r>
              <a:rPr lang="en-US" sz="11200" dirty="0">
                <a:solidFill>
                  <a:srgbClr val="FF0000"/>
                </a:solidFill>
                <a:latin typeface="Arial" charset="0"/>
                <a:ea typeface="Arial" charset="0"/>
                <a:cs typeface="Arial" charset="0"/>
              </a:rPr>
              <a:t> </a:t>
            </a:r>
            <a:r>
              <a:rPr lang="en-US" sz="11200" dirty="0">
                <a:latin typeface="Arial" charset="0"/>
                <a:ea typeface="Arial" charset="0"/>
                <a:cs typeface="Arial" charset="0"/>
              </a:rPr>
              <a:t>- emerged in the late 1950s and the 1960s in the United States. Its origin is partially attributed to the advent of lightweight cameras and transportable, synchronized sound recording devices. Associated with cinéma vérité but more strictly observational, direct cinema relies on an</a:t>
            </a:r>
          </a:p>
          <a:p>
            <a:pPr algn="l"/>
            <a:endParaRPr lang="en-US" sz="11200" dirty="0">
              <a:latin typeface="Arial" charset="0"/>
              <a:ea typeface="Arial" charset="0"/>
              <a:cs typeface="Arial" charset="0"/>
            </a:endParaRPr>
          </a:p>
          <a:p>
            <a:pPr algn="l"/>
            <a:endParaRPr lang="en-US" sz="86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endParaRPr lang="en-US" sz="4000" dirty="0">
              <a:latin typeface="Arial"/>
              <a:cs typeface="Arial"/>
            </a:endParaRPr>
          </a:p>
        </p:txBody>
      </p:sp>
    </p:spTree>
    <p:extLst>
      <p:ext uri="{BB962C8B-B14F-4D97-AF65-F5344CB8AC3E}">
        <p14:creationId xmlns:p14="http://schemas.microsoft.com/office/powerpoint/2010/main" val="88318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8956" y="382151"/>
            <a:ext cx="8231748" cy="6380156"/>
          </a:xfrm>
        </p:spPr>
        <p:txBody>
          <a:bodyPr>
            <a:normAutofit fontScale="32500" lnSpcReduction="20000"/>
          </a:bodyPr>
          <a:lstStyle/>
          <a:p>
            <a:pPr algn="l"/>
            <a:r>
              <a:rPr lang="en-US" sz="8600" dirty="0">
                <a:latin typeface="Arial" charset="0"/>
                <a:ea typeface="Arial" charset="0"/>
                <a:cs typeface="Arial" charset="0"/>
              </a:rPr>
              <a:t>agreement among the filmmaker, subjects, and audience to act as if the presence of the camera does not substantially alter the recorded event. </a:t>
            </a:r>
          </a:p>
          <a:p>
            <a:pPr algn="l"/>
            <a:endParaRPr lang="en-US" sz="8600" dirty="0">
              <a:latin typeface="Arial" charset="0"/>
              <a:ea typeface="Arial" charset="0"/>
              <a:cs typeface="Arial" charset="0"/>
            </a:endParaRPr>
          </a:p>
          <a:p>
            <a:pPr algn="l"/>
            <a:endParaRPr lang="en-US" sz="86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endParaRPr lang="en-US" sz="11200" dirty="0">
              <a:latin typeface="Arial" charset="0"/>
              <a:ea typeface="Arial" charset="0"/>
              <a:cs typeface="Arial" charset="0"/>
            </a:endParaRP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r>
              <a:rPr lang="en-US" sz="7000" dirty="0">
                <a:latin typeface="Arial" charset="0"/>
                <a:ea typeface="Arial" charset="0"/>
                <a:cs typeface="Arial" charset="0"/>
              </a:rPr>
              <a:t> </a:t>
            </a:r>
          </a:p>
          <a:p>
            <a:pPr algn="l"/>
            <a:endParaRPr lang="en-US" sz="7000" dirty="0">
              <a:latin typeface="Arial" charset="0"/>
              <a:ea typeface="Arial" charset="0"/>
              <a:cs typeface="Arial" charset="0"/>
            </a:endParaRPr>
          </a:p>
          <a:p>
            <a:pPr algn="l"/>
            <a:endParaRPr lang="en-US" sz="4000" dirty="0">
              <a:latin typeface="Arial"/>
              <a:cs typeface="Arial"/>
            </a:endParaRPr>
          </a:p>
        </p:txBody>
      </p:sp>
    </p:spTree>
    <p:extLst>
      <p:ext uri="{BB962C8B-B14F-4D97-AF65-F5344CB8AC3E}">
        <p14:creationId xmlns:p14="http://schemas.microsoft.com/office/powerpoint/2010/main" val="58155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 Genres:</a:t>
            </a:r>
          </a:p>
        </p:txBody>
      </p:sp>
    </p:spTree>
    <p:extLst>
      <p:ext uri="{BB962C8B-B14F-4D97-AF65-F5344CB8AC3E}">
        <p14:creationId xmlns:p14="http://schemas.microsoft.com/office/powerpoint/2010/main" val="1889968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143863"/>
            <a:ext cx="8599990" cy="1077218"/>
          </a:xfrm>
          <a:prstGeom prst="rect">
            <a:avLst/>
          </a:prstGeom>
          <a:noFill/>
        </p:spPr>
        <p:txBody>
          <a:bodyPr wrap="square" rtlCol="0">
            <a:spAutoFit/>
          </a:bodyPr>
          <a:lstStyle/>
          <a:p>
            <a:pPr marL="457200" lvl="0" indent="-457200">
              <a:buFont typeface="Arial" charset="0"/>
              <a:buChar char="•"/>
            </a:pPr>
            <a:r>
              <a:rPr lang="en-US" sz="3200" dirty="0">
                <a:latin typeface="Arial" charset="0"/>
                <a:ea typeface="Arial" charset="0"/>
                <a:cs typeface="Arial" charset="0"/>
              </a:rPr>
              <a:t>Compilation film</a:t>
            </a:r>
          </a:p>
          <a:p>
            <a:pPr marL="457200" indent="-457200" fontAlgn="base">
              <a:buFont typeface="Arial" charset="0"/>
              <a:buChar char="•"/>
            </a:pPr>
            <a:endParaRPr lang="en-US" sz="32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 Genres:</a:t>
            </a:r>
          </a:p>
        </p:txBody>
      </p:sp>
    </p:spTree>
    <p:extLst>
      <p:ext uri="{BB962C8B-B14F-4D97-AF65-F5344CB8AC3E}">
        <p14:creationId xmlns:p14="http://schemas.microsoft.com/office/powerpoint/2010/main" val="2647196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792" y="1143863"/>
            <a:ext cx="8599990" cy="1569660"/>
          </a:xfrm>
          <a:prstGeom prst="rect">
            <a:avLst/>
          </a:prstGeom>
          <a:noFill/>
        </p:spPr>
        <p:txBody>
          <a:bodyPr wrap="square" rtlCol="0">
            <a:spAutoFit/>
          </a:bodyPr>
          <a:lstStyle/>
          <a:p>
            <a:pPr marL="457200" lvl="0" indent="-457200">
              <a:buFont typeface="Arial" charset="0"/>
              <a:buChar char="•"/>
            </a:pPr>
            <a:r>
              <a:rPr lang="en-US" sz="3200" dirty="0">
                <a:latin typeface="Arial" charset="0"/>
                <a:ea typeface="Arial" charset="0"/>
                <a:cs typeface="Arial" charset="0"/>
              </a:rPr>
              <a:t>Compilation film</a:t>
            </a:r>
          </a:p>
          <a:p>
            <a:pPr marL="457200" lvl="0" indent="-457200">
              <a:buFont typeface="Arial" charset="0"/>
              <a:buChar char="•"/>
            </a:pPr>
            <a:r>
              <a:rPr lang="en-US" sz="3200" dirty="0">
                <a:latin typeface="Arial" charset="0"/>
                <a:ea typeface="Arial" charset="0"/>
                <a:cs typeface="Arial" charset="0"/>
              </a:rPr>
              <a:t>Newsreel</a:t>
            </a:r>
          </a:p>
          <a:p>
            <a:pPr marL="457200" indent="-457200" fontAlgn="base">
              <a:buFont typeface="Arial" charset="0"/>
              <a:buChar char="•"/>
            </a:pPr>
            <a:endParaRPr lang="en-US" sz="3200" dirty="0">
              <a:latin typeface="Arial" charset="0"/>
              <a:ea typeface="Arial" charset="0"/>
              <a:cs typeface="Arial" charset="0"/>
            </a:endParaRPr>
          </a:p>
        </p:txBody>
      </p:sp>
      <p:sp>
        <p:nvSpPr>
          <p:cNvPr id="6" name="TextBox 5"/>
          <p:cNvSpPr txBox="1"/>
          <p:nvPr/>
        </p:nvSpPr>
        <p:spPr>
          <a:xfrm>
            <a:off x="277792" y="297754"/>
            <a:ext cx="8599990" cy="707886"/>
          </a:xfrm>
          <a:prstGeom prst="rect">
            <a:avLst/>
          </a:prstGeom>
          <a:noFill/>
        </p:spPr>
        <p:txBody>
          <a:bodyPr wrap="square" rtlCol="0">
            <a:spAutoFit/>
          </a:bodyPr>
          <a:lstStyle/>
          <a:p>
            <a:r>
              <a:rPr lang="en-US" sz="4000" b="1" dirty="0">
                <a:latin typeface="Arial" charset="0"/>
                <a:ea typeface="Arial" charset="0"/>
                <a:cs typeface="Arial" charset="0"/>
              </a:rPr>
              <a:t>Documentary Genres:</a:t>
            </a:r>
          </a:p>
        </p:txBody>
      </p:sp>
    </p:spTree>
    <p:extLst>
      <p:ext uri="{BB962C8B-B14F-4D97-AF65-F5344CB8AC3E}">
        <p14:creationId xmlns:p14="http://schemas.microsoft.com/office/powerpoint/2010/main" val="1351794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11271</TotalTime>
  <Words>1288</Words>
  <Application>Microsoft Macintosh PowerPoint</Application>
  <PresentationFormat>On-screen Show (4:3)</PresentationFormat>
  <Paragraphs>218</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INTRODUCTION TO FILM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“All aspects of documentary filmmaking involve choice and are therefore manipulative. But the ethical... aspect of it is that you have to... try to make [a film that] is true to the spirit of your sense of what was going on... </vt:lpstr>
      <vt:lpstr>My view is that these films are biased, prejudiced, condensed, compressed but fair. </vt:lpstr>
      <vt:lpstr>I think what I do is make movies that are not accurate in any objective sense, but accurate in the sense that I think they're a fair account of the experience I've had in making the movie.”   </vt:lpstr>
      <vt:lpstr>I think what I do is make movies that are not accurate in any objective sense, but accurate in the sense that I think they're a fair account of the experience I've had in making the movie.”          - Fred Wiseman quoted in American Film, 1991</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311</cp:revision>
  <dcterms:created xsi:type="dcterms:W3CDTF">2010-12-29T21:54:42Z</dcterms:created>
  <dcterms:modified xsi:type="dcterms:W3CDTF">2023-03-27T16:31:04Z</dcterms:modified>
</cp:coreProperties>
</file>