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643" r:id="rId3"/>
    <p:sldId id="730" r:id="rId4"/>
    <p:sldId id="733" r:id="rId5"/>
    <p:sldId id="734" r:id="rId6"/>
    <p:sldId id="735" r:id="rId7"/>
    <p:sldId id="688" r:id="rId8"/>
    <p:sldId id="692" r:id="rId9"/>
    <p:sldId id="693" r:id="rId10"/>
    <p:sldId id="694" r:id="rId11"/>
    <p:sldId id="695" r:id="rId12"/>
    <p:sldId id="696" r:id="rId13"/>
    <p:sldId id="697" r:id="rId14"/>
    <p:sldId id="698" r:id="rId15"/>
    <p:sldId id="699" r:id="rId16"/>
    <p:sldId id="700" r:id="rId17"/>
    <p:sldId id="702" r:id="rId18"/>
    <p:sldId id="703" r:id="rId19"/>
    <p:sldId id="704" r:id="rId20"/>
    <p:sldId id="705" r:id="rId21"/>
    <p:sldId id="706" r:id="rId22"/>
    <p:sldId id="707" r:id="rId23"/>
    <p:sldId id="708" r:id="rId24"/>
    <p:sldId id="641" r:id="rId25"/>
    <p:sldId id="669" r:id="rId26"/>
    <p:sldId id="687" r:id="rId27"/>
    <p:sldId id="670" r:id="rId28"/>
    <p:sldId id="671" r:id="rId29"/>
    <p:sldId id="672" r:id="rId30"/>
    <p:sldId id="673" r:id="rId31"/>
    <p:sldId id="674" r:id="rId32"/>
    <p:sldId id="682" r:id="rId33"/>
    <p:sldId id="723" r:id="rId34"/>
    <p:sldId id="724" r:id="rId35"/>
    <p:sldId id="725" r:id="rId36"/>
    <p:sldId id="726" r:id="rId37"/>
    <p:sldId id="727" r:id="rId38"/>
    <p:sldId id="728" r:id="rId39"/>
    <p:sldId id="729" r:id="rId40"/>
    <p:sldId id="685" r:id="rId41"/>
    <p:sldId id="722" r:id="rId42"/>
    <p:sldId id="684" r:id="rId43"/>
    <p:sldId id="686" r:id="rId44"/>
    <p:sldId id="644" r:id="rId45"/>
    <p:sldId id="736" r:id="rId46"/>
    <p:sldId id="737" r:id="rId47"/>
    <p:sldId id="719" r:id="rId48"/>
    <p:sldId id="720" r:id="rId49"/>
    <p:sldId id="721" r:id="rId50"/>
    <p:sldId id="738" r:id="rId51"/>
    <p:sldId id="739" r:id="rId52"/>
    <p:sldId id="740" r:id="rId53"/>
    <p:sldId id="741" r:id="rId54"/>
    <p:sldId id="742" r:id="rId55"/>
    <p:sldId id="743"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9"/>
    <p:restoredTop sz="94558"/>
  </p:normalViewPr>
  <p:slideViewPr>
    <p:cSldViewPr snapToGrid="0" snapToObjects="1">
      <p:cViewPr varScale="1">
        <p:scale>
          <a:sx n="121" d="100"/>
          <a:sy n="121" d="100"/>
        </p:scale>
        <p:origin x="197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FE82B-8CC8-A74E-B673-EB238EC2A91E}" type="datetimeFigureOut">
              <a:rPr lang="en-US" smtClean="0"/>
              <a:t>4/11/22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12BE4-0E62-0C4F-AC1F-4E74FAA25BD0}" type="slidenum">
              <a:rPr lang="en-US" smtClean="0"/>
              <a:t>‹#›</a:t>
            </a:fld>
            <a:endParaRPr lang="en-US" dirty="0"/>
          </a:p>
        </p:txBody>
      </p:sp>
    </p:spTree>
    <p:extLst>
      <p:ext uri="{BB962C8B-B14F-4D97-AF65-F5344CB8AC3E}">
        <p14:creationId xmlns:p14="http://schemas.microsoft.com/office/powerpoint/2010/main" val="180965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4/11/22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4/11/22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4/11/22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4/11/22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4/11/22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4/11/22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4/11/22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4/11/22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4/11/22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0580"/>
            <a:ext cx="7772400" cy="1470025"/>
          </a:xfrm>
        </p:spPr>
        <p:txBody>
          <a:bodyPr/>
          <a:lstStyle/>
          <a:p>
            <a:r>
              <a:rPr lang="en-US" b="1" dirty="0">
                <a:latin typeface="Arial"/>
                <a:cs typeface="Arial"/>
              </a:rPr>
              <a:t>INTRODUCTION TO FILM</a:t>
            </a:r>
          </a:p>
        </p:txBody>
      </p:sp>
      <p:sp>
        <p:nvSpPr>
          <p:cNvPr id="3" name="Subtitle 2"/>
          <p:cNvSpPr>
            <a:spLocks noGrp="1"/>
          </p:cNvSpPr>
          <p:nvPr>
            <p:ph type="subTitle" idx="1"/>
          </p:nvPr>
        </p:nvSpPr>
        <p:spPr>
          <a:xfrm>
            <a:off x="915631" y="3590605"/>
            <a:ext cx="7285663" cy="1085568"/>
          </a:xfrm>
        </p:spPr>
        <p:txBody>
          <a:bodyPr>
            <a:noAutofit/>
          </a:bodyPr>
          <a:lstStyle/>
          <a:p>
            <a:r>
              <a:rPr lang="en-US" sz="4000" b="1" dirty="0">
                <a:latin typeface="Arial"/>
                <a:cs typeface="Arial"/>
              </a:rPr>
              <a:t>Feminist Film Theory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3262432"/>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pPr marL="514350" indent="-514350">
              <a:buFont typeface="Arial" charset="0"/>
              <a:buChar char="•"/>
            </a:pPr>
            <a:r>
              <a:rPr lang="en-US" sz="2800" dirty="0">
                <a:latin typeface="Arial"/>
                <a:cs typeface="Arial"/>
              </a:rPr>
              <a:t>The woman’s film</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Stars, reception studies, and consumer culture</a:t>
            </a:r>
          </a:p>
          <a:p>
            <a:pPr marL="514350"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2866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3693319"/>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pPr marL="514350" indent="-514350">
              <a:buFont typeface="Arial" charset="0"/>
              <a:buChar char="•"/>
            </a:pPr>
            <a:r>
              <a:rPr lang="en-US" sz="2800" dirty="0">
                <a:latin typeface="Arial"/>
                <a:cs typeface="Arial"/>
              </a:rPr>
              <a:t>The woman’s film</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Stars, reception studies, and consumer culture</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Women in film (women’s film festivals)</a:t>
            </a:r>
          </a:p>
          <a:p>
            <a:endParaRPr lang="en-US" sz="4400" b="1" dirty="0">
              <a:latin typeface="Arial"/>
              <a:cs typeface="Arial"/>
            </a:endParaRPr>
          </a:p>
        </p:txBody>
      </p:sp>
    </p:spTree>
    <p:extLst>
      <p:ext uri="{BB962C8B-B14F-4D97-AF65-F5344CB8AC3E}">
        <p14:creationId xmlns:p14="http://schemas.microsoft.com/office/powerpoint/2010/main" val="91898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4124206"/>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pPr marL="514350" indent="-514350">
              <a:buFont typeface="Arial" charset="0"/>
              <a:buChar char="•"/>
            </a:pPr>
            <a:r>
              <a:rPr lang="en-US" sz="2800" dirty="0">
                <a:latin typeface="Arial"/>
                <a:cs typeface="Arial"/>
              </a:rPr>
              <a:t>The woman’s film</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Stars, reception studies, and consumer culture</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Women in film (women’s film festivals)</a:t>
            </a:r>
          </a:p>
          <a:p>
            <a:pPr marL="971550" lvl="1" indent="-514350">
              <a:buFont typeface="Arial" charset="0"/>
              <a:buChar char="•"/>
            </a:pPr>
            <a:r>
              <a:rPr lang="en-US" sz="2800" dirty="0">
                <a:latin typeface="Arial"/>
                <a:cs typeface="Arial"/>
              </a:rPr>
              <a:t>Hollywood (e.g. Dorothy Arzner)</a:t>
            </a:r>
          </a:p>
          <a:p>
            <a:endParaRPr lang="en-US" sz="4400" b="1" dirty="0">
              <a:latin typeface="Arial"/>
              <a:cs typeface="Arial"/>
            </a:endParaRPr>
          </a:p>
        </p:txBody>
      </p:sp>
    </p:spTree>
    <p:extLst>
      <p:ext uri="{BB962C8B-B14F-4D97-AF65-F5344CB8AC3E}">
        <p14:creationId xmlns:p14="http://schemas.microsoft.com/office/powerpoint/2010/main" val="10283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4555093"/>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pPr marL="514350" indent="-514350">
              <a:buFont typeface="Arial" charset="0"/>
              <a:buChar char="•"/>
            </a:pPr>
            <a:r>
              <a:rPr lang="en-US" sz="2800" dirty="0">
                <a:latin typeface="Arial"/>
                <a:cs typeface="Arial"/>
              </a:rPr>
              <a:t>The woman’s film</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Stars, reception studies, and consumer culture</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Women in film (women’s film festivals)</a:t>
            </a:r>
          </a:p>
          <a:p>
            <a:pPr marL="971550" lvl="1" indent="-514350">
              <a:buFont typeface="Arial" charset="0"/>
              <a:buChar char="•"/>
            </a:pPr>
            <a:r>
              <a:rPr lang="en-US" sz="2800" dirty="0">
                <a:latin typeface="Arial"/>
                <a:cs typeface="Arial"/>
              </a:rPr>
              <a:t>Hollywood (e.g. Dorothy Arzner)</a:t>
            </a:r>
          </a:p>
          <a:p>
            <a:pPr marL="971550" lvl="1" indent="-514350">
              <a:buFont typeface="Arial" charset="0"/>
              <a:buChar char="•"/>
            </a:pPr>
            <a:r>
              <a:rPr lang="en-US" sz="2800" dirty="0">
                <a:latin typeface="Arial"/>
                <a:cs typeface="Arial"/>
              </a:rPr>
              <a:t>Outside Hollywood</a:t>
            </a:r>
          </a:p>
          <a:p>
            <a:endParaRPr lang="en-US" sz="4400" b="1" dirty="0">
              <a:latin typeface="Arial"/>
              <a:cs typeface="Arial"/>
            </a:endParaRPr>
          </a:p>
        </p:txBody>
      </p:sp>
    </p:spTree>
    <p:extLst>
      <p:ext uri="{BB962C8B-B14F-4D97-AF65-F5344CB8AC3E}">
        <p14:creationId xmlns:p14="http://schemas.microsoft.com/office/powerpoint/2010/main" val="170279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4985980"/>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pPr marL="514350" indent="-514350">
              <a:buFont typeface="Arial" charset="0"/>
              <a:buChar char="•"/>
            </a:pPr>
            <a:r>
              <a:rPr lang="en-US" sz="2800" dirty="0">
                <a:latin typeface="Arial"/>
                <a:cs typeface="Arial"/>
              </a:rPr>
              <a:t>The woman’s film</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Stars, reception studies, and consumer culture</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Women in film (women’s film festivals)</a:t>
            </a:r>
          </a:p>
          <a:p>
            <a:pPr marL="971550" lvl="1" indent="-514350">
              <a:buFont typeface="Arial" charset="0"/>
              <a:buChar char="•"/>
            </a:pPr>
            <a:r>
              <a:rPr lang="en-US" sz="2800" dirty="0">
                <a:latin typeface="Arial"/>
                <a:cs typeface="Arial"/>
              </a:rPr>
              <a:t>Hollywood (e.g. Dorothy Arzner)</a:t>
            </a:r>
          </a:p>
          <a:p>
            <a:pPr marL="971550" lvl="1" indent="-514350">
              <a:buFont typeface="Arial" charset="0"/>
              <a:buChar char="•"/>
            </a:pPr>
            <a:r>
              <a:rPr lang="en-US" sz="2800" dirty="0">
                <a:latin typeface="Arial"/>
                <a:cs typeface="Arial"/>
              </a:rPr>
              <a:t>Outside Hollywood</a:t>
            </a:r>
          </a:p>
          <a:p>
            <a:pPr marL="1428750" lvl="2" indent="-514350">
              <a:buFont typeface="Arial" charset="0"/>
              <a:buChar char="•"/>
            </a:pPr>
            <a:r>
              <a:rPr lang="en-US" sz="2800" dirty="0">
                <a:latin typeface="Arial"/>
                <a:cs typeface="Arial"/>
              </a:rPr>
              <a:t>Art film</a:t>
            </a:r>
          </a:p>
          <a:p>
            <a:endParaRPr lang="en-US" sz="4400" b="1" dirty="0">
              <a:latin typeface="Arial"/>
              <a:cs typeface="Arial"/>
            </a:endParaRPr>
          </a:p>
        </p:txBody>
      </p:sp>
    </p:spTree>
    <p:extLst>
      <p:ext uri="{BB962C8B-B14F-4D97-AF65-F5344CB8AC3E}">
        <p14:creationId xmlns:p14="http://schemas.microsoft.com/office/powerpoint/2010/main" val="1473691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5416868"/>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pPr marL="514350" indent="-514350">
              <a:buFont typeface="Arial" charset="0"/>
              <a:buChar char="•"/>
            </a:pPr>
            <a:r>
              <a:rPr lang="en-US" sz="2800" dirty="0">
                <a:latin typeface="Arial"/>
                <a:cs typeface="Arial"/>
              </a:rPr>
              <a:t>The woman’s film</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Stars, reception studies, and consumer culture</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Women in film (women’s film festivals)</a:t>
            </a:r>
          </a:p>
          <a:p>
            <a:pPr marL="971550" lvl="1" indent="-514350">
              <a:buFont typeface="Arial" charset="0"/>
              <a:buChar char="•"/>
            </a:pPr>
            <a:r>
              <a:rPr lang="en-US" sz="2800" dirty="0">
                <a:latin typeface="Arial"/>
                <a:cs typeface="Arial"/>
              </a:rPr>
              <a:t>Hollywood (e.g. Dorothy Arzner)</a:t>
            </a:r>
          </a:p>
          <a:p>
            <a:pPr marL="971550" lvl="1" indent="-514350">
              <a:buFont typeface="Arial" charset="0"/>
              <a:buChar char="•"/>
            </a:pPr>
            <a:r>
              <a:rPr lang="en-US" sz="2800" dirty="0">
                <a:latin typeface="Arial"/>
                <a:cs typeface="Arial"/>
              </a:rPr>
              <a:t>Outside Hollywood</a:t>
            </a:r>
          </a:p>
          <a:p>
            <a:pPr marL="1428750" lvl="2" indent="-514350">
              <a:buFont typeface="Arial" charset="0"/>
              <a:buChar char="•"/>
            </a:pPr>
            <a:r>
              <a:rPr lang="en-US" sz="2800" dirty="0">
                <a:latin typeface="Arial"/>
                <a:cs typeface="Arial"/>
              </a:rPr>
              <a:t>Art film</a:t>
            </a:r>
          </a:p>
          <a:p>
            <a:pPr marL="1428750" lvl="2" indent="-514350">
              <a:buFont typeface="Arial" charset="0"/>
              <a:buChar char="•"/>
            </a:pPr>
            <a:r>
              <a:rPr lang="en-US" sz="2800" dirty="0">
                <a:latin typeface="Arial"/>
                <a:cs typeface="Arial"/>
              </a:rPr>
              <a:t>National cinemas</a:t>
            </a:r>
          </a:p>
          <a:p>
            <a:endParaRPr lang="en-US" sz="4400" b="1" dirty="0">
              <a:latin typeface="Arial"/>
              <a:cs typeface="Arial"/>
            </a:endParaRPr>
          </a:p>
        </p:txBody>
      </p:sp>
    </p:spTree>
    <p:extLst>
      <p:ext uri="{BB962C8B-B14F-4D97-AF65-F5344CB8AC3E}">
        <p14:creationId xmlns:p14="http://schemas.microsoft.com/office/powerpoint/2010/main" val="96676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5847755"/>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pPr marL="514350" indent="-514350">
              <a:buFont typeface="Arial" charset="0"/>
              <a:buChar char="•"/>
            </a:pPr>
            <a:r>
              <a:rPr lang="en-US" sz="2800" dirty="0">
                <a:latin typeface="Arial"/>
                <a:cs typeface="Arial"/>
              </a:rPr>
              <a:t>The woman’s film</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Stars, reception studies, and consumer culture</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Women in film (women’s film festivals)</a:t>
            </a:r>
          </a:p>
          <a:p>
            <a:pPr marL="971550" lvl="1" indent="-514350">
              <a:buFont typeface="Arial" charset="0"/>
              <a:buChar char="•"/>
            </a:pPr>
            <a:r>
              <a:rPr lang="en-US" sz="2800" dirty="0">
                <a:latin typeface="Arial"/>
                <a:cs typeface="Arial"/>
              </a:rPr>
              <a:t>Hollywood (e.g. Dorothy Arzner)</a:t>
            </a:r>
          </a:p>
          <a:p>
            <a:pPr marL="971550" lvl="1" indent="-514350">
              <a:buFont typeface="Arial" charset="0"/>
              <a:buChar char="•"/>
            </a:pPr>
            <a:r>
              <a:rPr lang="en-US" sz="2800" dirty="0">
                <a:latin typeface="Arial"/>
                <a:cs typeface="Arial"/>
              </a:rPr>
              <a:t>Outside Hollywood</a:t>
            </a:r>
          </a:p>
          <a:p>
            <a:pPr marL="1428750" lvl="2" indent="-514350">
              <a:buFont typeface="Arial" charset="0"/>
              <a:buChar char="•"/>
            </a:pPr>
            <a:r>
              <a:rPr lang="en-US" sz="2800" dirty="0">
                <a:latin typeface="Arial"/>
                <a:cs typeface="Arial"/>
              </a:rPr>
              <a:t>Art film</a:t>
            </a:r>
          </a:p>
          <a:p>
            <a:pPr marL="1428750" lvl="2" indent="-514350">
              <a:buFont typeface="Arial" charset="0"/>
              <a:buChar char="•"/>
            </a:pPr>
            <a:r>
              <a:rPr lang="en-US" sz="2800" dirty="0">
                <a:latin typeface="Arial"/>
                <a:cs typeface="Arial"/>
              </a:rPr>
              <a:t>National cinemas</a:t>
            </a:r>
          </a:p>
          <a:p>
            <a:pPr marL="1428750" lvl="2" indent="-514350">
              <a:buFont typeface="Arial" charset="0"/>
              <a:buChar char="•"/>
            </a:pPr>
            <a:r>
              <a:rPr lang="en-US" sz="2800" dirty="0">
                <a:latin typeface="Arial"/>
                <a:cs typeface="Arial"/>
              </a:rPr>
              <a:t>Third cinema</a:t>
            </a:r>
          </a:p>
          <a:p>
            <a:endParaRPr lang="en-US" sz="4400" b="1" dirty="0">
              <a:latin typeface="Arial"/>
              <a:cs typeface="Arial"/>
            </a:endParaRPr>
          </a:p>
        </p:txBody>
      </p:sp>
    </p:spTree>
    <p:extLst>
      <p:ext uri="{BB962C8B-B14F-4D97-AF65-F5344CB8AC3E}">
        <p14:creationId xmlns:p14="http://schemas.microsoft.com/office/powerpoint/2010/main" val="91283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6278642"/>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pPr marL="514350" indent="-514350">
              <a:buFont typeface="Arial" charset="0"/>
              <a:buChar char="•"/>
            </a:pPr>
            <a:r>
              <a:rPr lang="en-US" sz="2800" dirty="0">
                <a:latin typeface="Arial"/>
                <a:cs typeface="Arial"/>
              </a:rPr>
              <a:t>The woman’s film</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Stars, reception studies, and consumer culture</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Women in film (women’s film festivals)</a:t>
            </a:r>
          </a:p>
          <a:p>
            <a:pPr marL="971550" lvl="1" indent="-514350">
              <a:buFont typeface="Arial" charset="0"/>
              <a:buChar char="•"/>
            </a:pPr>
            <a:r>
              <a:rPr lang="en-US" sz="2800" dirty="0">
                <a:latin typeface="Arial"/>
                <a:cs typeface="Arial"/>
              </a:rPr>
              <a:t>Hollywood (e.g. Dorothy Arzner)</a:t>
            </a:r>
          </a:p>
          <a:p>
            <a:pPr marL="971550" lvl="1" indent="-514350">
              <a:buFont typeface="Arial" charset="0"/>
              <a:buChar char="•"/>
            </a:pPr>
            <a:r>
              <a:rPr lang="en-US" sz="2800" dirty="0">
                <a:latin typeface="Arial"/>
                <a:cs typeface="Arial"/>
              </a:rPr>
              <a:t>Outside Hollywood</a:t>
            </a:r>
          </a:p>
          <a:p>
            <a:pPr marL="1428750" lvl="2" indent="-514350">
              <a:buFont typeface="Arial" charset="0"/>
              <a:buChar char="•"/>
            </a:pPr>
            <a:r>
              <a:rPr lang="en-US" sz="2800" dirty="0">
                <a:latin typeface="Arial"/>
                <a:cs typeface="Arial"/>
              </a:rPr>
              <a:t>Art film</a:t>
            </a:r>
          </a:p>
          <a:p>
            <a:pPr marL="1428750" lvl="2" indent="-514350">
              <a:buFont typeface="Arial" charset="0"/>
              <a:buChar char="•"/>
            </a:pPr>
            <a:r>
              <a:rPr lang="en-US" sz="2800" dirty="0">
                <a:latin typeface="Arial"/>
                <a:cs typeface="Arial"/>
              </a:rPr>
              <a:t>National cinemas</a:t>
            </a:r>
          </a:p>
          <a:p>
            <a:pPr marL="1428750" lvl="2" indent="-514350">
              <a:buFont typeface="Arial" charset="0"/>
              <a:buChar char="•"/>
            </a:pPr>
            <a:r>
              <a:rPr lang="en-US" sz="2800" dirty="0">
                <a:latin typeface="Arial"/>
                <a:cs typeface="Arial"/>
              </a:rPr>
              <a:t>Third cinema</a:t>
            </a:r>
          </a:p>
          <a:p>
            <a:pPr marL="1428750" lvl="2" indent="-514350">
              <a:buFont typeface="Arial" charset="0"/>
              <a:buChar char="•"/>
            </a:pPr>
            <a:r>
              <a:rPr lang="en-US" sz="2800" dirty="0">
                <a:latin typeface="Arial"/>
                <a:cs typeface="Arial"/>
              </a:rPr>
              <a:t>Avant-garde cinema (*Mulvey herself)</a:t>
            </a:r>
          </a:p>
          <a:p>
            <a:endParaRPr lang="en-US" sz="4400" b="1" dirty="0">
              <a:latin typeface="Arial"/>
              <a:cs typeface="Arial"/>
            </a:endParaRPr>
          </a:p>
        </p:txBody>
      </p:sp>
    </p:spTree>
    <p:extLst>
      <p:ext uri="{BB962C8B-B14F-4D97-AF65-F5344CB8AC3E}">
        <p14:creationId xmlns:p14="http://schemas.microsoft.com/office/powerpoint/2010/main" val="156670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6709529"/>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pPr marL="514350" indent="-514350">
              <a:buFont typeface="Arial" charset="0"/>
              <a:buChar char="•"/>
            </a:pPr>
            <a:r>
              <a:rPr lang="en-US" sz="2800" dirty="0">
                <a:latin typeface="Arial"/>
                <a:cs typeface="Arial"/>
              </a:rPr>
              <a:t>The woman’s film</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Stars, reception studies, and consumer culture</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Women in film (women’s film festivals)</a:t>
            </a:r>
          </a:p>
          <a:p>
            <a:pPr marL="971550" lvl="1" indent="-514350">
              <a:buFont typeface="Arial" charset="0"/>
              <a:buChar char="•"/>
            </a:pPr>
            <a:r>
              <a:rPr lang="en-US" sz="2800" dirty="0">
                <a:latin typeface="Arial"/>
                <a:cs typeface="Arial"/>
              </a:rPr>
              <a:t>Hollywood (e.g. Dorothy Arzner)</a:t>
            </a:r>
          </a:p>
          <a:p>
            <a:pPr marL="971550" lvl="1" indent="-514350">
              <a:buFont typeface="Arial" charset="0"/>
              <a:buChar char="•"/>
            </a:pPr>
            <a:r>
              <a:rPr lang="en-US" sz="2800" dirty="0">
                <a:latin typeface="Arial"/>
                <a:cs typeface="Arial"/>
              </a:rPr>
              <a:t>Outside Hollywood</a:t>
            </a:r>
          </a:p>
          <a:p>
            <a:pPr marL="1428750" lvl="2" indent="-514350">
              <a:buFont typeface="Arial" charset="0"/>
              <a:buChar char="•"/>
            </a:pPr>
            <a:r>
              <a:rPr lang="en-US" sz="2800" dirty="0">
                <a:latin typeface="Arial"/>
                <a:cs typeface="Arial"/>
              </a:rPr>
              <a:t>Art film</a:t>
            </a:r>
          </a:p>
          <a:p>
            <a:pPr marL="1428750" lvl="2" indent="-514350">
              <a:buFont typeface="Arial" charset="0"/>
              <a:buChar char="•"/>
            </a:pPr>
            <a:r>
              <a:rPr lang="en-US" sz="2800" dirty="0">
                <a:latin typeface="Arial"/>
                <a:cs typeface="Arial"/>
              </a:rPr>
              <a:t>National cinemas</a:t>
            </a:r>
          </a:p>
          <a:p>
            <a:pPr marL="1428750" lvl="2" indent="-514350">
              <a:buFont typeface="Arial" charset="0"/>
              <a:buChar char="•"/>
            </a:pPr>
            <a:r>
              <a:rPr lang="en-US" sz="2800" dirty="0">
                <a:latin typeface="Arial"/>
                <a:cs typeface="Arial"/>
              </a:rPr>
              <a:t>Third cinema</a:t>
            </a:r>
          </a:p>
          <a:p>
            <a:pPr marL="1428750" lvl="2" indent="-514350">
              <a:buFont typeface="Arial" charset="0"/>
              <a:buChar char="•"/>
            </a:pPr>
            <a:r>
              <a:rPr lang="en-US" sz="2800" dirty="0">
                <a:latin typeface="Arial"/>
                <a:cs typeface="Arial"/>
              </a:rPr>
              <a:t>Avant-garde cinema (*Mulvey herself)</a:t>
            </a:r>
          </a:p>
          <a:p>
            <a:pPr marL="1428750" lvl="2" indent="-514350">
              <a:buFont typeface="Arial" charset="0"/>
              <a:buChar char="•"/>
            </a:pPr>
            <a:r>
              <a:rPr lang="en-US" sz="2800" dirty="0">
                <a:latin typeface="Arial"/>
                <a:cs typeface="Arial"/>
              </a:rPr>
              <a:t>Counter-cinema</a:t>
            </a:r>
          </a:p>
          <a:p>
            <a:endParaRPr lang="en-US" sz="4400" b="1" dirty="0">
              <a:latin typeface="Arial"/>
              <a:cs typeface="Arial"/>
            </a:endParaRPr>
          </a:p>
        </p:txBody>
      </p:sp>
    </p:spTree>
    <p:extLst>
      <p:ext uri="{BB962C8B-B14F-4D97-AF65-F5344CB8AC3E}">
        <p14:creationId xmlns:p14="http://schemas.microsoft.com/office/powerpoint/2010/main" val="211785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7140416"/>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pPr marL="514350" indent="-514350">
              <a:buFont typeface="Arial" charset="0"/>
              <a:buChar char="•"/>
            </a:pPr>
            <a:r>
              <a:rPr lang="en-US" sz="2800" dirty="0">
                <a:latin typeface="Arial"/>
                <a:cs typeface="Arial"/>
              </a:rPr>
              <a:t>The woman’s film</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Stars, reception studies, and consumer culture</a:t>
            </a:r>
          </a:p>
          <a:p>
            <a:pPr marL="514350" indent="-514350">
              <a:buFont typeface="Arial" charset="0"/>
              <a:buChar char="•"/>
            </a:pPr>
            <a:endParaRPr lang="en-US" sz="2800" dirty="0">
              <a:latin typeface="Arial"/>
              <a:cs typeface="Arial"/>
            </a:endParaRPr>
          </a:p>
          <a:p>
            <a:pPr marL="514350" indent="-514350">
              <a:buFont typeface="Arial" charset="0"/>
              <a:buChar char="•"/>
            </a:pPr>
            <a:r>
              <a:rPr lang="en-US" sz="2800" dirty="0">
                <a:latin typeface="Arial"/>
                <a:cs typeface="Arial"/>
              </a:rPr>
              <a:t>Women in film (women’s film festivals)</a:t>
            </a:r>
          </a:p>
          <a:p>
            <a:pPr marL="971550" lvl="1" indent="-514350">
              <a:buFont typeface="Arial" charset="0"/>
              <a:buChar char="•"/>
            </a:pPr>
            <a:r>
              <a:rPr lang="en-US" sz="2800" dirty="0">
                <a:latin typeface="Arial"/>
                <a:cs typeface="Arial"/>
              </a:rPr>
              <a:t>Hollywood (e.g. Dorothy Arzner)</a:t>
            </a:r>
          </a:p>
          <a:p>
            <a:pPr marL="971550" lvl="1" indent="-514350">
              <a:buFont typeface="Arial" charset="0"/>
              <a:buChar char="•"/>
            </a:pPr>
            <a:r>
              <a:rPr lang="en-US" sz="2800" dirty="0">
                <a:latin typeface="Arial"/>
                <a:cs typeface="Arial"/>
              </a:rPr>
              <a:t>Outside Hollywood</a:t>
            </a:r>
          </a:p>
          <a:p>
            <a:pPr marL="1428750" lvl="2" indent="-514350">
              <a:buFont typeface="Arial" charset="0"/>
              <a:buChar char="•"/>
            </a:pPr>
            <a:r>
              <a:rPr lang="en-US" sz="2800" dirty="0">
                <a:latin typeface="Arial"/>
                <a:cs typeface="Arial"/>
              </a:rPr>
              <a:t>Art film</a:t>
            </a:r>
          </a:p>
          <a:p>
            <a:pPr marL="1428750" lvl="2" indent="-514350">
              <a:buFont typeface="Arial" charset="0"/>
              <a:buChar char="•"/>
            </a:pPr>
            <a:r>
              <a:rPr lang="en-US" sz="2800" dirty="0">
                <a:latin typeface="Arial"/>
                <a:cs typeface="Arial"/>
              </a:rPr>
              <a:t>National cinemas</a:t>
            </a:r>
          </a:p>
          <a:p>
            <a:pPr marL="1428750" lvl="2" indent="-514350">
              <a:buFont typeface="Arial" charset="0"/>
              <a:buChar char="•"/>
            </a:pPr>
            <a:r>
              <a:rPr lang="en-US" sz="2800" dirty="0">
                <a:latin typeface="Arial"/>
                <a:cs typeface="Arial"/>
              </a:rPr>
              <a:t>Third cinema</a:t>
            </a:r>
          </a:p>
          <a:p>
            <a:pPr marL="1428750" lvl="2" indent="-514350">
              <a:buFont typeface="Arial" charset="0"/>
              <a:buChar char="•"/>
            </a:pPr>
            <a:r>
              <a:rPr lang="en-US" sz="2800" dirty="0">
                <a:latin typeface="Arial"/>
                <a:cs typeface="Arial"/>
              </a:rPr>
              <a:t>Avant-garde cinema (*Mulvey herself)</a:t>
            </a:r>
          </a:p>
          <a:p>
            <a:pPr marL="1428750" lvl="2" indent="-514350">
              <a:buFont typeface="Arial" charset="0"/>
              <a:buChar char="•"/>
            </a:pPr>
            <a:r>
              <a:rPr lang="en-US" sz="2800" dirty="0">
                <a:latin typeface="Arial"/>
                <a:cs typeface="Arial"/>
              </a:rPr>
              <a:t>Counter-cinema</a:t>
            </a:r>
          </a:p>
          <a:p>
            <a:pPr marL="971550" lvl="1" indent="-514350">
              <a:buFont typeface="Arial" charset="0"/>
              <a:buChar char="•"/>
            </a:pPr>
            <a:r>
              <a:rPr lang="en-US" sz="2800" dirty="0">
                <a:latin typeface="Arial"/>
                <a:cs typeface="Arial"/>
              </a:rPr>
              <a:t>Documentary</a:t>
            </a:r>
          </a:p>
          <a:p>
            <a:endParaRPr lang="en-US" sz="4400" b="1" dirty="0">
              <a:latin typeface="Arial"/>
              <a:cs typeface="Arial"/>
            </a:endParaRPr>
          </a:p>
        </p:txBody>
      </p:sp>
    </p:spTree>
    <p:extLst>
      <p:ext uri="{BB962C8B-B14F-4D97-AF65-F5344CB8AC3E}">
        <p14:creationId xmlns:p14="http://schemas.microsoft.com/office/powerpoint/2010/main" val="133216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does feminism have to do with cinema studies, and vice versa?</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63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6370975"/>
          </a:xfrm>
          <a:prstGeom prst="rect">
            <a:avLst/>
          </a:prstGeom>
          <a:noFill/>
        </p:spPr>
        <p:txBody>
          <a:bodyPr wrap="square" rtlCol="0">
            <a:spAutoFit/>
          </a:bodyPr>
          <a:lstStyle/>
          <a:p>
            <a:r>
              <a:rPr lang="en-US" sz="2800" dirty="0">
                <a:latin typeface="Arial" charset="0"/>
                <a:ea typeface="Arial" charset="0"/>
                <a:cs typeface="Arial" charset="0"/>
              </a:rPr>
              <a:t>“Psychoanalysis and the cinema were born at the end of the nineteenth century.  They share a common historical, social, and cultural background shaped by the forces of modernity” (Creed, OGFS, p. 77)</a:t>
            </a:r>
          </a:p>
          <a:p>
            <a:endParaRPr lang="en-US" sz="2800" dirty="0">
              <a:latin typeface="Arial" charset="0"/>
              <a:ea typeface="Arial" charset="0"/>
              <a:cs typeface="Arial" charset="0"/>
            </a:endParaRPr>
          </a:p>
          <a:p>
            <a:r>
              <a:rPr lang="en-US" sz="2800" dirty="0">
                <a:latin typeface="Arial" charset="0"/>
                <a:ea typeface="Arial" charset="0"/>
                <a:cs typeface="Arial" charset="0"/>
              </a:rPr>
              <a:t>Pre-1970s:</a:t>
            </a:r>
          </a:p>
          <a:p>
            <a:pPr marL="2286000" lvl="4" indent="-457200">
              <a:buFont typeface="Arial" charset="0"/>
              <a:buChar char="•"/>
            </a:pPr>
            <a:r>
              <a:rPr lang="en-US" sz="2800" dirty="0">
                <a:latin typeface="Arial" charset="0"/>
                <a:ea typeface="Arial" charset="0"/>
                <a:cs typeface="Arial" charset="0"/>
              </a:rPr>
              <a:t>Surrealism (Freud and Jung)</a:t>
            </a:r>
          </a:p>
          <a:p>
            <a:pPr marL="2286000" lvl="4" indent="-457200">
              <a:buFont typeface="Arial" charset="0"/>
              <a:buChar char="•"/>
            </a:pPr>
            <a:r>
              <a:rPr lang="en-US" sz="2800" dirty="0">
                <a:latin typeface="Arial" charset="0"/>
                <a:ea typeface="Arial" charset="0"/>
                <a:cs typeface="Arial" charset="0"/>
              </a:rPr>
              <a:t>Freud and cinema: unconscious, the return of the repressed, the Oedipal complex, subject formation</a:t>
            </a: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16493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6370975"/>
          </a:xfrm>
          <a:prstGeom prst="rect">
            <a:avLst/>
          </a:prstGeom>
          <a:noFill/>
        </p:spPr>
        <p:txBody>
          <a:bodyPr wrap="square" rtlCol="0">
            <a:spAutoFit/>
          </a:bodyPr>
          <a:lstStyle/>
          <a:p>
            <a:r>
              <a:rPr lang="en-US" sz="2800" dirty="0">
                <a:latin typeface="Arial" charset="0"/>
                <a:ea typeface="Arial" charset="0"/>
                <a:cs typeface="Arial" charset="0"/>
              </a:rPr>
              <a:t>Post-1970s: post-structuralist criticism</a:t>
            </a:r>
          </a:p>
          <a:p>
            <a:endParaRPr lang="en-US" sz="2800" dirty="0">
              <a:latin typeface="Arial" charset="0"/>
              <a:ea typeface="Arial" charset="0"/>
              <a:cs typeface="Arial" charset="0"/>
            </a:endParaRPr>
          </a:p>
          <a:p>
            <a:pPr marL="514350" lvl="3" indent="-514350">
              <a:buFont typeface="+mj-lt"/>
              <a:buAutoNum type="arabicPeriod"/>
            </a:pPr>
            <a:r>
              <a:rPr lang="en-US" sz="2800" b="1" dirty="0">
                <a:solidFill>
                  <a:srgbClr val="FF0000"/>
                </a:solidFill>
                <a:latin typeface="Arial" charset="0"/>
                <a:ea typeface="Arial" charset="0"/>
                <a:cs typeface="Arial" charset="0"/>
              </a:rPr>
              <a:t>Apparatus theory </a:t>
            </a:r>
            <a:r>
              <a:rPr lang="en-US" sz="2800" dirty="0">
                <a:latin typeface="Arial" charset="0"/>
                <a:ea typeface="Arial" charset="0"/>
                <a:cs typeface="Arial" charset="0"/>
              </a:rPr>
              <a:t>(Jean-Louis Baudry, Christian Metz) cinema as an institution that creates an “ideal, transcendental viewing subject”. (Baudry, p. 79) introduction of Lacan (mirror stage - the importance of screen-spectator relationship), does not address gender and sexuality (the viewing subject is assumed to be male)</a:t>
            </a:r>
          </a:p>
          <a:p>
            <a:pPr marL="514350" indent="-514350">
              <a:buFont typeface="+mj-lt"/>
              <a:buAutoNum type="arabicPeriod"/>
            </a:pPr>
            <a:endParaRPr lang="en-US" sz="2800" dirty="0">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98843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39887"/>
            <a:ext cx="8261223" cy="6986528"/>
          </a:xfrm>
          <a:prstGeom prst="rect">
            <a:avLst/>
          </a:prstGeom>
          <a:noFill/>
        </p:spPr>
        <p:txBody>
          <a:bodyPr wrap="square" rtlCol="0">
            <a:spAutoFit/>
          </a:bodyPr>
          <a:lstStyle/>
          <a:p>
            <a:pPr marL="514350" lvl="3" indent="-514350">
              <a:buFont typeface="+mj-lt"/>
              <a:buAutoNum type="arabicPeriod" startAt="2"/>
            </a:pPr>
            <a:r>
              <a:rPr lang="en-US" sz="2800" b="1" dirty="0">
                <a:solidFill>
                  <a:srgbClr val="FF0000"/>
                </a:solidFill>
                <a:latin typeface="Arial" charset="0"/>
                <a:ea typeface="Arial" charset="0"/>
                <a:cs typeface="Arial" charset="0"/>
              </a:rPr>
              <a:t>Feminist film theory </a:t>
            </a:r>
            <a:r>
              <a:rPr lang="en-US" sz="2800" dirty="0">
                <a:latin typeface="Arial" charset="0"/>
                <a:ea typeface="Arial" charset="0"/>
                <a:cs typeface="Arial" charset="0"/>
              </a:rPr>
              <a:t>- Mulvey’s “Visual Pleasure and Narrative Cinema” established the psychoanalytic basis for a feminist theory of spectatorship which is still being debated (p. 82)</a:t>
            </a:r>
          </a:p>
          <a:p>
            <a:pPr marL="514350" lvl="3" indent="-514350">
              <a:buFont typeface="+mj-lt"/>
              <a:buAutoNum type="arabicPeriod" startAt="2"/>
            </a:pPr>
            <a:endParaRPr lang="en-US" sz="2800" dirty="0">
              <a:latin typeface="Arial" charset="0"/>
              <a:ea typeface="Arial" charset="0"/>
              <a:cs typeface="Arial" charset="0"/>
            </a:endParaRPr>
          </a:p>
          <a:p>
            <a:pPr marL="514350" lvl="3" indent="-514350">
              <a:buFont typeface="+mj-lt"/>
              <a:buAutoNum type="arabicPeriod" startAt="2"/>
            </a:pPr>
            <a:r>
              <a:rPr lang="en-US" sz="2800" b="1" dirty="0">
                <a:solidFill>
                  <a:srgbClr val="FF0000"/>
                </a:solidFill>
                <a:latin typeface="Arial" charset="0"/>
                <a:ea typeface="Arial" charset="0"/>
                <a:cs typeface="Arial" charset="0"/>
              </a:rPr>
              <a:t>Feminist responses to Mulvey </a:t>
            </a:r>
            <a:r>
              <a:rPr lang="en-US" sz="2800" dirty="0">
                <a:latin typeface="Arial" charset="0"/>
                <a:ea typeface="Arial" charset="0"/>
                <a:cs typeface="Arial" charset="0"/>
              </a:rPr>
              <a:t>(</a:t>
            </a:r>
            <a:r>
              <a:rPr lang="en-US" sz="2800" dirty="0">
                <a:latin typeface="Arial" panose="020B0604020202020204" pitchFamily="34" charset="0"/>
                <a:cs typeface="Arial" panose="020B0604020202020204" pitchFamily="34" charset="0"/>
              </a:rPr>
              <a:t>Bergstrom, Mary Ann Doane, Richard Dyer, Annette Kuhn, Constance Penley, Kaja Silverman, and many others</a:t>
            </a:r>
            <a:r>
              <a:rPr lang="en-US" sz="2800" dirty="0">
                <a:latin typeface="Arial" panose="020B0604020202020204" pitchFamily="34" charset="0"/>
                <a:ea typeface="Arial" charset="0"/>
                <a:cs typeface="Arial" panose="020B0604020202020204" pitchFamily="34" charset="0"/>
              </a:rPr>
              <a:t>) </a:t>
            </a:r>
            <a:r>
              <a:rPr lang="en-US" sz="2800" dirty="0">
                <a:latin typeface="Arial" charset="0"/>
                <a:ea typeface="Arial" charset="0"/>
                <a:cs typeface="Arial" charset="0"/>
              </a:rPr>
              <a:t>4 approaches: the Oedipal heroine (bisexual gaze), fantasy theory and the mobile gaze (film as fantasy), masculinity and masochism (eroticization of the male body), the monstrous woman (Kristeva and the abject)</a:t>
            </a:r>
          </a:p>
          <a:p>
            <a:pPr marL="0" lvl="3"/>
            <a:endParaRPr lang="en-US" sz="2800" dirty="0">
              <a:latin typeface="Arial" charset="0"/>
              <a:ea typeface="Arial" charset="0"/>
              <a:cs typeface="Arial" charset="0"/>
            </a:endParaRPr>
          </a:p>
          <a:p>
            <a:endParaRPr lang="en-US" sz="2800" dirty="0">
              <a:latin typeface="Arial" charset="0"/>
              <a:ea typeface="Arial" charset="0"/>
              <a:cs typeface="Arial" charset="0"/>
            </a:endParaRPr>
          </a:p>
        </p:txBody>
      </p:sp>
    </p:spTree>
    <p:extLst>
      <p:ext uri="{BB962C8B-B14F-4D97-AF65-F5344CB8AC3E}">
        <p14:creationId xmlns:p14="http://schemas.microsoft.com/office/powerpoint/2010/main" val="1688647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39887"/>
            <a:ext cx="8261223" cy="2677656"/>
          </a:xfrm>
          <a:prstGeom prst="rect">
            <a:avLst/>
          </a:prstGeom>
          <a:noFill/>
        </p:spPr>
        <p:txBody>
          <a:bodyPr wrap="square" rtlCol="0">
            <a:spAutoFit/>
          </a:bodyPr>
          <a:lstStyle/>
          <a:p>
            <a:pPr marL="514350" indent="-514350">
              <a:buFont typeface="+mj-lt"/>
              <a:buAutoNum type="arabicPeriod" startAt="4"/>
            </a:pPr>
            <a:r>
              <a:rPr lang="en-US" sz="2800" dirty="0">
                <a:latin typeface="Arial" charset="0"/>
                <a:ea typeface="Arial" charset="0"/>
                <a:cs typeface="Arial" charset="0"/>
              </a:rPr>
              <a:t>Psychoanalysis in conjunction with other critical approaches, including </a:t>
            </a:r>
            <a:r>
              <a:rPr lang="en-US" sz="2800" b="1" dirty="0">
                <a:solidFill>
                  <a:srgbClr val="FF0000"/>
                </a:solidFill>
                <a:latin typeface="Arial" charset="0"/>
                <a:ea typeface="Arial" charset="0"/>
                <a:cs typeface="Arial" charset="0"/>
              </a:rPr>
              <a:t>post-colonial, queer, body theories</a:t>
            </a:r>
            <a:r>
              <a:rPr lang="en-US" sz="2800" dirty="0">
                <a:latin typeface="Arial" charset="0"/>
                <a:ea typeface="Arial" charset="0"/>
                <a:cs typeface="Arial" charset="0"/>
              </a:rPr>
              <a:t> (Homi Bhabha, Judith Butler, Rey Chow, Teresa de Lauretis, Lee Edelman, Stuart Hall, Judith Mayne)</a:t>
            </a:r>
          </a:p>
          <a:p>
            <a:endParaRPr lang="en-US" sz="2800" dirty="0">
              <a:latin typeface="Arial" charset="0"/>
              <a:ea typeface="Arial" charset="0"/>
              <a:cs typeface="Arial" charset="0"/>
            </a:endParaRPr>
          </a:p>
        </p:txBody>
      </p:sp>
    </p:spTree>
    <p:extLst>
      <p:ext uri="{BB962C8B-B14F-4D97-AF65-F5344CB8AC3E}">
        <p14:creationId xmlns:p14="http://schemas.microsoft.com/office/powerpoint/2010/main" val="160177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312076"/>
            <a:ext cx="5234547" cy="3887245"/>
          </a:xfrm>
        </p:spPr>
        <p:txBody>
          <a:bodyPr>
            <a:noAutofit/>
          </a:bodyPr>
          <a:lstStyle/>
          <a:p>
            <a:pPr marL="457200" indent="-457200" algn="l">
              <a:buFont typeface="Arial" charset="0"/>
              <a:buChar char="•"/>
            </a:pPr>
            <a:r>
              <a:rPr lang="en-US" sz="2800" dirty="0">
                <a:latin typeface="Arial"/>
                <a:cs typeface="Arial"/>
              </a:rPr>
              <a:t>Professor of Film and Media Studies at Birkbeck, University of London.  She worked at the British Film Institute for many years before taking up her current position.  </a:t>
            </a:r>
          </a:p>
          <a:p>
            <a:pPr marL="571500" indent="-571500" algn="l">
              <a:buFont typeface="Arial"/>
              <a:buChar char="•"/>
            </a:pPr>
            <a:endParaRPr lang="en-US" sz="2000" dirty="0">
              <a:latin typeface="Arial"/>
              <a:cs typeface="Arial"/>
            </a:endParaRPr>
          </a:p>
          <a:p>
            <a:pPr marL="457200" indent="-457200" algn="l">
              <a:buFont typeface="Arial" charset="0"/>
              <a:buChar char="•"/>
            </a:pPr>
            <a:r>
              <a:rPr lang="en-US" sz="2800" dirty="0">
                <a:latin typeface="Arial" charset="0"/>
                <a:ea typeface="Arial" charset="0"/>
                <a:cs typeface="Arial" charset="0"/>
              </a:rPr>
              <a:t>Mulvey has been awarded</a:t>
            </a:r>
          </a:p>
        </p:txBody>
      </p:sp>
      <p:sp>
        <p:nvSpPr>
          <p:cNvPr id="4" name="TextBox 3"/>
          <p:cNvSpPr txBox="1"/>
          <p:nvPr/>
        </p:nvSpPr>
        <p:spPr>
          <a:xfrm>
            <a:off x="735061" y="341551"/>
            <a:ext cx="6811817" cy="769441"/>
          </a:xfrm>
          <a:prstGeom prst="rect">
            <a:avLst/>
          </a:prstGeom>
          <a:noFill/>
        </p:spPr>
        <p:txBody>
          <a:bodyPr wrap="square" rtlCol="0">
            <a:spAutoFit/>
          </a:bodyPr>
          <a:lstStyle/>
          <a:p>
            <a:r>
              <a:rPr lang="en-US" sz="4400" b="1" dirty="0">
                <a:latin typeface="Arial"/>
                <a:cs typeface="Arial"/>
              </a:rPr>
              <a:t>Laura Mulvey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912" y="513618"/>
            <a:ext cx="3306726" cy="4403957"/>
          </a:xfrm>
          <a:prstGeom prst="rect">
            <a:avLst/>
          </a:prstGeom>
        </p:spPr>
      </p:pic>
      <p:sp>
        <p:nvSpPr>
          <p:cNvPr id="6" name="Rectangle 5"/>
          <p:cNvSpPr/>
          <p:nvPr/>
        </p:nvSpPr>
        <p:spPr>
          <a:xfrm>
            <a:off x="92364" y="5199321"/>
            <a:ext cx="8541273" cy="1384995"/>
          </a:xfrm>
          <a:prstGeom prst="rect">
            <a:avLst/>
          </a:prstGeom>
        </p:spPr>
        <p:txBody>
          <a:bodyPr wrap="square">
            <a:spAutoFit/>
          </a:bodyPr>
          <a:lstStyle/>
          <a:p>
            <a:pPr lvl="1"/>
            <a:r>
              <a:rPr lang="en-US" sz="2800" dirty="0">
                <a:latin typeface="Arial" charset="0"/>
                <a:ea typeface="Arial" charset="0"/>
                <a:cs typeface="Arial" charset="0"/>
              </a:rPr>
              <a:t>three honorary degrees, from the University of East Anglia, Concordia University and University College Dublin. </a:t>
            </a:r>
          </a:p>
        </p:txBody>
      </p:sp>
    </p:spTree>
    <p:extLst>
      <p:ext uri="{BB962C8B-B14F-4D97-AF65-F5344CB8AC3E}">
        <p14:creationId xmlns:p14="http://schemas.microsoft.com/office/powerpoint/2010/main" val="75827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265813"/>
            <a:ext cx="4596593" cy="3887245"/>
          </a:xfrm>
        </p:spPr>
        <p:txBody>
          <a:bodyPr>
            <a:noAutofit/>
          </a:bodyPr>
          <a:lstStyle/>
          <a:p>
            <a:pPr marL="457200" indent="-457200" algn="l">
              <a:buFont typeface="Arial" charset="0"/>
              <a:buChar char="•"/>
            </a:pPr>
            <a:r>
              <a:rPr lang="en-US" sz="2800" dirty="0">
                <a:latin typeface="Arial" charset="0"/>
                <a:ea typeface="Arial" charset="0"/>
                <a:cs typeface="Arial" charset="0"/>
              </a:rPr>
              <a:t>Her essay "Visual Pleasure and Narrative Cinema”, published in 1975, was one of the major works that shifted the orientation of film theory towards a psychoanalytic framework. </a:t>
            </a:r>
          </a:p>
        </p:txBody>
      </p:sp>
      <p:sp>
        <p:nvSpPr>
          <p:cNvPr id="6" name="Rectangle 5"/>
          <p:cNvSpPr/>
          <p:nvPr/>
        </p:nvSpPr>
        <p:spPr>
          <a:xfrm>
            <a:off x="92365" y="4380614"/>
            <a:ext cx="8731994" cy="2246769"/>
          </a:xfrm>
          <a:prstGeom prst="rect">
            <a:avLst/>
          </a:prstGeom>
        </p:spPr>
        <p:txBody>
          <a:bodyPr wrap="square">
            <a:spAutoFit/>
          </a:bodyPr>
          <a:lstStyle/>
          <a:p>
            <a:pPr marL="457200" indent="-457200">
              <a:buFont typeface="Arial" charset="0"/>
              <a:buChar char="•"/>
            </a:pPr>
            <a:r>
              <a:rPr lang="en-US" sz="2800" dirty="0">
                <a:latin typeface="Arial" charset="0"/>
                <a:ea typeface="Arial" charset="0"/>
                <a:cs typeface="Arial" charset="0"/>
              </a:rPr>
              <a:t>Mulvey was prominent as an avant-garde filmmaker in the 1970s and 1980s. She produced and co-directed six films with her husband Peter Wollen, including </a:t>
            </a:r>
            <a:r>
              <a:rPr lang="en-US" sz="2800" i="1" dirty="0">
                <a:latin typeface="Arial" charset="0"/>
                <a:ea typeface="Arial" charset="0"/>
                <a:cs typeface="Arial" charset="0"/>
              </a:rPr>
              <a:t>Riddles of the Sphinx </a:t>
            </a:r>
            <a:r>
              <a:rPr lang="en-US" sz="2800" dirty="0">
                <a:latin typeface="Arial" charset="0"/>
                <a:ea typeface="Arial" charset="0"/>
                <a:cs typeface="Arial" charset="0"/>
              </a:rPr>
              <a:t>(1977), </a:t>
            </a:r>
            <a:r>
              <a:rPr lang="en-US" sz="2800" i="1" dirty="0">
                <a:latin typeface="Arial" charset="0"/>
                <a:ea typeface="Arial" charset="0"/>
                <a:cs typeface="Arial" charset="0"/>
              </a:rPr>
              <a:t>AMY!</a:t>
            </a:r>
            <a:r>
              <a:rPr lang="en-US" sz="2800" dirty="0">
                <a:latin typeface="Arial" charset="0"/>
                <a:ea typeface="Arial" charset="0"/>
                <a:cs typeface="Arial" charset="0"/>
              </a:rPr>
              <a:t> (1980), and </a:t>
            </a:r>
            <a:r>
              <a:rPr lang="en-US" sz="2800" i="1" dirty="0">
                <a:latin typeface="Arial" charset="0"/>
                <a:ea typeface="Arial" charset="0"/>
                <a:cs typeface="Arial" charset="0"/>
              </a:rPr>
              <a:t>The Bad Sister</a:t>
            </a:r>
            <a:r>
              <a:rPr lang="en-US" sz="2800" dirty="0">
                <a:latin typeface="Arial" charset="0"/>
                <a:ea typeface="Arial" charset="0"/>
                <a:cs typeface="Arial" charset="0"/>
              </a:rPr>
              <a:t> (1982).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958" y="555274"/>
            <a:ext cx="4135401" cy="3308321"/>
          </a:xfrm>
          <a:prstGeom prst="rect">
            <a:avLst/>
          </a:prstGeom>
        </p:spPr>
      </p:pic>
    </p:spTree>
    <p:extLst>
      <p:ext uri="{BB962C8B-B14F-4D97-AF65-F5344CB8AC3E}">
        <p14:creationId xmlns:p14="http://schemas.microsoft.com/office/powerpoint/2010/main" val="974939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5078313"/>
          </a:xfrm>
          <a:prstGeom prst="rect">
            <a:avLst/>
          </a:prstGeom>
          <a:noFill/>
        </p:spPr>
        <p:txBody>
          <a:bodyPr wrap="square" rtlCol="0">
            <a:spAutoFit/>
          </a:bodyPr>
          <a:lstStyle/>
          <a:p>
            <a:r>
              <a:rPr lang="en-US" sz="2800" dirty="0">
                <a:latin typeface="Arial" charset="0"/>
                <a:ea typeface="Arial" charset="0"/>
                <a:cs typeface="Arial" charset="0"/>
              </a:rPr>
              <a:t>“This paper intends to use psychoanalysis to discover where and how the fascination of film is reinforced by pre-existing patterns of fascination already at work within the individual subject and the social formations that have molded him.  It takes as its starting-point the way film reflects, reveals and even plays on the straight, socially established interpretation of sexual difference, which controls images, erotic ways of looking, and spectacle.  </a:t>
            </a:r>
            <a:endParaRPr lang="en-US" sz="4400" b="1" dirty="0">
              <a:latin typeface="Arial"/>
              <a:cs typeface="Arial"/>
            </a:endParaRPr>
          </a:p>
          <a:p>
            <a:pPr lvl="1"/>
            <a:endParaRPr lang="en-US" sz="4400" b="1" dirty="0">
              <a:latin typeface="Arial"/>
              <a:cs typeface="Arial"/>
            </a:endParaRPr>
          </a:p>
        </p:txBody>
      </p:sp>
    </p:spTree>
    <p:extLst>
      <p:ext uri="{BB962C8B-B14F-4D97-AF65-F5344CB8AC3E}">
        <p14:creationId xmlns:p14="http://schemas.microsoft.com/office/powerpoint/2010/main" val="1214020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4216539"/>
          </a:xfrm>
          <a:prstGeom prst="rect">
            <a:avLst/>
          </a:prstGeom>
          <a:noFill/>
        </p:spPr>
        <p:txBody>
          <a:bodyPr wrap="square" rtlCol="0">
            <a:spAutoFit/>
          </a:bodyPr>
          <a:lstStyle/>
          <a:p>
            <a:r>
              <a:rPr lang="en-US" sz="2800" dirty="0">
                <a:latin typeface="Arial" charset="0"/>
                <a:ea typeface="Arial" charset="0"/>
                <a:cs typeface="Arial" charset="0"/>
              </a:rPr>
              <a:t>It is helpful to understand what the cinema has been, how its magic has worked in the past, while attempting a theory and a practice which will challenge this cinema of the past.  Psychoanalytic theory is thus appropriated here as a political weapon, demonstrating the way the unconscious of patriarchal society has structured film form.” (p. 14)</a:t>
            </a:r>
          </a:p>
          <a:p>
            <a:endParaRPr lang="en-US" sz="4400" b="1" dirty="0">
              <a:latin typeface="Arial"/>
              <a:cs typeface="Arial"/>
            </a:endParaRPr>
          </a:p>
        </p:txBody>
      </p:sp>
    </p:spTree>
    <p:extLst>
      <p:ext uri="{BB962C8B-B14F-4D97-AF65-F5344CB8AC3E}">
        <p14:creationId xmlns:p14="http://schemas.microsoft.com/office/powerpoint/2010/main" val="1462864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5078313"/>
          </a:xfrm>
          <a:prstGeom prst="rect">
            <a:avLst/>
          </a:prstGeom>
          <a:noFill/>
        </p:spPr>
        <p:txBody>
          <a:bodyPr wrap="square" rtlCol="0">
            <a:spAutoFit/>
          </a:bodyPr>
          <a:lstStyle/>
          <a:p>
            <a:r>
              <a:rPr lang="en-US" sz="2800" dirty="0">
                <a:latin typeface="Arial" charset="0"/>
                <a:ea typeface="Arial" charset="0"/>
                <a:cs typeface="Arial" charset="0"/>
              </a:rPr>
              <a:t>“This paper intends to use </a:t>
            </a:r>
            <a:r>
              <a:rPr lang="en-US" sz="2800" dirty="0">
                <a:solidFill>
                  <a:srgbClr val="92D050"/>
                </a:solidFill>
                <a:latin typeface="Arial" charset="0"/>
                <a:ea typeface="Arial" charset="0"/>
                <a:cs typeface="Arial" charset="0"/>
              </a:rPr>
              <a:t>psychoanalysis</a:t>
            </a:r>
            <a:r>
              <a:rPr lang="en-US" sz="2800" dirty="0">
                <a:latin typeface="Arial" charset="0"/>
                <a:ea typeface="Arial" charset="0"/>
                <a:cs typeface="Arial" charset="0"/>
              </a:rPr>
              <a:t> to discover where and how the fascination of film is reinforced by pre-existing patterns of fascination already at work within the </a:t>
            </a:r>
            <a:r>
              <a:rPr lang="en-US" sz="2800" dirty="0">
                <a:solidFill>
                  <a:srgbClr val="92D050"/>
                </a:solidFill>
                <a:latin typeface="Arial" charset="0"/>
                <a:ea typeface="Arial" charset="0"/>
                <a:cs typeface="Arial" charset="0"/>
              </a:rPr>
              <a:t>individual</a:t>
            </a:r>
            <a:r>
              <a:rPr lang="en-US" sz="2800" dirty="0">
                <a:latin typeface="Arial" charset="0"/>
                <a:ea typeface="Arial" charset="0"/>
                <a:cs typeface="Arial" charset="0"/>
              </a:rPr>
              <a:t> </a:t>
            </a:r>
            <a:r>
              <a:rPr lang="en-US" sz="2800" dirty="0">
                <a:solidFill>
                  <a:srgbClr val="92D050"/>
                </a:solidFill>
                <a:latin typeface="Arial" charset="0"/>
                <a:ea typeface="Arial" charset="0"/>
                <a:cs typeface="Arial" charset="0"/>
              </a:rPr>
              <a:t>subject</a:t>
            </a:r>
            <a:r>
              <a:rPr lang="en-US" sz="2800" dirty="0">
                <a:latin typeface="Arial" charset="0"/>
                <a:ea typeface="Arial" charset="0"/>
                <a:cs typeface="Arial" charset="0"/>
              </a:rPr>
              <a:t> and the </a:t>
            </a:r>
            <a:r>
              <a:rPr lang="en-US" sz="2800" dirty="0">
                <a:solidFill>
                  <a:srgbClr val="92D050"/>
                </a:solidFill>
                <a:latin typeface="Arial" charset="0"/>
                <a:ea typeface="Arial" charset="0"/>
                <a:cs typeface="Arial" charset="0"/>
              </a:rPr>
              <a:t>social formations</a:t>
            </a:r>
            <a:r>
              <a:rPr lang="en-US" sz="2800" dirty="0">
                <a:latin typeface="Arial" charset="0"/>
                <a:ea typeface="Arial" charset="0"/>
                <a:cs typeface="Arial" charset="0"/>
              </a:rPr>
              <a:t> that have molded him.  It takes as its starting-point the way film reflects, reveals and even plays on the straight, socially established interpretation of </a:t>
            </a:r>
            <a:r>
              <a:rPr lang="en-US" sz="2800" dirty="0">
                <a:solidFill>
                  <a:srgbClr val="92D050"/>
                </a:solidFill>
                <a:latin typeface="Arial" charset="0"/>
                <a:ea typeface="Arial" charset="0"/>
                <a:cs typeface="Arial" charset="0"/>
              </a:rPr>
              <a:t>sexual difference</a:t>
            </a:r>
            <a:r>
              <a:rPr lang="en-US" sz="2800" dirty="0">
                <a:latin typeface="Arial" charset="0"/>
                <a:ea typeface="Arial" charset="0"/>
                <a:cs typeface="Arial" charset="0"/>
              </a:rPr>
              <a:t>, which controls images, erotic ways of looking, and spectacle.  </a:t>
            </a:r>
            <a:endParaRPr lang="en-US" sz="4400" b="1" dirty="0">
              <a:latin typeface="Arial"/>
              <a:cs typeface="Arial"/>
            </a:endParaRPr>
          </a:p>
          <a:p>
            <a:pPr lvl="1"/>
            <a:endParaRPr lang="en-US" sz="4400" b="1" dirty="0">
              <a:latin typeface="Arial"/>
              <a:cs typeface="Arial"/>
            </a:endParaRPr>
          </a:p>
        </p:txBody>
      </p:sp>
    </p:spTree>
    <p:extLst>
      <p:ext uri="{BB962C8B-B14F-4D97-AF65-F5344CB8AC3E}">
        <p14:creationId xmlns:p14="http://schemas.microsoft.com/office/powerpoint/2010/main" val="2052820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4216539"/>
          </a:xfrm>
          <a:prstGeom prst="rect">
            <a:avLst/>
          </a:prstGeom>
          <a:noFill/>
        </p:spPr>
        <p:txBody>
          <a:bodyPr wrap="square" rtlCol="0">
            <a:spAutoFit/>
          </a:bodyPr>
          <a:lstStyle/>
          <a:p>
            <a:r>
              <a:rPr lang="en-US" sz="2800" dirty="0">
                <a:latin typeface="Arial" charset="0"/>
                <a:ea typeface="Arial" charset="0"/>
                <a:cs typeface="Arial" charset="0"/>
              </a:rPr>
              <a:t>It is helpful to understand what the cinema has been, how its magic has worked in the past, while attempting a </a:t>
            </a:r>
            <a:r>
              <a:rPr lang="en-US" sz="2800" dirty="0">
                <a:solidFill>
                  <a:srgbClr val="92D050"/>
                </a:solidFill>
                <a:latin typeface="Arial" charset="0"/>
                <a:ea typeface="Arial" charset="0"/>
                <a:cs typeface="Arial" charset="0"/>
              </a:rPr>
              <a:t>theory and </a:t>
            </a:r>
            <a:r>
              <a:rPr lang="en-US" sz="2800" dirty="0">
                <a:latin typeface="Arial" charset="0"/>
                <a:ea typeface="Arial" charset="0"/>
                <a:cs typeface="Arial" charset="0"/>
              </a:rPr>
              <a:t>a</a:t>
            </a:r>
            <a:r>
              <a:rPr lang="en-US" sz="2800" dirty="0">
                <a:solidFill>
                  <a:srgbClr val="92D050"/>
                </a:solidFill>
                <a:latin typeface="Arial" charset="0"/>
                <a:ea typeface="Arial" charset="0"/>
                <a:cs typeface="Arial" charset="0"/>
              </a:rPr>
              <a:t> practice </a:t>
            </a:r>
            <a:r>
              <a:rPr lang="en-US" sz="2800" dirty="0">
                <a:latin typeface="Arial" charset="0"/>
                <a:ea typeface="Arial" charset="0"/>
                <a:cs typeface="Arial" charset="0"/>
              </a:rPr>
              <a:t>which will challenge this cinema of the past.  Psychoanalytic theory is thus appropriated here as a </a:t>
            </a:r>
            <a:r>
              <a:rPr lang="en-US" sz="2800" dirty="0">
                <a:solidFill>
                  <a:srgbClr val="92D050"/>
                </a:solidFill>
                <a:latin typeface="Arial" charset="0"/>
                <a:ea typeface="Arial" charset="0"/>
                <a:cs typeface="Arial" charset="0"/>
              </a:rPr>
              <a:t>political weapon, </a:t>
            </a:r>
            <a:r>
              <a:rPr lang="en-US" sz="2800" dirty="0">
                <a:latin typeface="Arial" charset="0"/>
                <a:ea typeface="Arial" charset="0"/>
                <a:cs typeface="Arial" charset="0"/>
              </a:rPr>
              <a:t>demonstrating the way the </a:t>
            </a:r>
            <a:r>
              <a:rPr lang="en-US" sz="2800" dirty="0">
                <a:solidFill>
                  <a:srgbClr val="92D050"/>
                </a:solidFill>
                <a:latin typeface="Arial" charset="0"/>
                <a:ea typeface="Arial" charset="0"/>
                <a:cs typeface="Arial" charset="0"/>
              </a:rPr>
              <a:t>unconscious </a:t>
            </a:r>
            <a:r>
              <a:rPr lang="en-US" sz="2800" dirty="0">
                <a:latin typeface="Arial" charset="0"/>
                <a:ea typeface="Arial" charset="0"/>
                <a:cs typeface="Arial" charset="0"/>
              </a:rPr>
              <a:t>of patriarchal society has structured film form.” (p. 14)</a:t>
            </a:r>
          </a:p>
          <a:p>
            <a:endParaRPr lang="en-US" sz="4400" b="1" dirty="0">
              <a:latin typeface="Arial"/>
              <a:cs typeface="Arial"/>
            </a:endParaRPr>
          </a:p>
        </p:txBody>
      </p:sp>
    </p:spTree>
    <p:extLst>
      <p:ext uri="{BB962C8B-B14F-4D97-AF65-F5344CB8AC3E}">
        <p14:creationId xmlns:p14="http://schemas.microsoft.com/office/powerpoint/2010/main" val="68998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594008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does feminism have to do with cinema studies, and vice versa?</a:t>
            </a:r>
          </a:p>
          <a:p>
            <a:endParaRPr lang="en-US" sz="2800" dirty="0">
              <a:latin typeface="Arial" panose="020B0604020202020204" pitchFamily="34" charset="0"/>
              <a:cs typeface="Arial" panose="020B0604020202020204" pitchFamily="34" charset="0"/>
            </a:endParaRPr>
          </a:p>
          <a:p>
            <a:r>
              <a:rPr lang="en-US" sz="2800" dirty="0"/>
              <a:t>“</a:t>
            </a:r>
            <a:r>
              <a:rPr lang="en-US" sz="2800" dirty="0">
                <a:latin typeface="Arial" charset="0"/>
                <a:ea typeface="Arial" charset="0"/>
                <a:cs typeface="Arial" charset="0"/>
              </a:rPr>
              <a:t>Feminism is among the social movements and cultural-critical discourses that most definitively shaped the rise of Anglo-American film studies in the 1970s; in turn, film studies, a relatively young and politicized field, provided fertile ground for feminist theory to take root in the academy.” (White, OGFS, p. 117)</a:t>
            </a: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3727801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5078313"/>
          </a:xfrm>
          <a:prstGeom prst="rect">
            <a:avLst/>
          </a:prstGeom>
          <a:noFill/>
        </p:spPr>
        <p:txBody>
          <a:bodyPr wrap="square" rtlCol="0">
            <a:spAutoFit/>
          </a:bodyPr>
          <a:lstStyle/>
          <a:p>
            <a:r>
              <a:rPr lang="en-US" sz="2800" dirty="0">
                <a:latin typeface="Arial" charset="0"/>
                <a:ea typeface="Arial" charset="0"/>
                <a:cs typeface="Arial" charset="0"/>
              </a:rPr>
              <a:t>“This paper intends to use psychoanalysis</a:t>
            </a:r>
            <a:r>
              <a:rPr lang="en-US" sz="2800" dirty="0">
                <a:solidFill>
                  <a:srgbClr val="FF0000"/>
                </a:solidFill>
                <a:latin typeface="Arial" charset="0"/>
                <a:ea typeface="Arial" charset="0"/>
                <a:cs typeface="Arial" charset="0"/>
              </a:rPr>
              <a:t> </a:t>
            </a:r>
            <a:r>
              <a:rPr lang="en-US" sz="2800" dirty="0">
                <a:latin typeface="Arial" charset="0"/>
                <a:ea typeface="Arial" charset="0"/>
                <a:cs typeface="Arial" charset="0"/>
              </a:rPr>
              <a:t>to discover where and how the fascination of film is reinforced by </a:t>
            </a:r>
            <a:r>
              <a:rPr lang="en-US" sz="2800" dirty="0">
                <a:solidFill>
                  <a:srgbClr val="FFFF00"/>
                </a:solidFill>
                <a:latin typeface="Arial" charset="0"/>
                <a:ea typeface="Arial" charset="0"/>
                <a:cs typeface="Arial" charset="0"/>
              </a:rPr>
              <a:t>pre-existing patterns of fascination already at work within the individual subject and the social formations that have molded him</a:t>
            </a:r>
            <a:r>
              <a:rPr lang="en-US" sz="2800" dirty="0">
                <a:latin typeface="Arial" charset="0"/>
                <a:ea typeface="Arial" charset="0"/>
                <a:cs typeface="Arial" charset="0"/>
              </a:rPr>
              <a:t>.  It takes as its starting-point the way film reflects, reveals and even plays on the straight, socially established interpretation of </a:t>
            </a:r>
            <a:r>
              <a:rPr lang="en-US" sz="2800" dirty="0">
                <a:solidFill>
                  <a:srgbClr val="FFFF00"/>
                </a:solidFill>
                <a:latin typeface="Arial" charset="0"/>
                <a:ea typeface="Arial" charset="0"/>
                <a:cs typeface="Arial" charset="0"/>
              </a:rPr>
              <a:t>sexual difference, which controls images, erotic ways of looking, and spectacle.</a:t>
            </a:r>
            <a:r>
              <a:rPr lang="en-US" sz="2800" dirty="0">
                <a:solidFill>
                  <a:srgbClr val="FF0000"/>
                </a:solidFill>
                <a:latin typeface="Arial" charset="0"/>
                <a:ea typeface="Arial" charset="0"/>
                <a:cs typeface="Arial" charset="0"/>
              </a:rPr>
              <a:t>  </a:t>
            </a:r>
            <a:endParaRPr lang="en-US" sz="4400" b="1" dirty="0">
              <a:solidFill>
                <a:srgbClr val="FF0000"/>
              </a:solidFill>
              <a:latin typeface="Arial"/>
              <a:cs typeface="Arial"/>
            </a:endParaRPr>
          </a:p>
          <a:p>
            <a:pPr lvl="1"/>
            <a:endParaRPr lang="en-US" sz="4400" b="1" dirty="0">
              <a:latin typeface="Arial"/>
              <a:cs typeface="Arial"/>
            </a:endParaRPr>
          </a:p>
        </p:txBody>
      </p:sp>
    </p:spTree>
    <p:extLst>
      <p:ext uri="{BB962C8B-B14F-4D97-AF65-F5344CB8AC3E}">
        <p14:creationId xmlns:p14="http://schemas.microsoft.com/office/powerpoint/2010/main" val="543828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4216539"/>
          </a:xfrm>
          <a:prstGeom prst="rect">
            <a:avLst/>
          </a:prstGeom>
          <a:noFill/>
        </p:spPr>
        <p:txBody>
          <a:bodyPr wrap="square" rtlCol="0">
            <a:spAutoFit/>
          </a:bodyPr>
          <a:lstStyle/>
          <a:p>
            <a:r>
              <a:rPr lang="en-US" sz="2800" dirty="0">
                <a:latin typeface="Arial" charset="0"/>
                <a:ea typeface="Arial" charset="0"/>
                <a:cs typeface="Arial" charset="0"/>
              </a:rPr>
              <a:t>It is helpful to understand what the cinema has been, how its magic has worked in the past, while attempting a theory and a practice which will challenge this cinema of the past.  </a:t>
            </a:r>
            <a:r>
              <a:rPr lang="en-US" sz="2800" dirty="0">
                <a:solidFill>
                  <a:srgbClr val="FFFF00"/>
                </a:solidFill>
                <a:latin typeface="Arial" charset="0"/>
                <a:ea typeface="Arial" charset="0"/>
                <a:cs typeface="Arial" charset="0"/>
              </a:rPr>
              <a:t>Psychoanalytic theory is thus appropriated here as a political weapon, demonstrating the way the unconscious of patriarchal society has structured film form</a:t>
            </a:r>
            <a:r>
              <a:rPr lang="en-US" sz="2800" dirty="0">
                <a:latin typeface="Arial" charset="0"/>
                <a:ea typeface="Arial" charset="0"/>
                <a:cs typeface="Arial" charset="0"/>
              </a:rPr>
              <a:t>.” (p. 14)</a:t>
            </a:r>
          </a:p>
          <a:p>
            <a:endParaRPr lang="en-US" sz="4400" b="1" dirty="0">
              <a:latin typeface="Arial"/>
              <a:cs typeface="Arial"/>
            </a:endParaRPr>
          </a:p>
        </p:txBody>
      </p:sp>
    </p:spTree>
    <p:extLst>
      <p:ext uri="{BB962C8B-B14F-4D97-AF65-F5344CB8AC3E}">
        <p14:creationId xmlns:p14="http://schemas.microsoft.com/office/powerpoint/2010/main" val="1142609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04" y="301247"/>
            <a:ext cx="8261223" cy="2431435"/>
          </a:xfrm>
          <a:prstGeom prst="rect">
            <a:avLst/>
          </a:prstGeom>
          <a:noFill/>
        </p:spPr>
        <p:txBody>
          <a:bodyPr wrap="square" rtlCol="0">
            <a:spAutoFit/>
          </a:bodyPr>
          <a:lstStyle/>
          <a:p>
            <a:r>
              <a:rPr lang="en-US" sz="3600" b="1" dirty="0">
                <a:latin typeface="Arial"/>
                <a:cs typeface="Arial"/>
              </a:rPr>
              <a:t>Other Key Words and Concepts from the Essay:</a:t>
            </a:r>
          </a:p>
          <a:p>
            <a:endParaRPr lang="en-US" sz="3600" b="1"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577300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04" y="301247"/>
            <a:ext cx="8261223" cy="2985433"/>
          </a:xfrm>
          <a:prstGeom prst="rect">
            <a:avLst/>
          </a:prstGeom>
          <a:noFill/>
        </p:spPr>
        <p:txBody>
          <a:bodyPr wrap="square" rtlCol="0">
            <a:spAutoFit/>
          </a:bodyPr>
          <a:lstStyle/>
          <a:p>
            <a:r>
              <a:rPr lang="en-US" sz="3600" b="1" dirty="0">
                <a:latin typeface="Arial"/>
                <a:cs typeface="Arial"/>
              </a:rPr>
              <a:t>Other Key Words and Concepts from the Essay:</a:t>
            </a:r>
          </a:p>
          <a:p>
            <a:endParaRPr lang="en-US" sz="3600" b="1" dirty="0">
              <a:latin typeface="Arial"/>
              <a:cs typeface="Arial"/>
            </a:endParaRPr>
          </a:p>
          <a:p>
            <a:pPr marL="1885950" lvl="3" indent="-514350">
              <a:buFont typeface="+mj-lt"/>
              <a:buAutoNum type="arabicPeriod"/>
            </a:pPr>
            <a:r>
              <a:rPr lang="en-US" sz="3600" b="1" dirty="0">
                <a:latin typeface="Arial"/>
                <a:cs typeface="Arial"/>
              </a:rPr>
              <a:t>Phallocentrism</a:t>
            </a:r>
          </a:p>
          <a:p>
            <a:endParaRPr lang="en-US" sz="4400" b="1" dirty="0">
              <a:latin typeface="Arial"/>
              <a:cs typeface="Arial"/>
            </a:endParaRPr>
          </a:p>
        </p:txBody>
      </p:sp>
    </p:spTree>
    <p:extLst>
      <p:ext uri="{BB962C8B-B14F-4D97-AF65-F5344CB8AC3E}">
        <p14:creationId xmlns:p14="http://schemas.microsoft.com/office/powerpoint/2010/main" val="1892422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04" y="301247"/>
            <a:ext cx="8261223" cy="3539430"/>
          </a:xfrm>
          <a:prstGeom prst="rect">
            <a:avLst/>
          </a:prstGeom>
          <a:noFill/>
        </p:spPr>
        <p:txBody>
          <a:bodyPr wrap="square" rtlCol="0">
            <a:spAutoFit/>
          </a:bodyPr>
          <a:lstStyle/>
          <a:p>
            <a:r>
              <a:rPr lang="en-US" sz="3600" b="1" dirty="0">
                <a:latin typeface="Arial"/>
                <a:cs typeface="Arial"/>
              </a:rPr>
              <a:t>Other Key Words and Concepts from the Essay:</a:t>
            </a:r>
          </a:p>
          <a:p>
            <a:endParaRPr lang="en-US" sz="3600" b="1" dirty="0">
              <a:latin typeface="Arial"/>
              <a:cs typeface="Arial"/>
            </a:endParaRPr>
          </a:p>
          <a:p>
            <a:pPr marL="1885950" lvl="3" indent="-514350">
              <a:buFont typeface="+mj-lt"/>
              <a:buAutoNum type="arabicPeriod"/>
            </a:pPr>
            <a:r>
              <a:rPr lang="en-US" sz="3600" b="1" dirty="0">
                <a:latin typeface="Arial"/>
                <a:cs typeface="Arial"/>
              </a:rPr>
              <a:t>Phallocentrism</a:t>
            </a:r>
          </a:p>
          <a:p>
            <a:pPr marL="1885950" lvl="3" indent="-514350">
              <a:buFont typeface="+mj-lt"/>
              <a:buAutoNum type="arabicPeriod"/>
            </a:pPr>
            <a:r>
              <a:rPr lang="en-US" sz="3600" b="1" dirty="0">
                <a:latin typeface="Arial"/>
                <a:cs typeface="Arial"/>
              </a:rPr>
              <a:t>Feminism</a:t>
            </a:r>
          </a:p>
          <a:p>
            <a:endParaRPr lang="en-US" sz="4400" b="1" dirty="0">
              <a:latin typeface="Arial"/>
              <a:cs typeface="Arial"/>
            </a:endParaRPr>
          </a:p>
        </p:txBody>
      </p:sp>
    </p:spTree>
    <p:extLst>
      <p:ext uri="{BB962C8B-B14F-4D97-AF65-F5344CB8AC3E}">
        <p14:creationId xmlns:p14="http://schemas.microsoft.com/office/powerpoint/2010/main" val="154931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04" y="301247"/>
            <a:ext cx="8261223" cy="4093428"/>
          </a:xfrm>
          <a:prstGeom prst="rect">
            <a:avLst/>
          </a:prstGeom>
          <a:noFill/>
        </p:spPr>
        <p:txBody>
          <a:bodyPr wrap="square" rtlCol="0">
            <a:spAutoFit/>
          </a:bodyPr>
          <a:lstStyle/>
          <a:p>
            <a:r>
              <a:rPr lang="en-US" sz="3600" b="1" dirty="0">
                <a:latin typeface="Arial"/>
                <a:cs typeface="Arial"/>
              </a:rPr>
              <a:t>Other Key Words and Concepts from the Essay:</a:t>
            </a:r>
          </a:p>
          <a:p>
            <a:endParaRPr lang="en-US" sz="3600" b="1" dirty="0">
              <a:latin typeface="Arial"/>
              <a:cs typeface="Arial"/>
            </a:endParaRPr>
          </a:p>
          <a:p>
            <a:pPr marL="1885950" lvl="3" indent="-514350">
              <a:buFont typeface="+mj-lt"/>
              <a:buAutoNum type="arabicPeriod"/>
            </a:pPr>
            <a:r>
              <a:rPr lang="en-US" sz="3600" b="1" dirty="0">
                <a:latin typeface="Arial"/>
                <a:cs typeface="Arial"/>
              </a:rPr>
              <a:t>Phallocentrism</a:t>
            </a:r>
          </a:p>
          <a:p>
            <a:pPr marL="1885950" lvl="3" indent="-514350">
              <a:buFont typeface="+mj-lt"/>
              <a:buAutoNum type="arabicPeriod"/>
            </a:pPr>
            <a:r>
              <a:rPr lang="en-US" sz="3600" b="1" dirty="0">
                <a:latin typeface="Arial"/>
                <a:cs typeface="Arial"/>
              </a:rPr>
              <a:t>Feminism</a:t>
            </a:r>
          </a:p>
          <a:p>
            <a:pPr marL="1885950" lvl="3" indent="-514350">
              <a:buFont typeface="+mj-lt"/>
              <a:buAutoNum type="arabicPeriod"/>
            </a:pPr>
            <a:r>
              <a:rPr lang="en-US" sz="3600" b="1" dirty="0">
                <a:latin typeface="Arial"/>
                <a:cs typeface="Arial"/>
              </a:rPr>
              <a:t>Unconscious</a:t>
            </a:r>
          </a:p>
          <a:p>
            <a:endParaRPr lang="en-US" sz="4400" b="1" dirty="0">
              <a:latin typeface="Arial"/>
              <a:cs typeface="Arial"/>
            </a:endParaRPr>
          </a:p>
        </p:txBody>
      </p:sp>
    </p:spTree>
    <p:extLst>
      <p:ext uri="{BB962C8B-B14F-4D97-AF65-F5344CB8AC3E}">
        <p14:creationId xmlns:p14="http://schemas.microsoft.com/office/powerpoint/2010/main" val="840360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04" y="301247"/>
            <a:ext cx="8261223" cy="4647426"/>
          </a:xfrm>
          <a:prstGeom prst="rect">
            <a:avLst/>
          </a:prstGeom>
          <a:noFill/>
        </p:spPr>
        <p:txBody>
          <a:bodyPr wrap="square" rtlCol="0">
            <a:spAutoFit/>
          </a:bodyPr>
          <a:lstStyle/>
          <a:p>
            <a:r>
              <a:rPr lang="en-US" sz="3600" b="1" dirty="0">
                <a:latin typeface="Arial"/>
                <a:cs typeface="Arial"/>
              </a:rPr>
              <a:t>Other Key Words and Concepts from the Essay:</a:t>
            </a:r>
          </a:p>
          <a:p>
            <a:endParaRPr lang="en-US" sz="3600" b="1" dirty="0">
              <a:latin typeface="Arial"/>
              <a:cs typeface="Arial"/>
            </a:endParaRPr>
          </a:p>
          <a:p>
            <a:pPr marL="1885950" lvl="3" indent="-514350">
              <a:buFont typeface="+mj-lt"/>
              <a:buAutoNum type="arabicPeriod"/>
            </a:pPr>
            <a:r>
              <a:rPr lang="en-US" sz="3600" b="1" dirty="0">
                <a:latin typeface="Arial"/>
                <a:cs typeface="Arial"/>
              </a:rPr>
              <a:t>Phallocentrism</a:t>
            </a:r>
          </a:p>
          <a:p>
            <a:pPr marL="1885950" lvl="3" indent="-514350">
              <a:buFont typeface="+mj-lt"/>
              <a:buAutoNum type="arabicPeriod"/>
            </a:pPr>
            <a:r>
              <a:rPr lang="en-US" sz="3600" b="1" dirty="0">
                <a:latin typeface="Arial"/>
                <a:cs typeface="Arial"/>
              </a:rPr>
              <a:t>Feminism</a:t>
            </a:r>
          </a:p>
          <a:p>
            <a:pPr marL="1885950" lvl="3" indent="-514350">
              <a:buFont typeface="+mj-lt"/>
              <a:buAutoNum type="arabicPeriod"/>
            </a:pPr>
            <a:r>
              <a:rPr lang="en-US" sz="3600" b="1" dirty="0">
                <a:latin typeface="Arial"/>
                <a:cs typeface="Arial"/>
              </a:rPr>
              <a:t>Unconscious</a:t>
            </a:r>
          </a:p>
          <a:p>
            <a:pPr marL="1885950" lvl="3" indent="-514350">
              <a:buFont typeface="+mj-lt"/>
              <a:buAutoNum type="arabicPeriod"/>
            </a:pPr>
            <a:r>
              <a:rPr lang="en-US" sz="3600" b="1" dirty="0">
                <a:latin typeface="Arial"/>
                <a:cs typeface="Arial"/>
              </a:rPr>
              <a:t>Pleasure</a:t>
            </a:r>
          </a:p>
          <a:p>
            <a:endParaRPr lang="en-US" sz="4400" b="1" dirty="0">
              <a:latin typeface="Arial"/>
              <a:cs typeface="Arial"/>
            </a:endParaRPr>
          </a:p>
        </p:txBody>
      </p:sp>
    </p:spTree>
    <p:extLst>
      <p:ext uri="{BB962C8B-B14F-4D97-AF65-F5344CB8AC3E}">
        <p14:creationId xmlns:p14="http://schemas.microsoft.com/office/powerpoint/2010/main" val="2102862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04" y="301247"/>
            <a:ext cx="8261223" cy="5201424"/>
          </a:xfrm>
          <a:prstGeom prst="rect">
            <a:avLst/>
          </a:prstGeom>
          <a:noFill/>
        </p:spPr>
        <p:txBody>
          <a:bodyPr wrap="square" rtlCol="0">
            <a:spAutoFit/>
          </a:bodyPr>
          <a:lstStyle/>
          <a:p>
            <a:r>
              <a:rPr lang="en-US" sz="3600" b="1" dirty="0">
                <a:latin typeface="Arial"/>
                <a:cs typeface="Arial"/>
              </a:rPr>
              <a:t>Other Key Words and Concepts from the Essay:</a:t>
            </a:r>
          </a:p>
          <a:p>
            <a:endParaRPr lang="en-US" sz="3600" b="1" dirty="0">
              <a:latin typeface="Arial"/>
              <a:cs typeface="Arial"/>
            </a:endParaRPr>
          </a:p>
          <a:p>
            <a:pPr marL="1885950" lvl="3" indent="-514350">
              <a:buFont typeface="+mj-lt"/>
              <a:buAutoNum type="arabicPeriod"/>
            </a:pPr>
            <a:r>
              <a:rPr lang="en-US" sz="3600" b="1" dirty="0">
                <a:latin typeface="Arial"/>
                <a:cs typeface="Arial"/>
              </a:rPr>
              <a:t>Phallocentrism</a:t>
            </a:r>
          </a:p>
          <a:p>
            <a:pPr marL="1885950" lvl="3" indent="-514350">
              <a:buFont typeface="+mj-lt"/>
              <a:buAutoNum type="arabicPeriod"/>
            </a:pPr>
            <a:r>
              <a:rPr lang="en-US" sz="3600" b="1" dirty="0">
                <a:latin typeface="Arial"/>
                <a:cs typeface="Arial"/>
              </a:rPr>
              <a:t>Feminism</a:t>
            </a:r>
          </a:p>
          <a:p>
            <a:pPr marL="1885950" lvl="3" indent="-514350">
              <a:buFont typeface="+mj-lt"/>
              <a:buAutoNum type="arabicPeriod"/>
            </a:pPr>
            <a:r>
              <a:rPr lang="en-US" sz="3600" b="1" dirty="0">
                <a:latin typeface="Arial"/>
                <a:cs typeface="Arial"/>
              </a:rPr>
              <a:t>Unconscious</a:t>
            </a:r>
          </a:p>
          <a:p>
            <a:pPr marL="1885950" lvl="3" indent="-514350">
              <a:buFont typeface="+mj-lt"/>
              <a:buAutoNum type="arabicPeriod"/>
            </a:pPr>
            <a:r>
              <a:rPr lang="en-US" sz="3600" b="1" dirty="0">
                <a:latin typeface="Arial"/>
                <a:cs typeface="Arial"/>
              </a:rPr>
              <a:t>Pleasure</a:t>
            </a:r>
          </a:p>
          <a:p>
            <a:pPr marL="1885950" lvl="3" indent="-514350">
              <a:buFont typeface="+mj-lt"/>
              <a:buAutoNum type="arabicPeriod"/>
            </a:pPr>
            <a:r>
              <a:rPr lang="en-US" sz="3600" b="1" dirty="0">
                <a:latin typeface="Arial"/>
                <a:cs typeface="Arial"/>
              </a:rPr>
              <a:t>Scopophilia</a:t>
            </a:r>
          </a:p>
          <a:p>
            <a:endParaRPr lang="en-US" sz="4400" b="1" dirty="0">
              <a:latin typeface="Arial"/>
              <a:cs typeface="Arial"/>
            </a:endParaRPr>
          </a:p>
        </p:txBody>
      </p:sp>
    </p:spTree>
    <p:extLst>
      <p:ext uri="{BB962C8B-B14F-4D97-AF65-F5344CB8AC3E}">
        <p14:creationId xmlns:p14="http://schemas.microsoft.com/office/powerpoint/2010/main" val="749162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04" y="301247"/>
            <a:ext cx="8261223" cy="6309420"/>
          </a:xfrm>
          <a:prstGeom prst="rect">
            <a:avLst/>
          </a:prstGeom>
          <a:noFill/>
        </p:spPr>
        <p:txBody>
          <a:bodyPr wrap="square" rtlCol="0">
            <a:spAutoFit/>
          </a:bodyPr>
          <a:lstStyle/>
          <a:p>
            <a:r>
              <a:rPr lang="en-US" sz="3600" b="1" dirty="0">
                <a:latin typeface="Arial"/>
                <a:cs typeface="Arial"/>
              </a:rPr>
              <a:t>Other Key Words and Concepts from the Essay:</a:t>
            </a:r>
          </a:p>
          <a:p>
            <a:endParaRPr lang="en-US" sz="3600" b="1" dirty="0">
              <a:latin typeface="Arial"/>
              <a:cs typeface="Arial"/>
            </a:endParaRPr>
          </a:p>
          <a:p>
            <a:pPr marL="1885950" lvl="3" indent="-514350">
              <a:buFont typeface="+mj-lt"/>
              <a:buAutoNum type="arabicPeriod"/>
            </a:pPr>
            <a:r>
              <a:rPr lang="en-US" sz="3600" b="1" dirty="0">
                <a:latin typeface="Arial"/>
                <a:cs typeface="Arial"/>
              </a:rPr>
              <a:t>Phallocentrism</a:t>
            </a:r>
          </a:p>
          <a:p>
            <a:pPr marL="1885950" lvl="3" indent="-514350">
              <a:buFont typeface="+mj-lt"/>
              <a:buAutoNum type="arabicPeriod"/>
            </a:pPr>
            <a:r>
              <a:rPr lang="en-US" sz="3600" b="1" dirty="0">
                <a:latin typeface="Arial"/>
                <a:cs typeface="Arial"/>
              </a:rPr>
              <a:t>Feminism</a:t>
            </a:r>
          </a:p>
          <a:p>
            <a:pPr marL="1885950" lvl="3" indent="-514350">
              <a:buFont typeface="+mj-lt"/>
              <a:buAutoNum type="arabicPeriod"/>
            </a:pPr>
            <a:r>
              <a:rPr lang="en-US" sz="3600" b="1" dirty="0">
                <a:latin typeface="Arial"/>
                <a:cs typeface="Arial"/>
              </a:rPr>
              <a:t>Unconscious</a:t>
            </a:r>
          </a:p>
          <a:p>
            <a:pPr marL="1885950" lvl="3" indent="-514350">
              <a:buFont typeface="+mj-lt"/>
              <a:buAutoNum type="arabicPeriod"/>
            </a:pPr>
            <a:r>
              <a:rPr lang="en-US" sz="3600" b="1" dirty="0">
                <a:latin typeface="Arial"/>
                <a:cs typeface="Arial"/>
              </a:rPr>
              <a:t>Pleasure</a:t>
            </a:r>
          </a:p>
          <a:p>
            <a:pPr marL="1885950" lvl="3" indent="-514350">
              <a:buFont typeface="+mj-lt"/>
              <a:buAutoNum type="arabicPeriod"/>
            </a:pPr>
            <a:r>
              <a:rPr lang="en-US" sz="3600" b="1" dirty="0">
                <a:latin typeface="Arial"/>
                <a:cs typeface="Arial"/>
              </a:rPr>
              <a:t>Scopophilia</a:t>
            </a:r>
          </a:p>
          <a:p>
            <a:pPr marL="1885950" lvl="3" indent="-514350">
              <a:buFont typeface="+mj-lt"/>
              <a:buAutoNum type="arabicPeriod"/>
            </a:pPr>
            <a:r>
              <a:rPr lang="en-US" sz="3600" b="1" dirty="0">
                <a:latin typeface="Arial"/>
                <a:cs typeface="Arial"/>
              </a:rPr>
              <a:t>Male gaze / bearer of the look</a:t>
            </a:r>
          </a:p>
          <a:p>
            <a:endParaRPr lang="en-US" sz="4400" b="1" dirty="0">
              <a:latin typeface="Arial"/>
              <a:cs typeface="Arial"/>
            </a:endParaRPr>
          </a:p>
        </p:txBody>
      </p:sp>
    </p:spTree>
    <p:extLst>
      <p:ext uri="{BB962C8B-B14F-4D97-AF65-F5344CB8AC3E}">
        <p14:creationId xmlns:p14="http://schemas.microsoft.com/office/powerpoint/2010/main" val="1339959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04" y="301247"/>
            <a:ext cx="8261223" cy="6863417"/>
          </a:xfrm>
          <a:prstGeom prst="rect">
            <a:avLst/>
          </a:prstGeom>
          <a:noFill/>
        </p:spPr>
        <p:txBody>
          <a:bodyPr wrap="square" rtlCol="0">
            <a:spAutoFit/>
          </a:bodyPr>
          <a:lstStyle/>
          <a:p>
            <a:r>
              <a:rPr lang="en-US" sz="3600" b="1" dirty="0">
                <a:latin typeface="Arial"/>
                <a:cs typeface="Arial"/>
              </a:rPr>
              <a:t>Other Key Words and Concepts from the Essay:</a:t>
            </a:r>
          </a:p>
          <a:p>
            <a:endParaRPr lang="en-US" sz="3600" b="1" dirty="0">
              <a:latin typeface="Arial"/>
              <a:cs typeface="Arial"/>
            </a:endParaRPr>
          </a:p>
          <a:p>
            <a:pPr marL="1885950" lvl="3" indent="-514350">
              <a:buFont typeface="+mj-lt"/>
              <a:buAutoNum type="arabicPeriod"/>
            </a:pPr>
            <a:r>
              <a:rPr lang="en-US" sz="3600" b="1" dirty="0">
                <a:latin typeface="Arial"/>
                <a:cs typeface="Arial"/>
              </a:rPr>
              <a:t>Phallocentrism</a:t>
            </a:r>
          </a:p>
          <a:p>
            <a:pPr marL="1885950" lvl="3" indent="-514350">
              <a:buFont typeface="+mj-lt"/>
              <a:buAutoNum type="arabicPeriod"/>
            </a:pPr>
            <a:r>
              <a:rPr lang="en-US" sz="3600" b="1" dirty="0">
                <a:latin typeface="Arial"/>
                <a:cs typeface="Arial"/>
              </a:rPr>
              <a:t>Feminism</a:t>
            </a:r>
          </a:p>
          <a:p>
            <a:pPr marL="1885950" lvl="3" indent="-514350">
              <a:buFont typeface="+mj-lt"/>
              <a:buAutoNum type="arabicPeriod"/>
            </a:pPr>
            <a:r>
              <a:rPr lang="en-US" sz="3600" b="1" dirty="0">
                <a:latin typeface="Arial"/>
                <a:cs typeface="Arial"/>
              </a:rPr>
              <a:t>Unconscious</a:t>
            </a:r>
          </a:p>
          <a:p>
            <a:pPr marL="1885950" lvl="3" indent="-514350">
              <a:buFont typeface="+mj-lt"/>
              <a:buAutoNum type="arabicPeriod"/>
            </a:pPr>
            <a:r>
              <a:rPr lang="en-US" sz="3600" b="1" dirty="0">
                <a:latin typeface="Arial"/>
                <a:cs typeface="Arial"/>
              </a:rPr>
              <a:t>Pleasure</a:t>
            </a:r>
          </a:p>
          <a:p>
            <a:pPr marL="1885950" lvl="3" indent="-514350">
              <a:buFont typeface="+mj-lt"/>
              <a:buAutoNum type="arabicPeriod"/>
            </a:pPr>
            <a:r>
              <a:rPr lang="en-US" sz="3600" b="1" dirty="0">
                <a:latin typeface="Arial"/>
                <a:cs typeface="Arial"/>
              </a:rPr>
              <a:t>Scopophilia</a:t>
            </a:r>
          </a:p>
          <a:p>
            <a:pPr marL="1885950" lvl="3" indent="-514350">
              <a:buFont typeface="+mj-lt"/>
              <a:buAutoNum type="arabicPeriod"/>
            </a:pPr>
            <a:r>
              <a:rPr lang="en-US" sz="3600" b="1" dirty="0">
                <a:latin typeface="Arial"/>
                <a:cs typeface="Arial"/>
              </a:rPr>
              <a:t>Male gaze / bearer of the look</a:t>
            </a:r>
          </a:p>
          <a:p>
            <a:pPr marL="1885950" lvl="3" indent="-514350">
              <a:buFont typeface="+mj-lt"/>
              <a:buAutoNum type="arabicPeriod"/>
            </a:pPr>
            <a:r>
              <a:rPr lang="en-US" sz="3600" b="1" dirty="0">
                <a:latin typeface="Arial"/>
                <a:cs typeface="Arial"/>
              </a:rPr>
              <a:t>To-be-looked-at-ness</a:t>
            </a:r>
          </a:p>
          <a:p>
            <a:endParaRPr lang="en-US" sz="4400" b="1" dirty="0">
              <a:latin typeface="Arial"/>
              <a:cs typeface="Arial"/>
            </a:endParaRPr>
          </a:p>
        </p:txBody>
      </p:sp>
    </p:spTree>
    <p:extLst>
      <p:ext uri="{BB962C8B-B14F-4D97-AF65-F5344CB8AC3E}">
        <p14:creationId xmlns:p14="http://schemas.microsoft.com/office/powerpoint/2010/main" val="191966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378565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does feminism have to do with cinema studies, and vice versa?</a:t>
            </a:r>
          </a:p>
          <a:p>
            <a:endParaRPr lang="en-US" sz="2800" dirty="0">
              <a:latin typeface="Arial" panose="020B0604020202020204" pitchFamily="34" charset="0"/>
              <a:cs typeface="Arial" panose="020B0604020202020204" pitchFamily="34" charset="0"/>
            </a:endParaRPr>
          </a:p>
          <a:p>
            <a:pPr marL="914400" lvl="1" indent="-457200">
              <a:buFont typeface="Arial" charset="0"/>
              <a:buChar char="•"/>
            </a:pPr>
            <a:r>
              <a:rPr lang="en-US" sz="2800" dirty="0">
                <a:latin typeface="Arial" charset="0"/>
                <a:ea typeface="Arial" charset="0"/>
                <a:cs typeface="Arial" charset="0"/>
              </a:rPr>
              <a:t>Critique and cultural production (like IMS!)</a:t>
            </a:r>
          </a:p>
          <a:p>
            <a:pPr marL="914400" lvl="1" indent="-457200">
              <a:buFont typeface="Arial" charset="0"/>
              <a:buChar char="•"/>
            </a:pPr>
            <a:endParaRPr lang="en-US" sz="2800" dirty="0">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189083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0752" y="244549"/>
            <a:ext cx="8183334" cy="707886"/>
          </a:xfrm>
          <a:prstGeom prst="rect">
            <a:avLst/>
          </a:prstGeom>
          <a:noFill/>
        </p:spPr>
        <p:txBody>
          <a:bodyPr wrap="square" rtlCol="0">
            <a:spAutoFit/>
          </a:bodyPr>
          <a:lstStyle/>
          <a:p>
            <a:pPr algn="ctr" fontAlgn="base"/>
            <a:r>
              <a:rPr lang="en-US" sz="4000" b="1" dirty="0">
                <a:latin typeface="Arial"/>
                <a:cs typeface="Arial"/>
              </a:rPr>
              <a:t>Comparative Analysis</a:t>
            </a:r>
            <a:endParaRPr lang="en-US" sz="4000" b="1" dirty="0">
              <a:latin typeface="Arial" charset="0"/>
              <a:ea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86" y="1196375"/>
            <a:ext cx="3861664" cy="48803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139" y="1200712"/>
            <a:ext cx="3626783" cy="4876007"/>
          </a:xfrm>
          <a:prstGeom prst="rect">
            <a:avLst/>
          </a:prstGeom>
        </p:spPr>
      </p:pic>
      <p:sp>
        <p:nvSpPr>
          <p:cNvPr id="7" name="TextBox 6"/>
          <p:cNvSpPr txBox="1"/>
          <p:nvPr/>
        </p:nvSpPr>
        <p:spPr>
          <a:xfrm>
            <a:off x="599186" y="6166770"/>
            <a:ext cx="3861663" cy="307777"/>
          </a:xfrm>
          <a:prstGeom prst="rect">
            <a:avLst/>
          </a:prstGeom>
          <a:noFill/>
        </p:spPr>
        <p:txBody>
          <a:bodyPr wrap="square" rtlCol="0">
            <a:spAutoFit/>
          </a:bodyPr>
          <a:lstStyle/>
          <a:p>
            <a:pPr algn="ctr"/>
            <a:r>
              <a:rPr lang="en-US" sz="1400" i="1" dirty="0">
                <a:latin typeface="Arial" charset="0"/>
                <a:ea typeface="Arial" charset="0"/>
                <a:cs typeface="Arial" charset="0"/>
              </a:rPr>
              <a:t>Blonde Venus </a:t>
            </a:r>
            <a:r>
              <a:rPr lang="en-US" sz="1400" dirty="0">
                <a:latin typeface="Arial" charset="0"/>
                <a:ea typeface="Arial" charset="0"/>
                <a:cs typeface="Arial" charset="0"/>
              </a:rPr>
              <a:t>(1932) Dir. Josef von Sternberg</a:t>
            </a:r>
          </a:p>
        </p:txBody>
      </p:sp>
      <p:sp>
        <p:nvSpPr>
          <p:cNvPr id="8" name="TextBox 7"/>
          <p:cNvSpPr txBox="1"/>
          <p:nvPr/>
        </p:nvSpPr>
        <p:spPr>
          <a:xfrm>
            <a:off x="4908139" y="6166770"/>
            <a:ext cx="3626783" cy="307777"/>
          </a:xfrm>
          <a:prstGeom prst="rect">
            <a:avLst/>
          </a:prstGeom>
          <a:noFill/>
        </p:spPr>
        <p:txBody>
          <a:bodyPr wrap="square" rtlCol="0">
            <a:spAutoFit/>
          </a:bodyPr>
          <a:lstStyle/>
          <a:p>
            <a:pPr algn="ctr"/>
            <a:r>
              <a:rPr lang="en-US" sz="1400" i="1" dirty="0">
                <a:latin typeface="Arial" charset="0"/>
                <a:ea typeface="Arial" charset="0"/>
                <a:cs typeface="Arial" charset="0"/>
              </a:rPr>
              <a:t>Vertigo</a:t>
            </a:r>
            <a:r>
              <a:rPr lang="en-US" sz="1400" dirty="0">
                <a:latin typeface="Arial" charset="0"/>
                <a:ea typeface="Arial" charset="0"/>
                <a:cs typeface="Arial" charset="0"/>
              </a:rPr>
              <a:t> (1958) Dir. Alfred Hitchcock</a:t>
            </a:r>
          </a:p>
        </p:txBody>
      </p:sp>
    </p:spTree>
    <p:extLst>
      <p:ext uri="{BB962C8B-B14F-4D97-AF65-F5344CB8AC3E}">
        <p14:creationId xmlns:p14="http://schemas.microsoft.com/office/powerpoint/2010/main" val="1137430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0752" y="244549"/>
            <a:ext cx="8183334" cy="707886"/>
          </a:xfrm>
          <a:prstGeom prst="rect">
            <a:avLst/>
          </a:prstGeom>
          <a:noFill/>
        </p:spPr>
        <p:txBody>
          <a:bodyPr wrap="square" rtlCol="0">
            <a:spAutoFit/>
          </a:bodyPr>
          <a:lstStyle/>
          <a:p>
            <a:pPr algn="ctr" fontAlgn="base"/>
            <a:r>
              <a:rPr lang="en-US" sz="4000" b="1" dirty="0">
                <a:latin typeface="Arial"/>
                <a:cs typeface="Arial"/>
              </a:rPr>
              <a:t>Comparative Analysis</a:t>
            </a:r>
            <a:endParaRPr lang="en-US" sz="4000" b="1" dirty="0">
              <a:latin typeface="Arial" charset="0"/>
              <a:ea typeface="Arial" charset="0"/>
              <a:cs typeface="Arial" charset="0"/>
            </a:endParaRPr>
          </a:p>
        </p:txBody>
      </p:sp>
      <p:sp>
        <p:nvSpPr>
          <p:cNvPr id="9" name="TextBox 8"/>
          <p:cNvSpPr txBox="1"/>
          <p:nvPr/>
        </p:nvSpPr>
        <p:spPr>
          <a:xfrm>
            <a:off x="818707" y="1169361"/>
            <a:ext cx="7495953" cy="3970318"/>
          </a:xfrm>
          <a:prstGeom prst="rect">
            <a:avLst/>
          </a:prstGeom>
          <a:noFill/>
        </p:spPr>
        <p:txBody>
          <a:bodyPr wrap="square" rtlCol="0">
            <a:spAutoFit/>
          </a:bodyPr>
          <a:lstStyle/>
          <a:p>
            <a:endParaRPr lang="en-US" sz="2800" b="1" dirty="0">
              <a:latin typeface="Arial"/>
              <a:cs typeface="Arial"/>
            </a:endParaRPr>
          </a:p>
          <a:p>
            <a:r>
              <a:rPr lang="en-US" sz="2800" b="1" dirty="0">
                <a:latin typeface="Arial"/>
                <a:cs typeface="Arial"/>
              </a:rPr>
              <a:t>Two groups: </a:t>
            </a:r>
            <a:r>
              <a:rPr lang="en-US" sz="2800" dirty="0">
                <a:latin typeface="Arial"/>
                <a:cs typeface="Arial"/>
              </a:rPr>
              <a:t>each group focus on one of the films, discuss and apply psychoanalytic film analysis to the gender and sexual relationships in these scenes.  Focus on the dynamics of looking (scopophilia) and contextualize your observations and discussions with specific quotes from the Mulvey reading.</a:t>
            </a:r>
            <a:endParaRPr lang="en-US" sz="4400" b="1" dirty="0">
              <a:latin typeface="Arial"/>
              <a:cs typeface="Arial"/>
            </a:endParaRPr>
          </a:p>
        </p:txBody>
      </p:sp>
    </p:spTree>
    <p:extLst>
      <p:ext uri="{BB962C8B-B14F-4D97-AF65-F5344CB8AC3E}">
        <p14:creationId xmlns:p14="http://schemas.microsoft.com/office/powerpoint/2010/main" val="1466181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98" y="84841"/>
            <a:ext cx="8261223" cy="7478970"/>
          </a:xfrm>
          <a:prstGeom prst="rect">
            <a:avLst/>
          </a:prstGeom>
          <a:noFill/>
        </p:spPr>
        <p:txBody>
          <a:bodyPr wrap="square" rtlCol="0">
            <a:spAutoFit/>
          </a:bodyPr>
          <a:lstStyle/>
          <a:p>
            <a:r>
              <a:rPr lang="en-US" sz="3200" b="1" dirty="0">
                <a:latin typeface="Arial"/>
                <a:cs typeface="Arial"/>
              </a:rPr>
              <a:t>Concluding Thoughts and Remaining Questions:</a:t>
            </a:r>
          </a:p>
          <a:p>
            <a:endParaRPr lang="en-US" sz="2800" b="1" dirty="0">
              <a:latin typeface="Arial"/>
              <a:cs typeface="Arial"/>
            </a:endParaRPr>
          </a:p>
          <a:p>
            <a:pPr marL="457200" indent="-457200">
              <a:buFont typeface="Arial" charset="0"/>
              <a:buChar char="•"/>
            </a:pPr>
            <a:r>
              <a:rPr lang="en-US" sz="2800" dirty="0">
                <a:latin typeface="Arial"/>
                <a:cs typeface="Arial"/>
              </a:rPr>
              <a:t>“The place of the look defines cinema” - Mulvey critiques narrative cinema as “an illusion cut to the measure of desire.” (p. 25) </a:t>
            </a:r>
          </a:p>
          <a:p>
            <a:pPr marL="457200" indent="-457200">
              <a:buFont typeface="Arial" charset="0"/>
              <a:buChar char="•"/>
            </a:pPr>
            <a:endParaRPr lang="en-US" sz="2800" dirty="0">
              <a:latin typeface="Arial"/>
              <a:cs typeface="Arial"/>
            </a:endParaRPr>
          </a:p>
          <a:p>
            <a:pPr marL="457200" lvl="0" indent="-457200">
              <a:buFont typeface="Arial" charset="0"/>
              <a:buChar char="•"/>
            </a:pPr>
            <a:r>
              <a:rPr lang="en-US" sz="2800" dirty="0">
                <a:latin typeface="Arial"/>
                <a:cs typeface="Arial"/>
              </a:rPr>
              <a:t>Contradiction: “</a:t>
            </a:r>
            <a:r>
              <a:rPr lang="en-US" sz="2800" dirty="0">
                <a:latin typeface="Arial" charset="0"/>
                <a:ea typeface="Arial" charset="0"/>
                <a:cs typeface="Arial" charset="0"/>
              </a:rPr>
              <a:t>the female image as a castration threat constantly endangers the unity of the diegesis…” (25)</a:t>
            </a:r>
          </a:p>
          <a:p>
            <a:pPr marL="457200" lvl="0" indent="-457200">
              <a:buFont typeface="Arial" charset="0"/>
              <a:buChar char="•"/>
            </a:pPr>
            <a:endParaRPr lang="en-US" sz="2800" dirty="0">
              <a:latin typeface="Arial" charset="0"/>
              <a:ea typeface="Arial" charset="0"/>
              <a:cs typeface="Arial" charset="0"/>
            </a:endParaRPr>
          </a:p>
          <a:p>
            <a:pPr marL="457200" lvl="0" indent="-457200">
              <a:buFont typeface="Arial" charset="0"/>
              <a:buChar char="•"/>
            </a:pPr>
            <a:r>
              <a:rPr lang="en-US" sz="2800" dirty="0">
                <a:latin typeface="Arial" charset="0"/>
                <a:ea typeface="Arial" charset="0"/>
                <a:cs typeface="Arial" charset="0"/>
              </a:rPr>
              <a:t>3 different looks (camera, spectator, characters): she advocates for freeing the first two</a:t>
            </a:r>
          </a:p>
          <a:p>
            <a:pPr marL="457200" indent="-45720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033602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98" y="84841"/>
            <a:ext cx="8261223" cy="3908762"/>
          </a:xfrm>
          <a:prstGeom prst="rect">
            <a:avLst/>
          </a:prstGeom>
          <a:noFill/>
        </p:spPr>
        <p:txBody>
          <a:bodyPr wrap="square" rtlCol="0">
            <a:spAutoFit/>
          </a:bodyPr>
          <a:lstStyle/>
          <a:p>
            <a:r>
              <a:rPr lang="en-US" sz="3200" b="1" dirty="0">
                <a:latin typeface="Arial"/>
                <a:cs typeface="Arial"/>
              </a:rPr>
              <a:t>Concluding Thoughts and Remaining Questions:</a:t>
            </a:r>
          </a:p>
          <a:p>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Female spectatorship </a:t>
            </a:r>
            <a:r>
              <a:rPr lang="mr-IN" sz="2800" dirty="0">
                <a:latin typeface="Arial" charset="0"/>
                <a:ea typeface="Arial" charset="0"/>
                <a:cs typeface="Arial" charset="0"/>
              </a:rPr>
              <a:t>–</a:t>
            </a:r>
            <a:r>
              <a:rPr lang="en-US" sz="2800" dirty="0">
                <a:latin typeface="Arial" charset="0"/>
                <a:ea typeface="Arial" charset="0"/>
                <a:cs typeface="Arial" charset="0"/>
              </a:rPr>
              <a:t> “What about the women in the audience?”</a:t>
            </a:r>
          </a:p>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endParaRPr lang="en-US" sz="4400" b="1" dirty="0">
              <a:latin typeface="Arial"/>
              <a:cs typeface="Arial"/>
            </a:endParaRPr>
          </a:p>
        </p:txBody>
      </p:sp>
    </p:spTree>
    <p:extLst>
      <p:ext uri="{BB962C8B-B14F-4D97-AF65-F5344CB8AC3E}">
        <p14:creationId xmlns:p14="http://schemas.microsoft.com/office/powerpoint/2010/main" val="1113773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79864" y="4842068"/>
            <a:ext cx="8769932" cy="112915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i="1" dirty="0">
                <a:latin typeface="Arial" charset="0"/>
                <a:ea typeface="Arial" charset="0"/>
                <a:cs typeface="Arial" charset="0"/>
              </a:rPr>
              <a:t>Riddles of the Sphinx </a:t>
            </a:r>
            <a:r>
              <a:rPr lang="en-US" dirty="0">
                <a:latin typeface="Arial" charset="0"/>
                <a:ea typeface="Arial" charset="0"/>
                <a:cs typeface="Arial" charset="0"/>
              </a:rPr>
              <a:t>(1977)</a:t>
            </a:r>
            <a:endParaRPr lang="en-US" b="1" dirty="0">
              <a:latin typeface="Arial"/>
              <a:cs typeface="Arial"/>
            </a:endParaRPr>
          </a:p>
          <a:p>
            <a:r>
              <a:rPr lang="en-US" dirty="0">
                <a:latin typeface="Arial" charset="0"/>
                <a:ea typeface="Arial" charset="0"/>
                <a:cs typeface="Arial" charset="0"/>
              </a:rPr>
              <a:t> Dir. Laura Mulvey &amp; Peter Wollen</a:t>
            </a:r>
            <a:endParaRPr lang="en-US" sz="14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64" y="1641987"/>
            <a:ext cx="4170944" cy="28960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491" y="1641987"/>
            <a:ext cx="4462305" cy="2896036"/>
          </a:xfrm>
          <a:prstGeom prst="rect">
            <a:avLst/>
          </a:prstGeom>
        </p:spPr>
      </p:pic>
    </p:spTree>
    <p:extLst>
      <p:ext uri="{BB962C8B-B14F-4D97-AF65-F5344CB8AC3E}">
        <p14:creationId xmlns:p14="http://schemas.microsoft.com/office/powerpoint/2010/main" val="811449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8798" y="467832"/>
            <a:ext cx="8261223" cy="6124754"/>
          </a:xfrm>
          <a:prstGeom prst="rect">
            <a:avLst/>
          </a:prstGeom>
          <a:noFill/>
        </p:spPr>
        <p:txBody>
          <a:bodyPr wrap="square" rtlCol="0">
            <a:spAutoFit/>
          </a:bodyPr>
          <a:lstStyle/>
          <a:p>
            <a:r>
              <a:rPr lang="en-US" sz="2800" dirty="0">
                <a:latin typeface="Arial" charset="0"/>
                <a:ea typeface="Arial" charset="0"/>
                <a:cs typeface="Arial" charset="0"/>
              </a:rPr>
              <a:t>“The first blow against the monolithic accumulation of traditional film conventions (already undertaken by radical film-makers) is to free the look of the camera into its materiality in time and space and the look of the audience into dialectics and passionate detachment.  There is no doubt that this destroys the satisfaction, pleasure and privilege of the ‘invisible guest’, highlights the way film has depended on voyeuristic active/passive mechanisms.  Women, whose image has continually been stolen and used for this end, cannot view the decline of the traditional film form with anything much more than sentimental regret ” (p. 26)</a:t>
            </a:r>
          </a:p>
        </p:txBody>
      </p:sp>
    </p:spTree>
    <p:extLst>
      <p:ext uri="{BB962C8B-B14F-4D97-AF65-F5344CB8AC3E}">
        <p14:creationId xmlns:p14="http://schemas.microsoft.com/office/powerpoint/2010/main" val="3417658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8798" y="467832"/>
            <a:ext cx="8261223" cy="6124754"/>
          </a:xfrm>
          <a:prstGeom prst="rect">
            <a:avLst/>
          </a:prstGeom>
          <a:noFill/>
        </p:spPr>
        <p:txBody>
          <a:bodyPr wrap="square" rtlCol="0">
            <a:spAutoFit/>
          </a:bodyPr>
          <a:lstStyle/>
          <a:p>
            <a:r>
              <a:rPr lang="en-US" sz="2800" dirty="0">
                <a:latin typeface="Arial" charset="0"/>
                <a:ea typeface="Arial" charset="0"/>
                <a:cs typeface="Arial" charset="0"/>
              </a:rPr>
              <a:t>“The first blow against the monolithic accumulation of traditional film conventions (already undertaken by radical film-makers) is to </a:t>
            </a:r>
            <a:r>
              <a:rPr lang="en-US" sz="2800" dirty="0">
                <a:solidFill>
                  <a:srgbClr val="FF0000"/>
                </a:solidFill>
                <a:latin typeface="Arial" charset="0"/>
                <a:ea typeface="Arial" charset="0"/>
                <a:cs typeface="Arial" charset="0"/>
              </a:rPr>
              <a:t>free the look </a:t>
            </a:r>
            <a:r>
              <a:rPr lang="en-US" sz="2800" dirty="0">
                <a:latin typeface="Arial" charset="0"/>
                <a:ea typeface="Arial" charset="0"/>
                <a:cs typeface="Arial" charset="0"/>
              </a:rPr>
              <a:t>of the camera into its materiality in time and space and the look of the audience into dialectics and passionate detachment.  There is no doubt that this </a:t>
            </a:r>
            <a:r>
              <a:rPr lang="en-US" sz="2800" dirty="0">
                <a:solidFill>
                  <a:srgbClr val="FF0000"/>
                </a:solidFill>
                <a:latin typeface="Arial" charset="0"/>
                <a:ea typeface="Arial" charset="0"/>
                <a:cs typeface="Arial" charset="0"/>
              </a:rPr>
              <a:t>destroys the satisfaction, pleasure and privilege </a:t>
            </a:r>
            <a:r>
              <a:rPr lang="en-US" sz="2800" dirty="0">
                <a:latin typeface="Arial" charset="0"/>
                <a:ea typeface="Arial" charset="0"/>
                <a:cs typeface="Arial" charset="0"/>
              </a:rPr>
              <a:t>of the ‘invisible guest’, highlights the way film has depended on voyeuristic active/passive mechanisms.  Women, whose image has continually been stolen and used for this end, cannot view </a:t>
            </a:r>
            <a:r>
              <a:rPr lang="en-US" sz="2800" dirty="0">
                <a:solidFill>
                  <a:srgbClr val="FF0000"/>
                </a:solidFill>
                <a:latin typeface="Arial" charset="0"/>
                <a:ea typeface="Arial" charset="0"/>
                <a:cs typeface="Arial" charset="0"/>
              </a:rPr>
              <a:t>the decline of the traditional film form </a:t>
            </a:r>
            <a:r>
              <a:rPr lang="en-US" sz="2800" dirty="0">
                <a:latin typeface="Arial" charset="0"/>
                <a:ea typeface="Arial" charset="0"/>
                <a:cs typeface="Arial" charset="0"/>
              </a:rPr>
              <a:t>with anything much more than sentimental regret ” (p. 26)</a:t>
            </a:r>
          </a:p>
        </p:txBody>
      </p:sp>
    </p:spTree>
    <p:extLst>
      <p:ext uri="{BB962C8B-B14F-4D97-AF65-F5344CB8AC3E}">
        <p14:creationId xmlns:p14="http://schemas.microsoft.com/office/powerpoint/2010/main" val="818253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944490"/>
            <a:ext cx="8229600" cy="1143000"/>
          </a:xfrm>
        </p:spPr>
        <p:txBody>
          <a:bodyPr>
            <a:normAutofit/>
          </a:bodyPr>
          <a:lstStyle/>
          <a:p>
            <a:r>
              <a:rPr lang="en-US" sz="3200" dirty="0">
                <a:latin typeface="Arial"/>
                <a:cs typeface="Arial"/>
              </a:rPr>
              <a:t>Mary Kelly, </a:t>
            </a:r>
            <a:r>
              <a:rPr lang="en-US" sz="3200" i="1" dirty="0">
                <a:latin typeface="Arial"/>
                <a:cs typeface="Arial"/>
              </a:rPr>
              <a:t>Post-Partum Document,</a:t>
            </a:r>
            <a:r>
              <a:rPr lang="en-US" sz="3200" dirty="0">
                <a:latin typeface="Arial"/>
                <a:cs typeface="Arial"/>
              </a:rPr>
              <a:t>1973-79</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35" y="2556879"/>
            <a:ext cx="8229600" cy="2560188"/>
          </a:xfrm>
          <a:prstGeom prst="rect">
            <a:avLst/>
          </a:prstGeom>
        </p:spPr>
      </p:pic>
    </p:spTree>
    <p:extLst>
      <p:ext uri="{BB962C8B-B14F-4D97-AF65-F5344CB8AC3E}">
        <p14:creationId xmlns:p14="http://schemas.microsoft.com/office/powerpoint/2010/main" val="153250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20" y="1095153"/>
            <a:ext cx="8385987" cy="4657062"/>
          </a:xfrm>
          <a:prstGeom prst="rect">
            <a:avLst/>
          </a:prstGeom>
        </p:spPr>
      </p:pic>
    </p:spTree>
    <p:extLst>
      <p:ext uri="{BB962C8B-B14F-4D97-AF65-F5344CB8AC3E}">
        <p14:creationId xmlns:p14="http://schemas.microsoft.com/office/powerpoint/2010/main" val="29629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04" y="3647461"/>
            <a:ext cx="4057408" cy="227944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03" y="776176"/>
            <a:ext cx="4057408" cy="27113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207" y="776176"/>
            <a:ext cx="4381137" cy="5150728"/>
          </a:xfrm>
          <a:prstGeom prst="rect">
            <a:avLst/>
          </a:prstGeom>
        </p:spPr>
      </p:pic>
    </p:spTree>
    <p:extLst>
      <p:ext uri="{BB962C8B-B14F-4D97-AF65-F5344CB8AC3E}">
        <p14:creationId xmlns:p14="http://schemas.microsoft.com/office/powerpoint/2010/main" val="81427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464742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does feminism have to do with cinema studies, and vice versa?</a:t>
            </a:r>
          </a:p>
          <a:p>
            <a:endParaRPr lang="en-US" sz="2800" dirty="0">
              <a:latin typeface="Arial" panose="020B0604020202020204" pitchFamily="34" charset="0"/>
              <a:cs typeface="Arial" panose="020B0604020202020204" pitchFamily="34" charset="0"/>
            </a:endParaRPr>
          </a:p>
          <a:p>
            <a:pPr marL="914400" lvl="1" indent="-457200">
              <a:buFont typeface="Arial" charset="0"/>
              <a:buChar char="•"/>
            </a:pPr>
            <a:r>
              <a:rPr lang="en-US" sz="2800" dirty="0">
                <a:latin typeface="Arial" charset="0"/>
                <a:ea typeface="Arial" charset="0"/>
                <a:cs typeface="Arial" charset="0"/>
              </a:rPr>
              <a:t>Critique and cultural production (like IMS!)</a:t>
            </a:r>
          </a:p>
          <a:p>
            <a:pPr marL="914400" lvl="1" indent="-457200">
              <a:buFont typeface="Arial" charset="0"/>
              <a:buChar char="•"/>
            </a:pPr>
            <a:endParaRPr lang="en-US" sz="2800" dirty="0">
              <a:latin typeface="Arial" charset="0"/>
              <a:ea typeface="Arial" charset="0"/>
              <a:cs typeface="Arial" charset="0"/>
            </a:endParaRPr>
          </a:p>
          <a:p>
            <a:pPr marL="914400" lvl="1" indent="-457200">
              <a:buFont typeface="Arial" charset="0"/>
              <a:buChar char="•"/>
            </a:pPr>
            <a:r>
              <a:rPr lang="en-US" sz="2800" dirty="0">
                <a:latin typeface="Arial" charset="0"/>
                <a:ea typeface="Arial" charset="0"/>
                <a:cs typeface="Arial" charset="0"/>
              </a:rPr>
              <a:t>Intersectional (race, class, sexual identities)</a:t>
            </a:r>
          </a:p>
          <a:p>
            <a:pPr marL="914400" lvl="1" indent="-457200">
              <a:buFont typeface="Arial" charset="0"/>
              <a:buChar char="•"/>
            </a:pPr>
            <a:endParaRPr lang="en-US" sz="2800" dirty="0">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686550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4278094"/>
          </a:xfrm>
          <a:prstGeom prst="rect">
            <a:avLst/>
          </a:prstGeom>
          <a:noFill/>
        </p:spPr>
        <p:txBody>
          <a:bodyPr wrap="square" rtlCol="0">
            <a:spAutoFit/>
          </a:bodyPr>
          <a:lstStyle/>
          <a:p>
            <a:r>
              <a:rPr lang="en-US" sz="4400" b="1" dirty="0">
                <a:latin typeface="Arial" charset="0"/>
                <a:ea typeface="Arial" charset="0"/>
                <a:cs typeface="Arial" charset="0"/>
              </a:rPr>
              <a:t>Criticism of psychoanalytic theory:</a:t>
            </a:r>
          </a:p>
          <a:p>
            <a:endParaRPr lang="en-US" sz="2800" dirty="0">
              <a:latin typeface="Arial" charset="0"/>
              <a:ea typeface="Arial" charset="0"/>
              <a:cs typeface="Arial" charset="0"/>
            </a:endParaRPr>
          </a:p>
          <a:p>
            <a:pPr marL="0" lvl="3"/>
            <a:endParaRPr lang="en-US" sz="2800" dirty="0">
              <a:latin typeface="Arial" charset="0"/>
              <a:ea typeface="Arial" charset="0"/>
              <a:cs typeface="Arial" charset="0"/>
            </a:endParaRPr>
          </a:p>
          <a:p>
            <a:pPr marL="514350" indent="-514350">
              <a:buFont typeface="+mj-lt"/>
              <a:buAutoNum type="arabicPeriod"/>
            </a:pPr>
            <a:endParaRPr lang="en-US" sz="2800" dirty="0">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4094669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4770537"/>
          </a:xfrm>
          <a:prstGeom prst="rect">
            <a:avLst/>
          </a:prstGeom>
          <a:noFill/>
        </p:spPr>
        <p:txBody>
          <a:bodyPr wrap="square" rtlCol="0">
            <a:spAutoFit/>
          </a:bodyPr>
          <a:lstStyle/>
          <a:p>
            <a:r>
              <a:rPr lang="en-US" sz="4400" b="1" dirty="0">
                <a:latin typeface="Arial" charset="0"/>
                <a:ea typeface="Arial" charset="0"/>
                <a:cs typeface="Arial" charset="0"/>
              </a:rPr>
              <a:t>Criticism of psychoanalytic theory:</a:t>
            </a:r>
          </a:p>
          <a:p>
            <a:endParaRPr lang="en-US" sz="2800" dirty="0">
              <a:latin typeface="Arial" charset="0"/>
              <a:ea typeface="Arial" charset="0"/>
              <a:cs typeface="Arial" charset="0"/>
            </a:endParaRPr>
          </a:p>
          <a:p>
            <a:pPr marL="2286000" lvl="4" indent="-457200">
              <a:buFont typeface="Arial" charset="0"/>
              <a:buChar char="•"/>
            </a:pPr>
            <a:r>
              <a:rPr lang="en-US" sz="3200" dirty="0">
                <a:latin typeface="Arial" charset="0"/>
                <a:ea typeface="Arial" charset="0"/>
                <a:cs typeface="Arial" charset="0"/>
              </a:rPr>
              <a:t>Monolithic spectator</a:t>
            </a:r>
          </a:p>
          <a:p>
            <a:pPr marL="0" lvl="3"/>
            <a:endParaRPr lang="en-US" sz="2800" dirty="0">
              <a:latin typeface="Arial" charset="0"/>
              <a:ea typeface="Arial" charset="0"/>
              <a:cs typeface="Arial" charset="0"/>
            </a:endParaRPr>
          </a:p>
          <a:p>
            <a:pPr marL="514350" indent="-514350">
              <a:buFont typeface="+mj-lt"/>
              <a:buAutoNum type="arabicPeriod"/>
            </a:pPr>
            <a:endParaRPr lang="en-US" sz="2800" dirty="0">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2671540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5262979"/>
          </a:xfrm>
          <a:prstGeom prst="rect">
            <a:avLst/>
          </a:prstGeom>
          <a:noFill/>
        </p:spPr>
        <p:txBody>
          <a:bodyPr wrap="square" rtlCol="0">
            <a:spAutoFit/>
          </a:bodyPr>
          <a:lstStyle/>
          <a:p>
            <a:r>
              <a:rPr lang="en-US" sz="4400" b="1" dirty="0">
                <a:latin typeface="Arial" charset="0"/>
                <a:ea typeface="Arial" charset="0"/>
                <a:cs typeface="Arial" charset="0"/>
              </a:rPr>
              <a:t>Criticism of psychoanalytic theory:</a:t>
            </a:r>
          </a:p>
          <a:p>
            <a:endParaRPr lang="en-US" sz="2800" dirty="0">
              <a:latin typeface="Arial" charset="0"/>
              <a:ea typeface="Arial" charset="0"/>
              <a:cs typeface="Arial" charset="0"/>
            </a:endParaRPr>
          </a:p>
          <a:p>
            <a:pPr marL="2286000" lvl="4" indent="-457200">
              <a:buFont typeface="Arial" charset="0"/>
              <a:buChar char="•"/>
            </a:pPr>
            <a:r>
              <a:rPr lang="en-US" sz="3200" dirty="0">
                <a:latin typeface="Arial" charset="0"/>
                <a:ea typeface="Arial" charset="0"/>
                <a:cs typeface="Arial" charset="0"/>
              </a:rPr>
              <a:t>Monolithic spectator</a:t>
            </a:r>
          </a:p>
          <a:p>
            <a:pPr marL="2286000" lvl="4" indent="-457200">
              <a:buFont typeface="Arial" charset="0"/>
              <a:buChar char="•"/>
            </a:pPr>
            <a:r>
              <a:rPr lang="en-US" sz="3200" dirty="0">
                <a:latin typeface="Arial" charset="0"/>
                <a:ea typeface="Arial" charset="0"/>
                <a:cs typeface="Arial" charset="0"/>
              </a:rPr>
              <a:t>Not scientific</a:t>
            </a:r>
          </a:p>
          <a:p>
            <a:pPr marL="0" lvl="3"/>
            <a:endParaRPr lang="en-US" sz="2800" dirty="0">
              <a:latin typeface="Arial" charset="0"/>
              <a:ea typeface="Arial" charset="0"/>
              <a:cs typeface="Arial" charset="0"/>
            </a:endParaRPr>
          </a:p>
          <a:p>
            <a:pPr marL="514350" indent="-514350">
              <a:buFont typeface="+mj-lt"/>
              <a:buAutoNum type="arabicPeriod"/>
            </a:pPr>
            <a:endParaRPr lang="en-US" sz="2800" dirty="0">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4267935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5755422"/>
          </a:xfrm>
          <a:prstGeom prst="rect">
            <a:avLst/>
          </a:prstGeom>
          <a:noFill/>
        </p:spPr>
        <p:txBody>
          <a:bodyPr wrap="square" rtlCol="0">
            <a:spAutoFit/>
          </a:bodyPr>
          <a:lstStyle/>
          <a:p>
            <a:r>
              <a:rPr lang="en-US" sz="4400" b="1" dirty="0">
                <a:latin typeface="Arial" charset="0"/>
                <a:ea typeface="Arial" charset="0"/>
                <a:cs typeface="Arial" charset="0"/>
              </a:rPr>
              <a:t>Criticism of psychoanalytic theory:</a:t>
            </a:r>
          </a:p>
          <a:p>
            <a:endParaRPr lang="en-US" sz="2800" dirty="0">
              <a:latin typeface="Arial" charset="0"/>
              <a:ea typeface="Arial" charset="0"/>
              <a:cs typeface="Arial" charset="0"/>
            </a:endParaRPr>
          </a:p>
          <a:p>
            <a:pPr marL="2286000" lvl="4" indent="-457200">
              <a:buFont typeface="Arial" charset="0"/>
              <a:buChar char="•"/>
            </a:pPr>
            <a:r>
              <a:rPr lang="en-US" sz="3200" dirty="0">
                <a:latin typeface="Arial" charset="0"/>
                <a:ea typeface="Arial" charset="0"/>
                <a:cs typeface="Arial" charset="0"/>
              </a:rPr>
              <a:t>Monolithic spectator</a:t>
            </a:r>
          </a:p>
          <a:p>
            <a:pPr marL="2286000" lvl="4" indent="-457200">
              <a:buFont typeface="Arial" charset="0"/>
              <a:buChar char="•"/>
            </a:pPr>
            <a:r>
              <a:rPr lang="en-US" sz="3200" dirty="0">
                <a:latin typeface="Arial" charset="0"/>
                <a:ea typeface="Arial" charset="0"/>
                <a:cs typeface="Arial" charset="0"/>
              </a:rPr>
              <a:t>Not scientific</a:t>
            </a:r>
          </a:p>
          <a:p>
            <a:pPr marL="2286000" lvl="4" indent="-457200">
              <a:buFont typeface="Arial" charset="0"/>
              <a:buChar char="•"/>
            </a:pPr>
            <a:r>
              <a:rPr lang="en-US" sz="3200" dirty="0">
                <a:latin typeface="Arial" charset="0"/>
                <a:ea typeface="Arial" charset="0"/>
                <a:cs typeface="Arial" charset="0"/>
              </a:rPr>
              <a:t>Ahistorical</a:t>
            </a:r>
          </a:p>
          <a:p>
            <a:pPr marL="0" lvl="3"/>
            <a:endParaRPr lang="en-US" sz="2800" dirty="0">
              <a:latin typeface="Arial" charset="0"/>
              <a:ea typeface="Arial" charset="0"/>
              <a:cs typeface="Arial" charset="0"/>
            </a:endParaRPr>
          </a:p>
          <a:p>
            <a:pPr marL="514350" indent="-514350">
              <a:buFont typeface="+mj-lt"/>
              <a:buAutoNum type="arabicPeriod"/>
            </a:pPr>
            <a:endParaRPr lang="en-US" sz="2800" dirty="0">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3537431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6247864"/>
          </a:xfrm>
          <a:prstGeom prst="rect">
            <a:avLst/>
          </a:prstGeom>
          <a:noFill/>
        </p:spPr>
        <p:txBody>
          <a:bodyPr wrap="square" rtlCol="0">
            <a:spAutoFit/>
          </a:bodyPr>
          <a:lstStyle/>
          <a:p>
            <a:r>
              <a:rPr lang="en-US" sz="4400" b="1" dirty="0">
                <a:latin typeface="Arial" charset="0"/>
                <a:ea typeface="Arial" charset="0"/>
                <a:cs typeface="Arial" charset="0"/>
              </a:rPr>
              <a:t>Criticism of psychoanalytic theory:</a:t>
            </a:r>
          </a:p>
          <a:p>
            <a:endParaRPr lang="en-US" sz="2800" dirty="0">
              <a:latin typeface="Arial" charset="0"/>
              <a:ea typeface="Arial" charset="0"/>
              <a:cs typeface="Arial" charset="0"/>
            </a:endParaRPr>
          </a:p>
          <a:p>
            <a:pPr marL="2286000" lvl="4" indent="-457200">
              <a:buFont typeface="Arial" charset="0"/>
              <a:buChar char="•"/>
            </a:pPr>
            <a:r>
              <a:rPr lang="en-US" sz="3200" dirty="0">
                <a:latin typeface="Arial" charset="0"/>
                <a:ea typeface="Arial" charset="0"/>
                <a:cs typeface="Arial" charset="0"/>
              </a:rPr>
              <a:t>Monolithic spectator</a:t>
            </a:r>
          </a:p>
          <a:p>
            <a:pPr marL="2286000" lvl="4" indent="-457200">
              <a:buFont typeface="Arial" charset="0"/>
              <a:buChar char="•"/>
            </a:pPr>
            <a:r>
              <a:rPr lang="en-US" sz="3200" dirty="0">
                <a:latin typeface="Arial" charset="0"/>
                <a:ea typeface="Arial" charset="0"/>
                <a:cs typeface="Arial" charset="0"/>
              </a:rPr>
              <a:t>Not scientific</a:t>
            </a:r>
          </a:p>
          <a:p>
            <a:pPr marL="2286000" lvl="4" indent="-457200">
              <a:buFont typeface="Arial" charset="0"/>
              <a:buChar char="•"/>
            </a:pPr>
            <a:r>
              <a:rPr lang="en-US" sz="3200" dirty="0">
                <a:latin typeface="Arial" charset="0"/>
                <a:ea typeface="Arial" charset="0"/>
                <a:cs typeface="Arial" charset="0"/>
              </a:rPr>
              <a:t>Ahistorical</a:t>
            </a:r>
          </a:p>
          <a:p>
            <a:pPr marL="2286000" lvl="4" indent="-457200">
              <a:buFont typeface="Arial" charset="0"/>
              <a:buChar char="•"/>
            </a:pPr>
            <a:r>
              <a:rPr lang="en-US" sz="3200" dirty="0">
                <a:latin typeface="Arial" charset="0"/>
                <a:ea typeface="Arial" charset="0"/>
                <a:cs typeface="Arial" charset="0"/>
              </a:rPr>
              <a:t>Spectator vs. viewer</a:t>
            </a:r>
          </a:p>
          <a:p>
            <a:pPr marL="0" lvl="3"/>
            <a:endParaRPr lang="en-US" sz="2800" dirty="0">
              <a:latin typeface="Arial" charset="0"/>
              <a:ea typeface="Arial" charset="0"/>
              <a:cs typeface="Arial" charset="0"/>
            </a:endParaRPr>
          </a:p>
          <a:p>
            <a:pPr marL="514350" indent="-514350">
              <a:buFont typeface="+mj-lt"/>
              <a:buAutoNum type="arabicPeriod"/>
            </a:pPr>
            <a:endParaRPr lang="en-US" sz="2800" dirty="0">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2737642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6740307"/>
          </a:xfrm>
          <a:prstGeom prst="rect">
            <a:avLst/>
          </a:prstGeom>
          <a:noFill/>
        </p:spPr>
        <p:txBody>
          <a:bodyPr wrap="square" rtlCol="0">
            <a:spAutoFit/>
          </a:bodyPr>
          <a:lstStyle/>
          <a:p>
            <a:r>
              <a:rPr lang="en-US" sz="4400" b="1" dirty="0">
                <a:latin typeface="Arial" charset="0"/>
                <a:ea typeface="Arial" charset="0"/>
                <a:cs typeface="Arial" charset="0"/>
              </a:rPr>
              <a:t>Criticism of psychoanalytic theory:</a:t>
            </a:r>
          </a:p>
          <a:p>
            <a:endParaRPr lang="en-US" sz="2800" dirty="0">
              <a:latin typeface="Arial" charset="0"/>
              <a:ea typeface="Arial" charset="0"/>
              <a:cs typeface="Arial" charset="0"/>
            </a:endParaRPr>
          </a:p>
          <a:p>
            <a:pPr marL="2286000" lvl="4" indent="-457200">
              <a:buFont typeface="Arial" charset="0"/>
              <a:buChar char="•"/>
            </a:pPr>
            <a:r>
              <a:rPr lang="en-US" sz="3200" dirty="0">
                <a:latin typeface="Arial" charset="0"/>
                <a:ea typeface="Arial" charset="0"/>
                <a:cs typeface="Arial" charset="0"/>
              </a:rPr>
              <a:t>Monolithic spectator</a:t>
            </a:r>
          </a:p>
          <a:p>
            <a:pPr marL="2286000" lvl="4" indent="-457200">
              <a:buFont typeface="Arial" charset="0"/>
              <a:buChar char="•"/>
            </a:pPr>
            <a:r>
              <a:rPr lang="en-US" sz="3200" dirty="0">
                <a:latin typeface="Arial" charset="0"/>
                <a:ea typeface="Arial" charset="0"/>
                <a:cs typeface="Arial" charset="0"/>
              </a:rPr>
              <a:t>Not scientific</a:t>
            </a:r>
          </a:p>
          <a:p>
            <a:pPr marL="2286000" lvl="4" indent="-457200">
              <a:buFont typeface="Arial" charset="0"/>
              <a:buChar char="•"/>
            </a:pPr>
            <a:r>
              <a:rPr lang="en-US" sz="3200" dirty="0">
                <a:latin typeface="Arial" charset="0"/>
                <a:ea typeface="Arial" charset="0"/>
                <a:cs typeface="Arial" charset="0"/>
              </a:rPr>
              <a:t>Ahistorical</a:t>
            </a:r>
          </a:p>
          <a:p>
            <a:pPr marL="2286000" lvl="4" indent="-457200">
              <a:buFont typeface="Arial" charset="0"/>
              <a:buChar char="•"/>
            </a:pPr>
            <a:r>
              <a:rPr lang="en-US" sz="3200" dirty="0">
                <a:latin typeface="Arial" charset="0"/>
                <a:ea typeface="Arial" charset="0"/>
                <a:cs typeface="Arial" charset="0"/>
              </a:rPr>
              <a:t>Spectator vs. viewer (culturally-specific)</a:t>
            </a:r>
          </a:p>
          <a:p>
            <a:pPr marL="0" lvl="3"/>
            <a:endParaRPr lang="en-US" sz="2800" dirty="0">
              <a:latin typeface="Arial" charset="0"/>
              <a:ea typeface="Arial" charset="0"/>
              <a:cs typeface="Arial" charset="0"/>
            </a:endParaRPr>
          </a:p>
          <a:p>
            <a:pPr marL="514350" indent="-514350">
              <a:buFont typeface="+mj-lt"/>
              <a:buAutoNum type="arabicPeriod"/>
            </a:pPr>
            <a:endParaRPr lang="en-US" sz="2800" dirty="0">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229231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71" y="620223"/>
            <a:ext cx="8261223" cy="507831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does feminism have to do with cinema studies, and vice versa?</a:t>
            </a:r>
          </a:p>
          <a:p>
            <a:endParaRPr lang="en-US" sz="2800" dirty="0">
              <a:latin typeface="Arial" panose="020B0604020202020204" pitchFamily="34" charset="0"/>
              <a:cs typeface="Arial" panose="020B0604020202020204" pitchFamily="34" charset="0"/>
            </a:endParaRPr>
          </a:p>
          <a:p>
            <a:pPr marL="914400" lvl="1" indent="-457200">
              <a:buFont typeface="Arial" charset="0"/>
              <a:buChar char="•"/>
            </a:pPr>
            <a:r>
              <a:rPr lang="en-US" sz="2800" dirty="0">
                <a:latin typeface="Arial" charset="0"/>
                <a:ea typeface="Arial" charset="0"/>
                <a:cs typeface="Arial" charset="0"/>
              </a:rPr>
              <a:t>Critique and cultural production (like IMS!)</a:t>
            </a:r>
          </a:p>
          <a:p>
            <a:pPr marL="914400" lvl="1" indent="-457200">
              <a:buFont typeface="Arial" charset="0"/>
              <a:buChar char="•"/>
            </a:pPr>
            <a:endParaRPr lang="en-US" sz="2800" dirty="0">
              <a:latin typeface="Arial" charset="0"/>
              <a:ea typeface="Arial" charset="0"/>
              <a:cs typeface="Arial" charset="0"/>
            </a:endParaRPr>
          </a:p>
          <a:p>
            <a:pPr marL="914400" lvl="1" indent="-457200">
              <a:buFont typeface="Arial" charset="0"/>
              <a:buChar char="•"/>
            </a:pPr>
            <a:r>
              <a:rPr lang="en-US" sz="2800" dirty="0">
                <a:latin typeface="Arial" charset="0"/>
                <a:ea typeface="Arial" charset="0"/>
                <a:cs typeface="Arial" charset="0"/>
              </a:rPr>
              <a:t>Intersectional (race, class, sexual identities)</a:t>
            </a:r>
          </a:p>
          <a:p>
            <a:pPr marL="914400" lvl="1" indent="-457200">
              <a:buFont typeface="Arial" charset="0"/>
              <a:buChar char="•"/>
            </a:pPr>
            <a:endParaRPr lang="en-US" sz="2800" dirty="0">
              <a:latin typeface="Arial" charset="0"/>
              <a:ea typeface="Arial" charset="0"/>
              <a:cs typeface="Arial" charset="0"/>
            </a:endParaRPr>
          </a:p>
          <a:p>
            <a:pPr marL="914400" lvl="1" indent="-457200">
              <a:buFont typeface="Arial" charset="0"/>
              <a:buChar char="•"/>
            </a:pPr>
            <a:r>
              <a:rPr lang="en-US" sz="2800" dirty="0">
                <a:latin typeface="Arial" charset="0"/>
                <a:ea typeface="Arial" charset="0"/>
                <a:cs typeface="Arial" charset="0"/>
              </a:rPr>
              <a:t>Postmodern</a:t>
            </a:r>
          </a:p>
          <a:p>
            <a:endParaRPr lang="en-US" sz="2800" dirty="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lvl="1"/>
            <a:endParaRPr lang="en-US" sz="4400" b="1" dirty="0">
              <a:latin typeface="Arial"/>
              <a:cs typeface="Arial"/>
            </a:endParaRPr>
          </a:p>
        </p:txBody>
      </p:sp>
    </p:spTree>
    <p:extLst>
      <p:ext uri="{BB962C8B-B14F-4D97-AF65-F5344CB8AC3E}">
        <p14:creationId xmlns:p14="http://schemas.microsoft.com/office/powerpoint/2010/main" val="282606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7325082"/>
          </a:xfrm>
          <a:prstGeom prst="rect">
            <a:avLst/>
          </a:prstGeom>
          <a:noFill/>
        </p:spPr>
        <p:txBody>
          <a:bodyPr wrap="square" rtlCol="0">
            <a:spAutoFit/>
          </a:bodyPr>
          <a:lstStyle/>
          <a:p>
            <a:r>
              <a:rPr lang="en-US" sz="3600" b="1" dirty="0">
                <a:latin typeface="Arial"/>
                <a:cs typeface="Arial"/>
              </a:rPr>
              <a:t>Key Approaches and Debates:</a:t>
            </a:r>
          </a:p>
          <a:p>
            <a:endParaRPr lang="en-US" sz="1400" b="1" dirty="0">
              <a:latin typeface="Arial"/>
              <a:cs typeface="Arial"/>
            </a:endParaRPr>
          </a:p>
          <a:p>
            <a:endParaRPr lang="en-US" sz="1400" b="1" dirty="0">
              <a:latin typeface="Arial"/>
              <a:cs typeface="Arial"/>
            </a:endParaRPr>
          </a:p>
          <a:p>
            <a:pPr marL="514350" indent="-514350">
              <a:buFont typeface="+mj-lt"/>
              <a:buAutoNum type="arabicPeriod"/>
            </a:pPr>
            <a:r>
              <a:rPr lang="en-US" sz="2800" b="1" dirty="0">
                <a:solidFill>
                  <a:srgbClr val="FF0000"/>
                </a:solidFill>
                <a:latin typeface="Arial"/>
                <a:cs typeface="Arial"/>
              </a:rPr>
              <a:t>Reflection theory </a:t>
            </a:r>
            <a:r>
              <a:rPr lang="en-US" sz="2800" dirty="0">
                <a:latin typeface="Arial"/>
                <a:cs typeface="Arial"/>
              </a:rPr>
              <a:t>(Molly Haskell, Marjorie Rosen) film reflects social reality, stereotype analysis, positive/negative representations</a:t>
            </a:r>
          </a:p>
          <a:p>
            <a:pPr marL="514350" indent="-514350">
              <a:buFont typeface="+mj-lt"/>
              <a:buAutoNum type="arabicPeriod"/>
            </a:pPr>
            <a:endParaRPr lang="en-US" sz="1400" dirty="0">
              <a:latin typeface="Arial"/>
              <a:cs typeface="Arial"/>
            </a:endParaRPr>
          </a:p>
          <a:p>
            <a:pPr marL="514350" indent="-514350">
              <a:buFont typeface="+mj-lt"/>
              <a:buAutoNum type="arabicPeriod"/>
            </a:pPr>
            <a:r>
              <a:rPr lang="en-US" sz="2800" b="1" dirty="0">
                <a:solidFill>
                  <a:srgbClr val="FF0000"/>
                </a:solidFill>
                <a:latin typeface="Arial"/>
                <a:cs typeface="Arial"/>
              </a:rPr>
              <a:t>Semiotics and ideology critique </a:t>
            </a:r>
            <a:r>
              <a:rPr lang="en-US" sz="2800" dirty="0">
                <a:latin typeface="Arial"/>
                <a:cs typeface="Arial"/>
              </a:rPr>
              <a:t>(Claire Johnson, Janet Bergstrom) “film must be seen as a language and woman as a sign,” (OGFS, p. 118) influenced by Marxist cultural theory, influence on feminist genre studies</a:t>
            </a:r>
          </a:p>
          <a:p>
            <a:pPr marL="514350" indent="-514350">
              <a:buFont typeface="+mj-lt"/>
              <a:buAutoNum type="arabicPeriod"/>
            </a:pPr>
            <a:endParaRPr lang="en-US" sz="1400" dirty="0">
              <a:latin typeface="Arial"/>
              <a:cs typeface="Arial"/>
            </a:endParaRPr>
          </a:p>
          <a:p>
            <a:pPr marL="514350" indent="-514350">
              <a:buFont typeface="+mj-lt"/>
              <a:buAutoNum type="arabicPeriod"/>
            </a:pPr>
            <a:r>
              <a:rPr lang="en-US" sz="2800" b="1" dirty="0">
                <a:solidFill>
                  <a:srgbClr val="FF0000"/>
                </a:solidFill>
                <a:latin typeface="Arial"/>
                <a:cs typeface="Arial"/>
              </a:rPr>
              <a:t>Psychoanalysis </a:t>
            </a:r>
            <a:r>
              <a:rPr lang="en-US" sz="2800" dirty="0">
                <a:latin typeface="Arial"/>
                <a:cs typeface="Arial"/>
              </a:rPr>
              <a:t>(Laura Mulvey) Freudian and Lacanian theories, critique of phallocentrism, criticized for heterosexism and ethnocentrism</a:t>
            </a:r>
          </a:p>
          <a:p>
            <a:pPr marL="514350" indent="-514350">
              <a:buFont typeface="+mj-lt"/>
              <a:buAutoNum type="arabicPeriod"/>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80600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1538883"/>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94582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2400657"/>
          </a:xfrm>
          <a:prstGeom prst="rect">
            <a:avLst/>
          </a:prstGeom>
          <a:noFill/>
        </p:spPr>
        <p:txBody>
          <a:bodyPr wrap="square" rtlCol="0">
            <a:spAutoFit/>
          </a:bodyPr>
          <a:lstStyle/>
          <a:p>
            <a:r>
              <a:rPr lang="en-US" sz="3600" b="1" dirty="0">
                <a:latin typeface="Arial"/>
                <a:cs typeface="Arial"/>
              </a:rPr>
              <a:t>Areas of Study and Production:</a:t>
            </a:r>
          </a:p>
          <a:p>
            <a:endParaRPr lang="en-US" sz="1400" b="1" dirty="0">
              <a:latin typeface="Arial"/>
              <a:cs typeface="Arial"/>
            </a:endParaRPr>
          </a:p>
          <a:p>
            <a:pPr marL="514350" indent="-514350">
              <a:buFont typeface="Arial" charset="0"/>
              <a:buChar char="•"/>
            </a:pPr>
            <a:r>
              <a:rPr lang="en-US" sz="2800" dirty="0">
                <a:latin typeface="Arial"/>
                <a:cs typeface="Arial"/>
              </a:rPr>
              <a:t>The woman’s film</a:t>
            </a:r>
          </a:p>
          <a:p>
            <a:pPr marL="514350"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627472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10756</TotalTime>
  <Words>2070</Words>
  <Application>Microsoft Macintosh PowerPoint</Application>
  <PresentationFormat>On-screen Show (4:3)</PresentationFormat>
  <Paragraphs>280</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INTRODUCTION TO FILM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Mary Kelly, Post-Partum Document,1973-79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318</cp:revision>
  <dcterms:created xsi:type="dcterms:W3CDTF">2010-12-29T21:54:42Z</dcterms:created>
  <dcterms:modified xsi:type="dcterms:W3CDTF">2022-04-11T20:12:48Z</dcterms:modified>
</cp:coreProperties>
</file>