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sldIdLst>
    <p:sldId id="256" r:id="rId2"/>
    <p:sldId id="716" r:id="rId3"/>
    <p:sldId id="688" r:id="rId4"/>
    <p:sldId id="669" r:id="rId5"/>
    <p:sldId id="747" r:id="rId6"/>
    <p:sldId id="641" r:id="rId7"/>
    <p:sldId id="715" r:id="rId8"/>
    <p:sldId id="692" r:id="rId9"/>
    <p:sldId id="717" r:id="rId10"/>
    <p:sldId id="718" r:id="rId11"/>
    <p:sldId id="719" r:id="rId12"/>
    <p:sldId id="720" r:id="rId13"/>
    <p:sldId id="685" r:id="rId14"/>
    <p:sldId id="721" r:id="rId15"/>
    <p:sldId id="676" r:id="rId16"/>
    <p:sldId id="722" r:id="rId17"/>
    <p:sldId id="723" r:id="rId18"/>
    <p:sldId id="727" r:id="rId19"/>
    <p:sldId id="724" r:id="rId20"/>
    <p:sldId id="725" r:id="rId21"/>
    <p:sldId id="726" r:id="rId22"/>
    <p:sldId id="728" r:id="rId23"/>
    <p:sldId id="729" r:id="rId24"/>
    <p:sldId id="693" r:id="rId25"/>
    <p:sldId id="730" r:id="rId26"/>
    <p:sldId id="732" r:id="rId27"/>
    <p:sldId id="733" r:id="rId28"/>
    <p:sldId id="734" r:id="rId29"/>
    <p:sldId id="735" r:id="rId30"/>
    <p:sldId id="736" r:id="rId31"/>
    <p:sldId id="737" r:id="rId32"/>
    <p:sldId id="738" r:id="rId33"/>
    <p:sldId id="739" r:id="rId34"/>
    <p:sldId id="694" r:id="rId35"/>
    <p:sldId id="740" r:id="rId36"/>
    <p:sldId id="741" r:id="rId37"/>
    <p:sldId id="743" r:id="rId38"/>
    <p:sldId id="744" r:id="rId39"/>
    <p:sldId id="745" r:id="rId40"/>
    <p:sldId id="742" r:id="rId41"/>
    <p:sldId id="746" r:id="rId42"/>
    <p:sldId id="644" r:id="rId43"/>
    <p:sldId id="764" r:id="rId44"/>
    <p:sldId id="765" r:id="rId45"/>
    <p:sldId id="757" r:id="rId46"/>
    <p:sldId id="758" r:id="rId47"/>
    <p:sldId id="759" r:id="rId48"/>
    <p:sldId id="763" r:id="rId49"/>
    <p:sldId id="760" r:id="rId50"/>
    <p:sldId id="761" r:id="rId51"/>
    <p:sldId id="762" r:id="rId52"/>
    <p:sldId id="656" r:id="rId53"/>
    <p:sldId id="752" r:id="rId54"/>
    <p:sldId id="670" r:id="rId55"/>
    <p:sldId id="750" r:id="rId56"/>
    <p:sldId id="655" r:id="rId57"/>
    <p:sldId id="751" r:id="rId58"/>
    <p:sldId id="748" r:id="rId59"/>
    <p:sldId id="749"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8"/>
    <p:restoredTop sz="94558"/>
  </p:normalViewPr>
  <p:slideViewPr>
    <p:cSldViewPr snapToGrid="0" snapToObjects="1">
      <p:cViewPr varScale="1">
        <p:scale>
          <a:sx n="121" d="100"/>
          <a:sy n="121" d="100"/>
        </p:scale>
        <p:origin x="1816"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FFE82B-8CC8-A74E-B673-EB238EC2A91E}" type="datetimeFigureOut">
              <a:rPr lang="en-US" smtClean="0"/>
              <a:t>4/24/23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212BE4-0E62-0C4F-AC1F-4E74FAA25BD0}" type="slidenum">
              <a:rPr lang="en-US" smtClean="0"/>
              <a:t>‹#›</a:t>
            </a:fld>
            <a:endParaRPr lang="en-US" dirty="0"/>
          </a:p>
        </p:txBody>
      </p:sp>
    </p:spTree>
    <p:extLst>
      <p:ext uri="{BB962C8B-B14F-4D97-AF65-F5344CB8AC3E}">
        <p14:creationId xmlns:p14="http://schemas.microsoft.com/office/powerpoint/2010/main" val="1809656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602E06-6383-CD41-A89C-C18DB2948F67}" type="datetimeFigureOut">
              <a:rPr lang="en-US" smtClean="0"/>
              <a:pPr/>
              <a:t>4/24/23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4/24/23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4/24/23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4/24/23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602E06-6383-CD41-A89C-C18DB2948F67}" type="datetimeFigureOut">
              <a:rPr lang="en-US" smtClean="0"/>
              <a:pPr/>
              <a:t>4/24/23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602E06-6383-CD41-A89C-C18DB2948F67}" type="datetimeFigureOut">
              <a:rPr lang="en-US" smtClean="0"/>
              <a:pPr/>
              <a:t>4/24/23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602E06-6383-CD41-A89C-C18DB2948F67}" type="datetimeFigureOut">
              <a:rPr lang="en-US" smtClean="0"/>
              <a:pPr/>
              <a:t>4/24/23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602E06-6383-CD41-A89C-C18DB2948F67}" type="datetimeFigureOut">
              <a:rPr lang="en-US" smtClean="0"/>
              <a:pPr/>
              <a:t>4/24/23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02E06-6383-CD41-A89C-C18DB2948F67}" type="datetimeFigureOut">
              <a:rPr lang="en-US" smtClean="0"/>
              <a:pPr/>
              <a:t>4/24/23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4/24/23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4/24/23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02E06-6383-CD41-A89C-C18DB2948F67}" type="datetimeFigureOut">
              <a:rPr lang="en-US" smtClean="0"/>
              <a:pPr/>
              <a:t>4/24/23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AD372-DC91-424A-9BC0-BEF46D0A27C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20580"/>
            <a:ext cx="7772400" cy="1470025"/>
          </a:xfrm>
        </p:spPr>
        <p:txBody>
          <a:bodyPr/>
          <a:lstStyle/>
          <a:p>
            <a:r>
              <a:rPr lang="en-US" b="1" dirty="0">
                <a:latin typeface="Arial"/>
                <a:cs typeface="Arial"/>
              </a:rPr>
              <a:t>INTRODUCTION TO FILM</a:t>
            </a:r>
          </a:p>
        </p:txBody>
      </p:sp>
      <p:sp>
        <p:nvSpPr>
          <p:cNvPr id="3" name="Subtitle 2"/>
          <p:cNvSpPr>
            <a:spLocks noGrp="1"/>
          </p:cNvSpPr>
          <p:nvPr>
            <p:ph type="subTitle" idx="1"/>
          </p:nvPr>
        </p:nvSpPr>
        <p:spPr>
          <a:xfrm>
            <a:off x="915631" y="3590605"/>
            <a:ext cx="7285663" cy="1085568"/>
          </a:xfrm>
        </p:spPr>
        <p:txBody>
          <a:bodyPr>
            <a:noAutofit/>
          </a:bodyPr>
          <a:lstStyle/>
          <a:p>
            <a:r>
              <a:rPr lang="en-US" sz="4000" b="1" dirty="0">
                <a:latin typeface="Arial"/>
                <a:cs typeface="Arial"/>
              </a:rPr>
              <a:t>Postmodernism &amp; Film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804" y="382772"/>
            <a:ext cx="8261223" cy="5201424"/>
          </a:xfrm>
          <a:prstGeom prst="rect">
            <a:avLst/>
          </a:prstGeom>
          <a:noFill/>
        </p:spPr>
        <p:txBody>
          <a:bodyPr wrap="square" rtlCol="0">
            <a:spAutoFit/>
          </a:bodyPr>
          <a:lstStyle/>
          <a:p>
            <a:r>
              <a:rPr lang="en-US" sz="3600" b="1" dirty="0">
                <a:latin typeface="Arial"/>
                <a:cs typeface="Arial"/>
              </a:rPr>
              <a:t>What is postmodernism?</a:t>
            </a:r>
          </a:p>
          <a:p>
            <a:endParaRPr lang="en-US" sz="2800" b="1" dirty="0">
              <a:latin typeface="Arial"/>
              <a:cs typeface="Arial"/>
            </a:endParaRPr>
          </a:p>
          <a:p>
            <a:pPr marL="457200" indent="-457200">
              <a:buFont typeface="Arial" charset="0"/>
              <a:buChar char="•"/>
            </a:pPr>
            <a:r>
              <a:rPr lang="en-US" sz="2800" dirty="0">
                <a:latin typeface="Arial" charset="0"/>
                <a:ea typeface="Arial" charset="0"/>
                <a:cs typeface="Arial" charset="0"/>
              </a:rPr>
              <a:t>“…the effacement in them of the older (essentially high-modernist) frontier between high culture and so-called mass or commercial culture, and the emergence of new kinds of texts infused with the forms, categories and contents of that very Culture Industry so passionately denounced by all the ideologues of the modern</a:t>
            </a:r>
            <a:r>
              <a:rPr lang="mr-IN" sz="2800" dirty="0">
                <a:latin typeface="Arial" charset="0"/>
                <a:ea typeface="Arial" charset="0"/>
                <a:cs typeface="Arial" charset="0"/>
              </a:rPr>
              <a:t>…</a:t>
            </a:r>
            <a:r>
              <a:rPr lang="en-US" sz="2800" dirty="0">
                <a:latin typeface="Arial" charset="0"/>
                <a:ea typeface="Arial" charset="0"/>
                <a:cs typeface="Arial" charset="0"/>
              </a:rPr>
              <a:t>” (pp. 54-55)</a:t>
            </a:r>
          </a:p>
          <a:p>
            <a:pPr marL="571500" indent="-571500">
              <a:buFont typeface="Arial" charset="0"/>
              <a:buChar char="•"/>
            </a:pPr>
            <a:endParaRPr lang="en-US" sz="4400" b="1" dirty="0">
              <a:latin typeface="Arial"/>
              <a:cs typeface="Arial"/>
            </a:endParaRPr>
          </a:p>
        </p:txBody>
      </p:sp>
    </p:spTree>
    <p:extLst>
      <p:ext uri="{BB962C8B-B14F-4D97-AF65-F5344CB8AC3E}">
        <p14:creationId xmlns:p14="http://schemas.microsoft.com/office/powerpoint/2010/main" val="1710195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804" y="382772"/>
            <a:ext cx="8261223" cy="3908762"/>
          </a:xfrm>
          <a:prstGeom prst="rect">
            <a:avLst/>
          </a:prstGeom>
          <a:noFill/>
        </p:spPr>
        <p:txBody>
          <a:bodyPr wrap="square" rtlCol="0">
            <a:spAutoFit/>
          </a:bodyPr>
          <a:lstStyle/>
          <a:p>
            <a:r>
              <a:rPr lang="en-US" sz="3600" b="1" dirty="0">
                <a:latin typeface="Arial"/>
                <a:cs typeface="Arial"/>
              </a:rPr>
              <a:t>What is postmodernism?</a:t>
            </a:r>
          </a:p>
          <a:p>
            <a:endParaRPr lang="en-US" sz="2800" b="1" dirty="0">
              <a:latin typeface="Arial"/>
              <a:cs typeface="Arial"/>
            </a:endParaRPr>
          </a:p>
          <a:p>
            <a:pPr marL="457200" lvl="0" indent="-457200">
              <a:buFont typeface="Arial" charset="0"/>
              <a:buChar char="•"/>
            </a:pPr>
            <a:r>
              <a:rPr lang="en-US" sz="2800" dirty="0">
                <a:latin typeface="Arial" charset="0"/>
                <a:ea typeface="Arial" charset="0"/>
                <a:cs typeface="Arial" charset="0"/>
              </a:rPr>
              <a:t>Post-industrial society, also consumer society, media society, information society, electronic society or ‘high tech’, and the like. </a:t>
            </a:r>
          </a:p>
          <a:p>
            <a:pPr marL="457200" lvl="0" indent="-457200">
              <a:buFont typeface="Arial" charset="0"/>
              <a:buChar char="•"/>
            </a:pPr>
            <a:endParaRPr lang="en-US" sz="2800" dirty="0">
              <a:latin typeface="Arial" charset="0"/>
              <a:ea typeface="Arial" charset="0"/>
              <a:cs typeface="Arial" charset="0"/>
            </a:endParaRPr>
          </a:p>
          <a:p>
            <a:pPr marL="457200" lvl="0" indent="-457200">
              <a:buFont typeface="Arial" charset="0"/>
              <a:buChar char="•"/>
            </a:pPr>
            <a:endParaRPr lang="en-US" sz="2800" dirty="0">
              <a:latin typeface="Arial" charset="0"/>
              <a:ea typeface="Arial" charset="0"/>
              <a:cs typeface="Arial" charset="0"/>
            </a:endParaRPr>
          </a:p>
          <a:p>
            <a:pPr marL="571500" indent="-571500">
              <a:buFont typeface="Arial" charset="0"/>
              <a:buChar char="•"/>
            </a:pPr>
            <a:endParaRPr lang="en-US" sz="4400" b="1" dirty="0">
              <a:latin typeface="Arial"/>
              <a:cs typeface="Arial"/>
            </a:endParaRPr>
          </a:p>
        </p:txBody>
      </p:sp>
    </p:spTree>
    <p:extLst>
      <p:ext uri="{BB962C8B-B14F-4D97-AF65-F5344CB8AC3E}">
        <p14:creationId xmlns:p14="http://schemas.microsoft.com/office/powerpoint/2010/main" val="341284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804" y="382772"/>
            <a:ext cx="8261223" cy="5632311"/>
          </a:xfrm>
          <a:prstGeom prst="rect">
            <a:avLst/>
          </a:prstGeom>
          <a:noFill/>
        </p:spPr>
        <p:txBody>
          <a:bodyPr wrap="square" rtlCol="0">
            <a:spAutoFit/>
          </a:bodyPr>
          <a:lstStyle/>
          <a:p>
            <a:r>
              <a:rPr lang="en-US" sz="3600" b="1" dirty="0">
                <a:latin typeface="Arial"/>
                <a:cs typeface="Arial"/>
              </a:rPr>
              <a:t>What is postmodernism?</a:t>
            </a:r>
          </a:p>
          <a:p>
            <a:endParaRPr lang="en-US" sz="2800" b="1" dirty="0">
              <a:latin typeface="Arial"/>
              <a:cs typeface="Arial"/>
            </a:endParaRPr>
          </a:p>
          <a:p>
            <a:pPr marL="457200" lvl="0" indent="-457200">
              <a:buFont typeface="Arial" charset="0"/>
              <a:buChar char="•"/>
            </a:pPr>
            <a:r>
              <a:rPr lang="en-US" sz="2800" dirty="0">
                <a:latin typeface="Arial" charset="0"/>
                <a:ea typeface="Arial" charset="0"/>
                <a:cs typeface="Arial" charset="0"/>
              </a:rPr>
              <a:t>Post-industrial society, also consumer society, media society, information society, electronic society or ‘high tech’, and the like. </a:t>
            </a:r>
          </a:p>
          <a:p>
            <a:pPr marL="457200" lvl="0" indent="-457200">
              <a:buFont typeface="Arial" charset="0"/>
              <a:buChar char="•"/>
            </a:pPr>
            <a:endParaRPr lang="en-US" sz="2800" dirty="0">
              <a:latin typeface="Arial" charset="0"/>
              <a:ea typeface="Arial" charset="0"/>
              <a:cs typeface="Arial" charset="0"/>
            </a:endParaRPr>
          </a:p>
          <a:p>
            <a:pPr marL="457200" indent="-457200">
              <a:buFont typeface="Arial" charset="0"/>
              <a:buChar char="•"/>
            </a:pPr>
            <a:r>
              <a:rPr lang="en-US" sz="2800" dirty="0">
                <a:latin typeface="Arial" charset="0"/>
                <a:ea typeface="Arial" charset="0"/>
                <a:cs typeface="Arial" charset="0"/>
              </a:rPr>
              <a:t>Postmodernism is not a style, but rather a cultural dominant: “a conception which allows for the presence and coexistence of a range of very different, yet subordinate features.” (p. 56)</a:t>
            </a:r>
          </a:p>
          <a:p>
            <a:pPr marL="457200" lvl="0" indent="-457200">
              <a:buFont typeface="Arial" charset="0"/>
              <a:buChar char="•"/>
            </a:pPr>
            <a:endParaRPr lang="en-US" sz="2800" dirty="0">
              <a:latin typeface="Arial" charset="0"/>
              <a:ea typeface="Arial" charset="0"/>
              <a:cs typeface="Arial" charset="0"/>
            </a:endParaRPr>
          </a:p>
          <a:p>
            <a:pPr marL="571500" indent="-571500">
              <a:buFont typeface="Arial" charset="0"/>
              <a:buChar char="•"/>
            </a:pPr>
            <a:endParaRPr lang="en-US" sz="4400" b="1" dirty="0">
              <a:latin typeface="Arial"/>
              <a:cs typeface="Arial"/>
            </a:endParaRPr>
          </a:p>
        </p:txBody>
      </p:sp>
    </p:spTree>
    <p:extLst>
      <p:ext uri="{BB962C8B-B14F-4D97-AF65-F5344CB8AC3E}">
        <p14:creationId xmlns:p14="http://schemas.microsoft.com/office/powerpoint/2010/main" val="1961885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2652" y="5327421"/>
            <a:ext cx="5169282" cy="307777"/>
          </a:xfrm>
          <a:prstGeom prst="rect">
            <a:avLst/>
          </a:prstGeom>
          <a:noFill/>
        </p:spPr>
        <p:txBody>
          <a:bodyPr wrap="square" rtlCol="0">
            <a:spAutoFit/>
          </a:bodyPr>
          <a:lstStyle/>
          <a:p>
            <a:pPr algn="ctr"/>
            <a:r>
              <a:rPr lang="en-US" sz="1400" i="1" dirty="0">
                <a:latin typeface="Arial" charset="0"/>
                <a:ea typeface="Arial" charset="0"/>
                <a:cs typeface="Arial" charset="0"/>
              </a:rPr>
              <a:t>Shoes </a:t>
            </a:r>
            <a:r>
              <a:rPr lang="en-US" sz="1400" dirty="0">
                <a:latin typeface="Arial" charset="0"/>
                <a:ea typeface="Arial" charset="0"/>
                <a:cs typeface="Arial" charset="0"/>
              </a:rPr>
              <a:t>(1888) Vincent van Gogh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652" y="782970"/>
            <a:ext cx="5169282" cy="4320658"/>
          </a:xfrm>
          <a:prstGeom prst="rect">
            <a:avLst/>
          </a:prstGeom>
        </p:spPr>
      </p:pic>
    </p:spTree>
    <p:extLst>
      <p:ext uri="{BB962C8B-B14F-4D97-AF65-F5344CB8AC3E}">
        <p14:creationId xmlns:p14="http://schemas.microsoft.com/office/powerpoint/2010/main" val="1137430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2652" y="5327421"/>
            <a:ext cx="5169282" cy="307777"/>
          </a:xfrm>
          <a:prstGeom prst="rect">
            <a:avLst/>
          </a:prstGeom>
          <a:noFill/>
        </p:spPr>
        <p:txBody>
          <a:bodyPr wrap="square" rtlCol="0">
            <a:spAutoFit/>
          </a:bodyPr>
          <a:lstStyle/>
          <a:p>
            <a:pPr algn="ctr"/>
            <a:r>
              <a:rPr lang="en-US" sz="1400" i="1" dirty="0">
                <a:latin typeface="Arial" charset="0"/>
                <a:ea typeface="Arial" charset="0"/>
                <a:cs typeface="Arial" charset="0"/>
              </a:rPr>
              <a:t>Shoes </a:t>
            </a:r>
            <a:r>
              <a:rPr lang="en-US" sz="1400" dirty="0">
                <a:latin typeface="Arial" charset="0"/>
                <a:ea typeface="Arial" charset="0"/>
                <a:cs typeface="Arial" charset="0"/>
              </a:rPr>
              <a:t>(1888) Vincent van Gogh</a:t>
            </a:r>
          </a:p>
        </p:txBody>
      </p:sp>
      <p:sp>
        <p:nvSpPr>
          <p:cNvPr id="8" name="TextBox 7"/>
          <p:cNvSpPr txBox="1"/>
          <p:nvPr/>
        </p:nvSpPr>
        <p:spPr>
          <a:xfrm>
            <a:off x="5521183" y="5327420"/>
            <a:ext cx="3333079" cy="523220"/>
          </a:xfrm>
          <a:prstGeom prst="rect">
            <a:avLst/>
          </a:prstGeom>
          <a:noFill/>
        </p:spPr>
        <p:txBody>
          <a:bodyPr wrap="square" rtlCol="0">
            <a:spAutoFit/>
          </a:bodyPr>
          <a:lstStyle/>
          <a:p>
            <a:pPr algn="ctr"/>
            <a:r>
              <a:rPr lang="en-US" sz="1400" i="1" dirty="0">
                <a:latin typeface="Arial" charset="0"/>
                <a:ea typeface="Arial" charset="0"/>
                <a:cs typeface="Arial" charset="0"/>
              </a:rPr>
              <a:t>Diamond Dust Shoes</a:t>
            </a:r>
            <a:r>
              <a:rPr lang="en-US" sz="1400" dirty="0">
                <a:latin typeface="Arial" charset="0"/>
                <a:ea typeface="Arial" charset="0"/>
                <a:cs typeface="Arial" charset="0"/>
              </a:rPr>
              <a:t> (1980)</a:t>
            </a:r>
          </a:p>
          <a:p>
            <a:pPr algn="ctr"/>
            <a:r>
              <a:rPr lang="en-US" sz="1400" dirty="0">
                <a:latin typeface="Arial" charset="0"/>
                <a:ea typeface="Arial" charset="0"/>
                <a:cs typeface="Arial" charset="0"/>
              </a:rPr>
              <a:t>Andy Warhol</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1183" y="782970"/>
            <a:ext cx="3333079" cy="432065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652" y="782970"/>
            <a:ext cx="5169282" cy="4320658"/>
          </a:xfrm>
          <a:prstGeom prst="rect">
            <a:avLst/>
          </a:prstGeom>
        </p:spPr>
      </p:pic>
    </p:spTree>
    <p:extLst>
      <p:ext uri="{BB962C8B-B14F-4D97-AF65-F5344CB8AC3E}">
        <p14:creationId xmlns:p14="http://schemas.microsoft.com/office/powerpoint/2010/main" val="1059116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1901" y="74428"/>
            <a:ext cx="8261223" cy="2985433"/>
          </a:xfrm>
          <a:prstGeom prst="rect">
            <a:avLst/>
          </a:prstGeom>
          <a:noFill/>
        </p:spPr>
        <p:txBody>
          <a:bodyPr wrap="square" rtlCol="0">
            <a:spAutoFit/>
          </a:bodyPr>
          <a:lstStyle/>
          <a:p>
            <a:r>
              <a:rPr lang="en-US" sz="3600" b="1" dirty="0">
                <a:latin typeface="Arial"/>
                <a:cs typeface="Arial"/>
              </a:rPr>
              <a:t>Key Words and Concepts in Postmodernism:</a:t>
            </a:r>
          </a:p>
          <a:p>
            <a:endParaRPr lang="en-US" sz="3600" b="1" dirty="0">
              <a:latin typeface="Arial"/>
              <a:cs typeface="Arial"/>
            </a:endParaRPr>
          </a:p>
          <a:p>
            <a:pPr marL="1885950" lvl="3" indent="-514350">
              <a:buFont typeface="+mj-lt"/>
              <a:buAutoNum type="arabicPeriod"/>
            </a:pPr>
            <a:endParaRPr lang="en-US" sz="3600" b="1" dirty="0">
              <a:latin typeface="Arial"/>
              <a:cs typeface="Arial"/>
            </a:endParaRPr>
          </a:p>
          <a:p>
            <a:endParaRPr lang="en-US" sz="4400" b="1" dirty="0">
              <a:latin typeface="Arial"/>
              <a:cs typeface="Arial"/>
            </a:endParaRPr>
          </a:p>
        </p:txBody>
      </p:sp>
    </p:spTree>
    <p:extLst>
      <p:ext uri="{BB962C8B-B14F-4D97-AF65-F5344CB8AC3E}">
        <p14:creationId xmlns:p14="http://schemas.microsoft.com/office/powerpoint/2010/main" val="232398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1901" y="74428"/>
            <a:ext cx="8261223" cy="3539430"/>
          </a:xfrm>
          <a:prstGeom prst="rect">
            <a:avLst/>
          </a:prstGeom>
          <a:noFill/>
        </p:spPr>
        <p:txBody>
          <a:bodyPr wrap="square" rtlCol="0">
            <a:spAutoFit/>
          </a:bodyPr>
          <a:lstStyle/>
          <a:p>
            <a:r>
              <a:rPr lang="en-US" sz="3600" b="1" dirty="0">
                <a:latin typeface="Arial"/>
                <a:cs typeface="Arial"/>
              </a:rPr>
              <a:t>Key Words and Concepts in Postmodernism:</a:t>
            </a:r>
          </a:p>
          <a:p>
            <a:endParaRPr lang="en-US" sz="3600" b="1" dirty="0">
              <a:latin typeface="Arial"/>
              <a:cs typeface="Arial"/>
            </a:endParaRPr>
          </a:p>
          <a:p>
            <a:pPr marL="1885950" lvl="3" indent="-514350">
              <a:buFont typeface="+mj-lt"/>
              <a:buAutoNum type="arabicPeriod"/>
            </a:pPr>
            <a:r>
              <a:rPr lang="en-US" sz="3600" b="1" dirty="0">
                <a:latin typeface="Arial"/>
                <a:cs typeface="Arial"/>
              </a:rPr>
              <a:t>Commodity</a:t>
            </a:r>
          </a:p>
          <a:p>
            <a:pPr marL="1885950" lvl="3" indent="-514350">
              <a:buFont typeface="+mj-lt"/>
              <a:buAutoNum type="arabicPeriod"/>
            </a:pPr>
            <a:endParaRPr lang="en-US" sz="3600" b="1" dirty="0">
              <a:latin typeface="Arial"/>
              <a:cs typeface="Arial"/>
            </a:endParaRPr>
          </a:p>
          <a:p>
            <a:endParaRPr lang="en-US" sz="4400" b="1" dirty="0">
              <a:latin typeface="Arial"/>
              <a:cs typeface="Arial"/>
            </a:endParaRPr>
          </a:p>
        </p:txBody>
      </p:sp>
    </p:spTree>
    <p:extLst>
      <p:ext uri="{BB962C8B-B14F-4D97-AF65-F5344CB8AC3E}">
        <p14:creationId xmlns:p14="http://schemas.microsoft.com/office/powerpoint/2010/main" val="295913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1901" y="74428"/>
            <a:ext cx="8261223" cy="4093428"/>
          </a:xfrm>
          <a:prstGeom prst="rect">
            <a:avLst/>
          </a:prstGeom>
          <a:noFill/>
        </p:spPr>
        <p:txBody>
          <a:bodyPr wrap="square" rtlCol="0">
            <a:spAutoFit/>
          </a:bodyPr>
          <a:lstStyle/>
          <a:p>
            <a:r>
              <a:rPr lang="en-US" sz="3600" b="1" dirty="0">
                <a:latin typeface="Arial"/>
                <a:cs typeface="Arial"/>
              </a:rPr>
              <a:t>Key Words and Concepts in Postmodernism:</a:t>
            </a:r>
          </a:p>
          <a:p>
            <a:endParaRPr lang="en-US" sz="3600" b="1" dirty="0">
              <a:latin typeface="Arial"/>
              <a:cs typeface="Arial"/>
            </a:endParaRPr>
          </a:p>
          <a:p>
            <a:pPr marL="1885950" lvl="3" indent="-514350">
              <a:buFont typeface="+mj-lt"/>
              <a:buAutoNum type="arabicPeriod"/>
            </a:pPr>
            <a:r>
              <a:rPr lang="en-US" sz="3600" b="1" dirty="0">
                <a:latin typeface="Arial"/>
                <a:cs typeface="Arial"/>
              </a:rPr>
              <a:t>Commodity</a:t>
            </a:r>
          </a:p>
          <a:p>
            <a:pPr marL="1885950" lvl="3" indent="-514350">
              <a:buFont typeface="+mj-lt"/>
              <a:buAutoNum type="arabicPeriod"/>
            </a:pPr>
            <a:r>
              <a:rPr lang="en-US" sz="3600" b="1" dirty="0">
                <a:latin typeface="Arial"/>
                <a:cs typeface="Arial"/>
              </a:rPr>
              <a:t>Globalization</a:t>
            </a:r>
          </a:p>
          <a:p>
            <a:pPr marL="1885950" lvl="3" indent="-514350">
              <a:buFont typeface="+mj-lt"/>
              <a:buAutoNum type="arabicPeriod"/>
            </a:pPr>
            <a:endParaRPr lang="en-US" sz="3600" b="1" dirty="0">
              <a:latin typeface="Arial"/>
              <a:cs typeface="Arial"/>
            </a:endParaRPr>
          </a:p>
          <a:p>
            <a:endParaRPr lang="en-US" sz="4400" b="1" dirty="0">
              <a:latin typeface="Arial"/>
              <a:cs typeface="Arial"/>
            </a:endParaRPr>
          </a:p>
        </p:txBody>
      </p:sp>
    </p:spTree>
    <p:extLst>
      <p:ext uri="{BB962C8B-B14F-4D97-AF65-F5344CB8AC3E}">
        <p14:creationId xmlns:p14="http://schemas.microsoft.com/office/powerpoint/2010/main" val="45429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1901" y="74428"/>
            <a:ext cx="8261223" cy="4647426"/>
          </a:xfrm>
          <a:prstGeom prst="rect">
            <a:avLst/>
          </a:prstGeom>
          <a:noFill/>
        </p:spPr>
        <p:txBody>
          <a:bodyPr wrap="square" rtlCol="0">
            <a:spAutoFit/>
          </a:bodyPr>
          <a:lstStyle/>
          <a:p>
            <a:r>
              <a:rPr lang="en-US" sz="3600" b="1" dirty="0">
                <a:latin typeface="Arial"/>
                <a:cs typeface="Arial"/>
              </a:rPr>
              <a:t>Key Words and Concepts in Postmodernism:</a:t>
            </a:r>
          </a:p>
          <a:p>
            <a:endParaRPr lang="en-US" sz="3600" b="1" dirty="0">
              <a:latin typeface="Arial"/>
              <a:cs typeface="Arial"/>
            </a:endParaRPr>
          </a:p>
          <a:p>
            <a:pPr marL="1885950" lvl="3" indent="-514350">
              <a:buFont typeface="+mj-lt"/>
              <a:buAutoNum type="arabicPeriod"/>
            </a:pPr>
            <a:r>
              <a:rPr lang="en-US" sz="3600" b="1" dirty="0">
                <a:latin typeface="Arial"/>
                <a:cs typeface="Arial"/>
              </a:rPr>
              <a:t>Commodity</a:t>
            </a:r>
          </a:p>
          <a:p>
            <a:pPr marL="1885950" lvl="3" indent="-514350">
              <a:buFont typeface="+mj-lt"/>
              <a:buAutoNum type="arabicPeriod"/>
            </a:pPr>
            <a:r>
              <a:rPr lang="en-US" sz="3600" b="1" dirty="0">
                <a:latin typeface="Arial"/>
                <a:cs typeface="Arial"/>
              </a:rPr>
              <a:t>Globalization</a:t>
            </a:r>
          </a:p>
          <a:p>
            <a:pPr marL="1885950" lvl="3" indent="-514350">
              <a:buFont typeface="+mj-lt"/>
              <a:buAutoNum type="arabicPeriod"/>
            </a:pPr>
            <a:r>
              <a:rPr lang="en-US" sz="3600" b="1" dirty="0">
                <a:latin typeface="Arial"/>
                <a:cs typeface="Arial"/>
              </a:rPr>
              <a:t>The waning of affect</a:t>
            </a:r>
          </a:p>
          <a:p>
            <a:pPr marL="1885950" lvl="3" indent="-514350">
              <a:buFont typeface="+mj-lt"/>
              <a:buAutoNum type="arabicPeriod"/>
            </a:pPr>
            <a:endParaRPr lang="en-US" sz="3600" b="1" dirty="0">
              <a:latin typeface="Arial"/>
              <a:cs typeface="Arial"/>
            </a:endParaRPr>
          </a:p>
          <a:p>
            <a:endParaRPr lang="en-US" sz="4400" b="1" dirty="0">
              <a:latin typeface="Arial"/>
              <a:cs typeface="Arial"/>
            </a:endParaRPr>
          </a:p>
        </p:txBody>
      </p:sp>
    </p:spTree>
    <p:extLst>
      <p:ext uri="{BB962C8B-B14F-4D97-AF65-F5344CB8AC3E}">
        <p14:creationId xmlns:p14="http://schemas.microsoft.com/office/powerpoint/2010/main" val="1569962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1901" y="74428"/>
            <a:ext cx="8261223" cy="5201424"/>
          </a:xfrm>
          <a:prstGeom prst="rect">
            <a:avLst/>
          </a:prstGeom>
          <a:noFill/>
        </p:spPr>
        <p:txBody>
          <a:bodyPr wrap="square" rtlCol="0">
            <a:spAutoFit/>
          </a:bodyPr>
          <a:lstStyle/>
          <a:p>
            <a:r>
              <a:rPr lang="en-US" sz="3600" b="1" dirty="0">
                <a:latin typeface="Arial"/>
                <a:cs typeface="Arial"/>
              </a:rPr>
              <a:t>Key Words and Concepts in Postmodernism:</a:t>
            </a:r>
          </a:p>
          <a:p>
            <a:endParaRPr lang="en-US" sz="3600" b="1" dirty="0">
              <a:latin typeface="Arial"/>
              <a:cs typeface="Arial"/>
            </a:endParaRPr>
          </a:p>
          <a:p>
            <a:pPr marL="1885950" lvl="3" indent="-514350">
              <a:buFont typeface="+mj-lt"/>
              <a:buAutoNum type="arabicPeriod"/>
            </a:pPr>
            <a:r>
              <a:rPr lang="en-US" sz="3600" b="1" dirty="0">
                <a:latin typeface="Arial"/>
                <a:cs typeface="Arial"/>
              </a:rPr>
              <a:t>Commodity</a:t>
            </a:r>
          </a:p>
          <a:p>
            <a:pPr marL="1885950" lvl="3" indent="-514350">
              <a:buFont typeface="+mj-lt"/>
              <a:buAutoNum type="arabicPeriod"/>
            </a:pPr>
            <a:r>
              <a:rPr lang="en-US" sz="3600" b="1" dirty="0">
                <a:latin typeface="Arial"/>
                <a:cs typeface="Arial"/>
              </a:rPr>
              <a:t>Globalization</a:t>
            </a:r>
          </a:p>
          <a:p>
            <a:pPr marL="1885950" lvl="3" indent="-514350">
              <a:buFont typeface="+mj-lt"/>
              <a:buAutoNum type="arabicPeriod"/>
            </a:pPr>
            <a:r>
              <a:rPr lang="en-US" sz="3600" b="1" dirty="0">
                <a:latin typeface="Arial"/>
                <a:cs typeface="Arial"/>
              </a:rPr>
              <a:t>The waning of affect</a:t>
            </a:r>
          </a:p>
          <a:p>
            <a:pPr marL="1885950" lvl="3" indent="-514350">
              <a:buFont typeface="+mj-lt"/>
              <a:buAutoNum type="arabicPeriod"/>
            </a:pPr>
            <a:r>
              <a:rPr lang="en-US" sz="3600" b="1" dirty="0">
                <a:latin typeface="Arial"/>
                <a:cs typeface="Arial"/>
              </a:rPr>
              <a:t>The death of the subject</a:t>
            </a:r>
          </a:p>
          <a:p>
            <a:pPr marL="1885950" lvl="3" indent="-514350">
              <a:buFont typeface="+mj-lt"/>
              <a:buAutoNum type="arabicPeriod"/>
            </a:pPr>
            <a:endParaRPr lang="en-US" sz="3600" b="1" dirty="0">
              <a:latin typeface="Arial"/>
              <a:cs typeface="Arial"/>
            </a:endParaRPr>
          </a:p>
          <a:p>
            <a:endParaRPr lang="en-US" sz="4400" b="1" dirty="0">
              <a:latin typeface="Arial"/>
              <a:cs typeface="Arial"/>
            </a:endParaRPr>
          </a:p>
        </p:txBody>
      </p:sp>
    </p:spTree>
    <p:extLst>
      <p:ext uri="{BB962C8B-B14F-4D97-AF65-F5344CB8AC3E}">
        <p14:creationId xmlns:p14="http://schemas.microsoft.com/office/powerpoint/2010/main" val="1461126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539" y="0"/>
            <a:ext cx="8261223" cy="7786747"/>
          </a:xfrm>
          <a:prstGeom prst="rect">
            <a:avLst/>
          </a:prstGeom>
          <a:noFill/>
        </p:spPr>
        <p:txBody>
          <a:bodyPr wrap="square" rtlCol="0">
            <a:spAutoFit/>
          </a:bodyPr>
          <a:lstStyle/>
          <a:p>
            <a:r>
              <a:rPr lang="en-US" sz="3600" b="1" dirty="0">
                <a:latin typeface="Arial"/>
                <a:cs typeface="Arial"/>
              </a:rPr>
              <a:t>Film as Culture:</a:t>
            </a:r>
          </a:p>
          <a:p>
            <a:endParaRPr lang="en-US" sz="1400" b="1" dirty="0">
              <a:latin typeface="Arial"/>
              <a:cs typeface="Arial"/>
            </a:endParaRPr>
          </a:p>
          <a:p>
            <a:endParaRPr lang="en-US" sz="1400" b="1" dirty="0">
              <a:latin typeface="Arial"/>
              <a:cs typeface="Arial"/>
            </a:endParaRPr>
          </a:p>
          <a:p>
            <a:pPr marL="514350" indent="-514350">
              <a:buFont typeface="Arial" charset="0"/>
              <a:buChar char="•"/>
            </a:pPr>
            <a:r>
              <a:rPr lang="en-US" sz="2800" dirty="0">
                <a:latin typeface="Arial" charset="0"/>
                <a:ea typeface="Arial" charset="0"/>
                <a:cs typeface="Arial" charset="0"/>
              </a:rPr>
              <a:t>Culture is the “text of our lives” </a:t>
            </a:r>
            <a:r>
              <a:rPr lang="mr-IN" sz="2800" dirty="0">
                <a:latin typeface="Arial" charset="0"/>
                <a:ea typeface="Arial" charset="0"/>
                <a:cs typeface="Arial" charset="0"/>
              </a:rPr>
              <a:t>–</a:t>
            </a:r>
            <a:r>
              <a:rPr lang="en-US" sz="2800" dirty="0">
                <a:latin typeface="Arial" charset="0"/>
                <a:ea typeface="Arial" charset="0"/>
                <a:cs typeface="Arial" charset="0"/>
              </a:rPr>
              <a:t> a coherent pattern of beliefs, acts, responses, and artifacts that we produce and comprehend everyday.</a:t>
            </a:r>
          </a:p>
          <a:p>
            <a:pPr marL="514350" indent="-514350">
              <a:buFont typeface="Arial" charset="0"/>
              <a:buChar char="•"/>
            </a:pPr>
            <a:endParaRPr lang="en-US" sz="2800" dirty="0">
              <a:latin typeface="Arial" charset="0"/>
              <a:ea typeface="Arial" charset="0"/>
              <a:cs typeface="Arial" charset="0"/>
            </a:endParaRPr>
          </a:p>
          <a:p>
            <a:pPr marL="514350" indent="-514350">
              <a:buFont typeface="Arial" charset="0"/>
              <a:buChar char="•"/>
            </a:pPr>
            <a:r>
              <a:rPr lang="en-US" sz="2800" dirty="0">
                <a:latin typeface="Arial" charset="0"/>
                <a:ea typeface="Arial" charset="0"/>
                <a:cs typeface="Arial" charset="0"/>
              </a:rPr>
              <a:t>Culture can be read </a:t>
            </a:r>
            <a:r>
              <a:rPr lang="mr-IN" sz="2800" dirty="0">
                <a:latin typeface="Arial" charset="0"/>
                <a:ea typeface="Arial" charset="0"/>
                <a:cs typeface="Arial" charset="0"/>
              </a:rPr>
              <a:t>–</a:t>
            </a:r>
            <a:r>
              <a:rPr lang="en-US" sz="2800" dirty="0">
                <a:latin typeface="Arial" charset="0"/>
                <a:ea typeface="Arial" charset="0"/>
                <a:cs typeface="Arial" charset="0"/>
              </a:rPr>
              <a:t> and reading is a critical act. Coherence, system, and order are highlights of what constitutes a text.</a:t>
            </a:r>
          </a:p>
          <a:p>
            <a:pPr marL="514350" indent="-514350">
              <a:buFont typeface="Arial" charset="0"/>
              <a:buChar char="•"/>
            </a:pPr>
            <a:endParaRPr lang="en-US" sz="2800" dirty="0">
              <a:latin typeface="Arial" charset="0"/>
              <a:ea typeface="Arial" charset="0"/>
              <a:cs typeface="Arial" charset="0"/>
            </a:endParaRPr>
          </a:p>
          <a:p>
            <a:pPr marL="514350" indent="-514350">
              <a:buFont typeface="Arial" charset="0"/>
              <a:buChar char="•"/>
            </a:pPr>
            <a:r>
              <a:rPr lang="en-US" sz="2800" dirty="0">
                <a:latin typeface="Arial" charset="0"/>
                <a:ea typeface="Arial" charset="0"/>
                <a:cs typeface="Arial" charset="0"/>
              </a:rPr>
              <a:t>Culture is not nature </a:t>
            </a:r>
            <a:r>
              <a:rPr lang="mr-IN" sz="2800" dirty="0">
                <a:latin typeface="Arial" charset="0"/>
                <a:ea typeface="Arial" charset="0"/>
                <a:cs typeface="Arial" charset="0"/>
              </a:rPr>
              <a:t>–</a:t>
            </a:r>
            <a:r>
              <a:rPr lang="en-US" sz="2800" dirty="0">
                <a:latin typeface="Arial" charset="0"/>
                <a:ea typeface="Arial" charset="0"/>
                <a:cs typeface="Arial" charset="0"/>
              </a:rPr>
              <a:t> it is made by people in history, for both conscious and unconscious reasons. It is the product of all we think and do</a:t>
            </a:r>
          </a:p>
          <a:p>
            <a:pPr marL="514350" indent="-514350">
              <a:buFont typeface="Arial" charset="0"/>
              <a:buChar char="•"/>
            </a:pPr>
            <a:endParaRPr lang="en-US" sz="2800" dirty="0">
              <a:latin typeface="Arial" charset="0"/>
              <a:ea typeface="Arial" charset="0"/>
              <a:cs typeface="Arial" charset="0"/>
            </a:endParaRPr>
          </a:p>
          <a:p>
            <a:pPr marL="514350" indent="-514350">
              <a:buFont typeface="Arial" charset="0"/>
              <a:buChar char="•"/>
            </a:pPr>
            <a:r>
              <a:rPr lang="en-US" sz="2800" dirty="0">
                <a:latin typeface="Arial" charset="0"/>
                <a:ea typeface="Arial" charset="0"/>
                <a:cs typeface="Arial" charset="0"/>
              </a:rPr>
              <a:t>High culture, popular culture, sub-culture</a:t>
            </a:r>
          </a:p>
          <a:p>
            <a:pPr marL="514350" indent="-514350">
              <a:buFont typeface="Arial" charset="0"/>
              <a:buChar char="•"/>
            </a:pPr>
            <a:endParaRPr lang="en-US" sz="2800" dirty="0">
              <a:latin typeface="Arial"/>
              <a:cs typeface="Arial"/>
            </a:endParaRPr>
          </a:p>
          <a:p>
            <a:endParaRPr lang="en-US" sz="4400" b="1" dirty="0">
              <a:latin typeface="Arial"/>
              <a:cs typeface="Arial"/>
            </a:endParaRPr>
          </a:p>
        </p:txBody>
      </p:sp>
    </p:spTree>
    <p:extLst>
      <p:ext uri="{BB962C8B-B14F-4D97-AF65-F5344CB8AC3E}">
        <p14:creationId xmlns:p14="http://schemas.microsoft.com/office/powerpoint/2010/main" val="487777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1901" y="74428"/>
            <a:ext cx="8261223" cy="5755422"/>
          </a:xfrm>
          <a:prstGeom prst="rect">
            <a:avLst/>
          </a:prstGeom>
          <a:noFill/>
        </p:spPr>
        <p:txBody>
          <a:bodyPr wrap="square" rtlCol="0">
            <a:spAutoFit/>
          </a:bodyPr>
          <a:lstStyle/>
          <a:p>
            <a:r>
              <a:rPr lang="en-US" sz="3600" b="1" dirty="0">
                <a:latin typeface="Arial"/>
                <a:cs typeface="Arial"/>
              </a:rPr>
              <a:t>Key Words and Concepts in Postmodernism:</a:t>
            </a:r>
          </a:p>
          <a:p>
            <a:endParaRPr lang="en-US" sz="3600" b="1" dirty="0">
              <a:latin typeface="Arial"/>
              <a:cs typeface="Arial"/>
            </a:endParaRPr>
          </a:p>
          <a:p>
            <a:pPr marL="1885950" lvl="3" indent="-514350">
              <a:buFont typeface="+mj-lt"/>
              <a:buAutoNum type="arabicPeriod"/>
            </a:pPr>
            <a:r>
              <a:rPr lang="en-US" sz="3600" b="1" dirty="0">
                <a:latin typeface="Arial"/>
                <a:cs typeface="Arial"/>
              </a:rPr>
              <a:t>Commodity</a:t>
            </a:r>
          </a:p>
          <a:p>
            <a:pPr marL="1885950" lvl="3" indent="-514350">
              <a:buFont typeface="+mj-lt"/>
              <a:buAutoNum type="arabicPeriod"/>
            </a:pPr>
            <a:r>
              <a:rPr lang="en-US" sz="3600" b="1" dirty="0">
                <a:latin typeface="Arial"/>
                <a:cs typeface="Arial"/>
              </a:rPr>
              <a:t>Globalization</a:t>
            </a:r>
          </a:p>
          <a:p>
            <a:pPr marL="1885950" lvl="3" indent="-514350">
              <a:buFont typeface="+mj-lt"/>
              <a:buAutoNum type="arabicPeriod"/>
            </a:pPr>
            <a:r>
              <a:rPr lang="en-US" sz="3600" b="1" dirty="0">
                <a:latin typeface="Arial"/>
                <a:cs typeface="Arial"/>
              </a:rPr>
              <a:t>The waning of affect</a:t>
            </a:r>
          </a:p>
          <a:p>
            <a:pPr marL="1885950" lvl="3" indent="-514350">
              <a:buFont typeface="+mj-lt"/>
              <a:buAutoNum type="arabicPeriod"/>
            </a:pPr>
            <a:r>
              <a:rPr lang="en-US" sz="3600" b="1" dirty="0">
                <a:latin typeface="Arial"/>
                <a:cs typeface="Arial"/>
              </a:rPr>
              <a:t>The death of the subject</a:t>
            </a:r>
          </a:p>
          <a:p>
            <a:pPr marL="1885950" lvl="3" indent="-514350">
              <a:buFont typeface="+mj-lt"/>
              <a:buAutoNum type="arabicPeriod"/>
            </a:pPr>
            <a:r>
              <a:rPr lang="en-US" sz="3600" b="1" dirty="0">
                <a:latin typeface="Arial"/>
                <a:cs typeface="Arial"/>
              </a:rPr>
              <a:t>Pastiche &amp; parody</a:t>
            </a:r>
          </a:p>
          <a:p>
            <a:pPr marL="1885950" lvl="3" indent="-514350">
              <a:buFont typeface="+mj-lt"/>
              <a:buAutoNum type="arabicPeriod"/>
            </a:pPr>
            <a:endParaRPr lang="en-US" sz="3600" b="1" dirty="0">
              <a:latin typeface="Arial"/>
              <a:cs typeface="Arial"/>
            </a:endParaRPr>
          </a:p>
          <a:p>
            <a:endParaRPr lang="en-US" sz="4400" b="1" dirty="0">
              <a:latin typeface="Arial"/>
              <a:cs typeface="Arial"/>
            </a:endParaRPr>
          </a:p>
        </p:txBody>
      </p:sp>
    </p:spTree>
    <p:extLst>
      <p:ext uri="{BB962C8B-B14F-4D97-AF65-F5344CB8AC3E}">
        <p14:creationId xmlns:p14="http://schemas.microsoft.com/office/powerpoint/2010/main" val="1467993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1901" y="74428"/>
            <a:ext cx="8261223" cy="6309420"/>
          </a:xfrm>
          <a:prstGeom prst="rect">
            <a:avLst/>
          </a:prstGeom>
          <a:noFill/>
        </p:spPr>
        <p:txBody>
          <a:bodyPr wrap="square" rtlCol="0">
            <a:spAutoFit/>
          </a:bodyPr>
          <a:lstStyle/>
          <a:p>
            <a:r>
              <a:rPr lang="en-US" sz="3600" b="1" dirty="0">
                <a:latin typeface="Arial"/>
                <a:cs typeface="Arial"/>
              </a:rPr>
              <a:t>Key Words and Concepts in Postmodernism:</a:t>
            </a:r>
          </a:p>
          <a:p>
            <a:endParaRPr lang="en-US" sz="3600" b="1" dirty="0">
              <a:latin typeface="Arial"/>
              <a:cs typeface="Arial"/>
            </a:endParaRPr>
          </a:p>
          <a:p>
            <a:pPr marL="1885950" lvl="3" indent="-514350">
              <a:buFont typeface="+mj-lt"/>
              <a:buAutoNum type="arabicPeriod"/>
            </a:pPr>
            <a:r>
              <a:rPr lang="en-US" sz="3600" b="1" dirty="0">
                <a:latin typeface="Arial"/>
                <a:cs typeface="Arial"/>
              </a:rPr>
              <a:t>Commodity</a:t>
            </a:r>
          </a:p>
          <a:p>
            <a:pPr marL="1885950" lvl="3" indent="-514350">
              <a:buFont typeface="+mj-lt"/>
              <a:buAutoNum type="arabicPeriod"/>
            </a:pPr>
            <a:r>
              <a:rPr lang="en-US" sz="3600" b="1" dirty="0">
                <a:latin typeface="Arial"/>
                <a:cs typeface="Arial"/>
              </a:rPr>
              <a:t>Globalization</a:t>
            </a:r>
          </a:p>
          <a:p>
            <a:pPr marL="1885950" lvl="3" indent="-514350">
              <a:buFont typeface="+mj-lt"/>
              <a:buAutoNum type="arabicPeriod"/>
            </a:pPr>
            <a:r>
              <a:rPr lang="en-US" sz="3600" b="1" dirty="0">
                <a:latin typeface="Arial"/>
                <a:cs typeface="Arial"/>
              </a:rPr>
              <a:t>The waning of affect</a:t>
            </a:r>
          </a:p>
          <a:p>
            <a:pPr marL="1885950" lvl="3" indent="-514350">
              <a:buFont typeface="+mj-lt"/>
              <a:buAutoNum type="arabicPeriod"/>
            </a:pPr>
            <a:r>
              <a:rPr lang="en-US" sz="3600" b="1" dirty="0">
                <a:latin typeface="Arial"/>
                <a:cs typeface="Arial"/>
              </a:rPr>
              <a:t>The death of the subject</a:t>
            </a:r>
          </a:p>
          <a:p>
            <a:pPr marL="1885950" lvl="3" indent="-514350">
              <a:buFont typeface="+mj-lt"/>
              <a:buAutoNum type="arabicPeriod"/>
            </a:pPr>
            <a:r>
              <a:rPr lang="en-US" sz="3600" b="1" dirty="0">
                <a:latin typeface="Arial"/>
                <a:cs typeface="Arial"/>
              </a:rPr>
              <a:t>Pastiche &amp; parody</a:t>
            </a:r>
          </a:p>
          <a:p>
            <a:pPr marL="1885950" lvl="3" indent="-514350">
              <a:buFont typeface="+mj-lt"/>
              <a:buAutoNum type="arabicPeriod"/>
            </a:pPr>
            <a:r>
              <a:rPr lang="en-US" sz="3600" b="1" dirty="0">
                <a:latin typeface="Arial"/>
                <a:cs typeface="Arial"/>
              </a:rPr>
              <a:t>Simulacrum</a:t>
            </a:r>
          </a:p>
          <a:p>
            <a:pPr marL="1885950" lvl="3" indent="-514350">
              <a:buFont typeface="+mj-lt"/>
              <a:buAutoNum type="arabicPeriod"/>
            </a:pPr>
            <a:endParaRPr lang="en-US" sz="3600" b="1" dirty="0">
              <a:latin typeface="Arial"/>
              <a:cs typeface="Arial"/>
            </a:endParaRPr>
          </a:p>
          <a:p>
            <a:endParaRPr lang="en-US" sz="4400" b="1" dirty="0">
              <a:latin typeface="Arial"/>
              <a:cs typeface="Arial"/>
            </a:endParaRPr>
          </a:p>
        </p:txBody>
      </p:sp>
    </p:spTree>
    <p:extLst>
      <p:ext uri="{BB962C8B-B14F-4D97-AF65-F5344CB8AC3E}">
        <p14:creationId xmlns:p14="http://schemas.microsoft.com/office/powerpoint/2010/main" val="910457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1901" y="74428"/>
            <a:ext cx="8261223" cy="6863417"/>
          </a:xfrm>
          <a:prstGeom prst="rect">
            <a:avLst/>
          </a:prstGeom>
          <a:noFill/>
        </p:spPr>
        <p:txBody>
          <a:bodyPr wrap="square" rtlCol="0">
            <a:spAutoFit/>
          </a:bodyPr>
          <a:lstStyle/>
          <a:p>
            <a:r>
              <a:rPr lang="en-US" sz="3600" b="1" dirty="0">
                <a:latin typeface="Arial"/>
                <a:cs typeface="Arial"/>
              </a:rPr>
              <a:t>Key Words and Concepts in Postmodernism:</a:t>
            </a:r>
          </a:p>
          <a:p>
            <a:endParaRPr lang="en-US" sz="3600" b="1" dirty="0">
              <a:latin typeface="Arial"/>
              <a:cs typeface="Arial"/>
            </a:endParaRPr>
          </a:p>
          <a:p>
            <a:pPr marL="1885950" lvl="3" indent="-514350">
              <a:buFont typeface="+mj-lt"/>
              <a:buAutoNum type="arabicPeriod"/>
            </a:pPr>
            <a:r>
              <a:rPr lang="en-US" sz="3600" b="1" dirty="0">
                <a:latin typeface="Arial"/>
                <a:cs typeface="Arial"/>
              </a:rPr>
              <a:t>Commodity</a:t>
            </a:r>
          </a:p>
          <a:p>
            <a:pPr marL="1885950" lvl="3" indent="-514350">
              <a:buFont typeface="+mj-lt"/>
              <a:buAutoNum type="arabicPeriod"/>
            </a:pPr>
            <a:r>
              <a:rPr lang="en-US" sz="3600" b="1" dirty="0">
                <a:latin typeface="Arial"/>
                <a:cs typeface="Arial"/>
              </a:rPr>
              <a:t>Globalization</a:t>
            </a:r>
          </a:p>
          <a:p>
            <a:pPr marL="1885950" lvl="3" indent="-514350">
              <a:buFont typeface="+mj-lt"/>
              <a:buAutoNum type="arabicPeriod"/>
            </a:pPr>
            <a:r>
              <a:rPr lang="en-US" sz="3600" b="1" dirty="0">
                <a:latin typeface="Arial"/>
                <a:cs typeface="Arial"/>
              </a:rPr>
              <a:t>The waning of affect</a:t>
            </a:r>
          </a:p>
          <a:p>
            <a:pPr marL="1885950" lvl="3" indent="-514350">
              <a:buFont typeface="+mj-lt"/>
              <a:buAutoNum type="arabicPeriod"/>
            </a:pPr>
            <a:r>
              <a:rPr lang="en-US" sz="3600" b="1" dirty="0">
                <a:latin typeface="Arial"/>
                <a:cs typeface="Arial"/>
              </a:rPr>
              <a:t>The death of the subject</a:t>
            </a:r>
          </a:p>
          <a:p>
            <a:pPr marL="1885950" lvl="3" indent="-514350">
              <a:buFont typeface="+mj-lt"/>
              <a:buAutoNum type="arabicPeriod"/>
            </a:pPr>
            <a:r>
              <a:rPr lang="en-US" sz="3600" b="1" dirty="0">
                <a:latin typeface="Arial"/>
                <a:cs typeface="Arial"/>
              </a:rPr>
              <a:t>Pastiche &amp; parody</a:t>
            </a:r>
          </a:p>
          <a:p>
            <a:pPr marL="1885950" lvl="3" indent="-514350">
              <a:buFont typeface="+mj-lt"/>
              <a:buAutoNum type="arabicPeriod"/>
            </a:pPr>
            <a:r>
              <a:rPr lang="en-US" sz="3600" b="1" dirty="0">
                <a:latin typeface="Arial"/>
                <a:cs typeface="Arial"/>
              </a:rPr>
              <a:t>Simulacrum</a:t>
            </a:r>
          </a:p>
          <a:p>
            <a:pPr marL="1885950" lvl="3" indent="-514350">
              <a:buFont typeface="+mj-lt"/>
              <a:buAutoNum type="arabicPeriod"/>
            </a:pPr>
            <a:r>
              <a:rPr lang="en-US" sz="3600" b="1" dirty="0">
                <a:latin typeface="Arial"/>
                <a:cs typeface="Arial"/>
              </a:rPr>
              <a:t>Urbanism and mapping</a:t>
            </a:r>
          </a:p>
          <a:p>
            <a:pPr marL="1885950" lvl="3" indent="-514350">
              <a:buFont typeface="+mj-lt"/>
              <a:buAutoNum type="arabicPeriod"/>
            </a:pPr>
            <a:endParaRPr lang="en-US" sz="3600" b="1" dirty="0">
              <a:latin typeface="Arial"/>
              <a:cs typeface="Arial"/>
            </a:endParaRPr>
          </a:p>
          <a:p>
            <a:endParaRPr lang="en-US" sz="4400" b="1" dirty="0">
              <a:latin typeface="Arial"/>
              <a:cs typeface="Arial"/>
            </a:endParaRPr>
          </a:p>
        </p:txBody>
      </p:sp>
    </p:spTree>
    <p:extLst>
      <p:ext uri="{BB962C8B-B14F-4D97-AF65-F5344CB8AC3E}">
        <p14:creationId xmlns:p14="http://schemas.microsoft.com/office/powerpoint/2010/main" val="999977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1901" y="74428"/>
            <a:ext cx="8261223" cy="7417415"/>
          </a:xfrm>
          <a:prstGeom prst="rect">
            <a:avLst/>
          </a:prstGeom>
          <a:noFill/>
        </p:spPr>
        <p:txBody>
          <a:bodyPr wrap="square" rtlCol="0">
            <a:spAutoFit/>
          </a:bodyPr>
          <a:lstStyle/>
          <a:p>
            <a:r>
              <a:rPr lang="en-US" sz="3600" b="1" dirty="0">
                <a:latin typeface="Arial"/>
                <a:cs typeface="Arial"/>
              </a:rPr>
              <a:t>Key Words and Concepts in Postmodernism:</a:t>
            </a:r>
          </a:p>
          <a:p>
            <a:endParaRPr lang="en-US" sz="3600" b="1" dirty="0">
              <a:latin typeface="Arial"/>
              <a:cs typeface="Arial"/>
            </a:endParaRPr>
          </a:p>
          <a:p>
            <a:pPr marL="1885950" lvl="3" indent="-514350">
              <a:buFont typeface="+mj-lt"/>
              <a:buAutoNum type="arabicPeriod"/>
            </a:pPr>
            <a:r>
              <a:rPr lang="en-US" sz="3600" b="1" dirty="0">
                <a:latin typeface="Arial"/>
                <a:cs typeface="Arial"/>
              </a:rPr>
              <a:t>Commodity</a:t>
            </a:r>
          </a:p>
          <a:p>
            <a:pPr marL="1885950" lvl="3" indent="-514350">
              <a:buFont typeface="+mj-lt"/>
              <a:buAutoNum type="arabicPeriod"/>
            </a:pPr>
            <a:r>
              <a:rPr lang="en-US" sz="3600" b="1" dirty="0">
                <a:latin typeface="Arial"/>
                <a:cs typeface="Arial"/>
              </a:rPr>
              <a:t>Globalization</a:t>
            </a:r>
          </a:p>
          <a:p>
            <a:pPr marL="1885950" lvl="3" indent="-514350">
              <a:buFont typeface="+mj-lt"/>
              <a:buAutoNum type="arabicPeriod"/>
            </a:pPr>
            <a:r>
              <a:rPr lang="en-US" sz="3600" b="1" dirty="0">
                <a:latin typeface="Arial"/>
                <a:cs typeface="Arial"/>
              </a:rPr>
              <a:t>The waning of affect</a:t>
            </a:r>
          </a:p>
          <a:p>
            <a:pPr marL="1885950" lvl="3" indent="-514350">
              <a:buFont typeface="+mj-lt"/>
              <a:buAutoNum type="arabicPeriod"/>
            </a:pPr>
            <a:r>
              <a:rPr lang="en-US" sz="3600" b="1" dirty="0">
                <a:latin typeface="Arial"/>
                <a:cs typeface="Arial"/>
              </a:rPr>
              <a:t>The death of the subject</a:t>
            </a:r>
          </a:p>
          <a:p>
            <a:pPr marL="1885950" lvl="3" indent="-514350">
              <a:buFont typeface="+mj-lt"/>
              <a:buAutoNum type="arabicPeriod"/>
            </a:pPr>
            <a:r>
              <a:rPr lang="en-US" sz="3600" b="1" dirty="0">
                <a:latin typeface="Arial"/>
                <a:cs typeface="Arial"/>
              </a:rPr>
              <a:t>Pastiche &amp; parody</a:t>
            </a:r>
          </a:p>
          <a:p>
            <a:pPr marL="1885950" lvl="3" indent="-514350">
              <a:buFont typeface="+mj-lt"/>
              <a:buAutoNum type="arabicPeriod"/>
            </a:pPr>
            <a:r>
              <a:rPr lang="en-US" sz="3600" b="1" dirty="0">
                <a:latin typeface="Arial"/>
                <a:cs typeface="Arial"/>
              </a:rPr>
              <a:t>Simulacrum</a:t>
            </a:r>
          </a:p>
          <a:p>
            <a:pPr marL="1885950" lvl="3" indent="-514350">
              <a:buFont typeface="+mj-lt"/>
              <a:buAutoNum type="arabicPeriod"/>
            </a:pPr>
            <a:r>
              <a:rPr lang="en-US" sz="3600" b="1" dirty="0">
                <a:latin typeface="Arial"/>
                <a:cs typeface="Arial"/>
              </a:rPr>
              <a:t>Urbanism and mapping</a:t>
            </a:r>
          </a:p>
          <a:p>
            <a:pPr marL="1885950" lvl="3" indent="-514350">
              <a:buFont typeface="+mj-lt"/>
              <a:buAutoNum type="arabicPeriod"/>
            </a:pPr>
            <a:r>
              <a:rPr lang="en-US" sz="3600" b="1" dirty="0">
                <a:latin typeface="Arial"/>
                <a:cs typeface="Arial"/>
              </a:rPr>
              <a:t>Radical difference</a:t>
            </a:r>
          </a:p>
          <a:p>
            <a:pPr marL="1885950" lvl="3" indent="-514350">
              <a:buFont typeface="+mj-lt"/>
              <a:buAutoNum type="arabicPeriod"/>
            </a:pPr>
            <a:endParaRPr lang="en-US" sz="3600" b="1" dirty="0">
              <a:latin typeface="Arial"/>
              <a:cs typeface="Arial"/>
            </a:endParaRPr>
          </a:p>
          <a:p>
            <a:endParaRPr lang="en-US" sz="4400" b="1" dirty="0">
              <a:latin typeface="Arial"/>
              <a:cs typeface="Arial"/>
            </a:endParaRPr>
          </a:p>
        </p:txBody>
      </p:sp>
    </p:spTree>
    <p:extLst>
      <p:ext uri="{BB962C8B-B14F-4D97-AF65-F5344CB8AC3E}">
        <p14:creationId xmlns:p14="http://schemas.microsoft.com/office/powerpoint/2010/main" val="848659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2138" y="393405"/>
            <a:ext cx="8304123" cy="861774"/>
          </a:xfrm>
          <a:prstGeom prst="rect">
            <a:avLst/>
          </a:prstGeom>
          <a:noFill/>
        </p:spPr>
        <p:txBody>
          <a:bodyPr wrap="square" rtlCol="0">
            <a:spAutoFit/>
          </a:bodyPr>
          <a:lstStyle/>
          <a:p>
            <a:r>
              <a:rPr lang="en-US" sz="3600" b="1" dirty="0">
                <a:latin typeface="Arial"/>
                <a:cs typeface="Arial"/>
              </a:rPr>
              <a:t>Case Study: Architecture</a:t>
            </a:r>
          </a:p>
          <a:p>
            <a:endParaRPr lang="en-US" sz="1400" b="1" dirty="0">
              <a:latin typeface="Arial"/>
              <a:cs typeface="Aria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138" y="1397286"/>
            <a:ext cx="8304123" cy="4673905"/>
          </a:xfrm>
          <a:prstGeom prst="rect">
            <a:avLst/>
          </a:prstGeom>
        </p:spPr>
      </p:pic>
    </p:spTree>
    <p:extLst>
      <p:ext uri="{BB962C8B-B14F-4D97-AF65-F5344CB8AC3E}">
        <p14:creationId xmlns:p14="http://schemas.microsoft.com/office/powerpoint/2010/main" val="1627472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711200"/>
            <a:ext cx="8128000" cy="5422900"/>
          </a:xfrm>
          <a:prstGeom prst="rect">
            <a:avLst/>
          </a:prstGeom>
        </p:spPr>
      </p:pic>
    </p:spTree>
    <p:extLst>
      <p:ext uri="{BB962C8B-B14F-4D97-AF65-F5344CB8AC3E}">
        <p14:creationId xmlns:p14="http://schemas.microsoft.com/office/powerpoint/2010/main" val="1583454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7830" y="5565338"/>
            <a:ext cx="6857290" cy="1169551"/>
          </a:xfrm>
          <a:prstGeom prst="rect">
            <a:avLst/>
          </a:prstGeom>
          <a:noFill/>
        </p:spPr>
        <p:txBody>
          <a:bodyPr wrap="square" rtlCol="0">
            <a:spAutoFit/>
          </a:bodyPr>
          <a:lstStyle/>
          <a:p>
            <a:pPr algn="ctr"/>
            <a:r>
              <a:rPr lang="en-US" sz="2800" b="1" i="1" dirty="0">
                <a:latin typeface="Arial"/>
                <a:cs typeface="Arial"/>
              </a:rPr>
              <a:t>Piazza d’italia, </a:t>
            </a:r>
            <a:r>
              <a:rPr lang="en-US" sz="2800" b="1" dirty="0">
                <a:latin typeface="Arial"/>
                <a:cs typeface="Arial"/>
              </a:rPr>
              <a:t>New Orleans </a:t>
            </a:r>
          </a:p>
          <a:p>
            <a:pPr algn="ctr"/>
            <a:r>
              <a:rPr lang="en-US" sz="2800" b="1" dirty="0">
                <a:latin typeface="Arial"/>
                <a:cs typeface="Arial"/>
              </a:rPr>
              <a:t>Designed by Charles Moore (1978) </a:t>
            </a:r>
          </a:p>
          <a:p>
            <a:endParaRPr lang="en-US" sz="1400" b="1" dirty="0">
              <a:latin typeface="Arial"/>
              <a:cs typeface="Aria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829" y="567070"/>
            <a:ext cx="6857290" cy="4898065"/>
          </a:xfrm>
          <a:prstGeom prst="rect">
            <a:avLst/>
          </a:prstGeom>
        </p:spPr>
      </p:pic>
    </p:spTree>
    <p:extLst>
      <p:ext uri="{BB962C8B-B14F-4D97-AF65-F5344CB8AC3E}">
        <p14:creationId xmlns:p14="http://schemas.microsoft.com/office/powerpoint/2010/main" val="892442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7830" y="5565338"/>
            <a:ext cx="6857290" cy="1169551"/>
          </a:xfrm>
          <a:prstGeom prst="rect">
            <a:avLst/>
          </a:prstGeom>
          <a:noFill/>
        </p:spPr>
        <p:txBody>
          <a:bodyPr wrap="square" rtlCol="0">
            <a:spAutoFit/>
          </a:bodyPr>
          <a:lstStyle/>
          <a:p>
            <a:pPr algn="ctr"/>
            <a:r>
              <a:rPr lang="en-US" sz="2800" b="1" i="1" dirty="0">
                <a:latin typeface="Arial"/>
                <a:cs typeface="Arial"/>
              </a:rPr>
              <a:t>Portland Municipal Services Building</a:t>
            </a:r>
          </a:p>
          <a:p>
            <a:pPr algn="ctr"/>
            <a:r>
              <a:rPr lang="en-US" sz="2800" b="1" dirty="0">
                <a:latin typeface="Arial"/>
                <a:cs typeface="Arial"/>
              </a:rPr>
              <a:t>Designed by Michael Graves (1982) </a:t>
            </a:r>
          </a:p>
          <a:p>
            <a:endParaRPr lang="en-US" sz="1400" b="1" dirty="0">
              <a:latin typeface="Arial"/>
              <a:cs typeface="Aria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830" y="497198"/>
            <a:ext cx="6857290" cy="4898065"/>
          </a:xfrm>
          <a:prstGeom prst="rect">
            <a:avLst/>
          </a:prstGeom>
        </p:spPr>
      </p:pic>
    </p:spTree>
    <p:extLst>
      <p:ext uri="{BB962C8B-B14F-4D97-AF65-F5344CB8AC3E}">
        <p14:creationId xmlns:p14="http://schemas.microsoft.com/office/powerpoint/2010/main" val="1491348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812" y="893134"/>
            <a:ext cx="8449343" cy="4752755"/>
          </a:xfrm>
          <a:prstGeom prst="rect">
            <a:avLst/>
          </a:prstGeom>
        </p:spPr>
      </p:pic>
    </p:spTree>
    <p:extLst>
      <p:ext uri="{BB962C8B-B14F-4D97-AF65-F5344CB8AC3E}">
        <p14:creationId xmlns:p14="http://schemas.microsoft.com/office/powerpoint/2010/main" val="1310044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0773" y="5310157"/>
            <a:ext cx="7451403" cy="1169551"/>
          </a:xfrm>
          <a:prstGeom prst="rect">
            <a:avLst/>
          </a:prstGeom>
          <a:noFill/>
        </p:spPr>
        <p:txBody>
          <a:bodyPr wrap="square" rtlCol="0">
            <a:spAutoFit/>
          </a:bodyPr>
          <a:lstStyle/>
          <a:p>
            <a:pPr algn="ctr"/>
            <a:r>
              <a:rPr lang="en-US" sz="2800" b="1" i="1" dirty="0">
                <a:latin typeface="Arial"/>
                <a:cs typeface="Arial"/>
              </a:rPr>
              <a:t>Children’s Museum of Houston</a:t>
            </a:r>
            <a:endParaRPr lang="en-US" sz="2800" b="1" dirty="0">
              <a:latin typeface="Arial"/>
              <a:cs typeface="Arial"/>
            </a:endParaRPr>
          </a:p>
          <a:p>
            <a:pPr algn="ctr"/>
            <a:r>
              <a:rPr lang="en-US" sz="2800" b="1" dirty="0">
                <a:latin typeface="Arial"/>
                <a:cs typeface="Arial"/>
              </a:rPr>
              <a:t>Designed by Robert Venturi (1984) </a:t>
            </a:r>
          </a:p>
          <a:p>
            <a:endParaRPr lang="en-US" sz="1400" b="1" dirty="0">
              <a:latin typeface="Arial"/>
              <a:cs typeface="Aria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772" y="861238"/>
            <a:ext cx="7451403" cy="4189228"/>
          </a:xfrm>
          <a:prstGeom prst="rect">
            <a:avLst/>
          </a:prstGeom>
        </p:spPr>
      </p:pic>
    </p:spTree>
    <p:extLst>
      <p:ext uri="{BB962C8B-B14F-4D97-AF65-F5344CB8AC3E}">
        <p14:creationId xmlns:p14="http://schemas.microsoft.com/office/powerpoint/2010/main" val="355709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539" y="0"/>
            <a:ext cx="8261223" cy="6647974"/>
          </a:xfrm>
          <a:prstGeom prst="rect">
            <a:avLst/>
          </a:prstGeom>
          <a:noFill/>
        </p:spPr>
        <p:txBody>
          <a:bodyPr wrap="square" rtlCol="0">
            <a:spAutoFit/>
          </a:bodyPr>
          <a:lstStyle/>
          <a:p>
            <a:r>
              <a:rPr lang="en-US" sz="3600" b="1" dirty="0">
                <a:latin typeface="Arial"/>
                <a:cs typeface="Arial"/>
              </a:rPr>
              <a:t>Theories of Culture:</a:t>
            </a:r>
            <a:endParaRPr lang="en-US" sz="1400" b="1" dirty="0">
              <a:latin typeface="Arial"/>
              <a:cs typeface="Arial"/>
            </a:endParaRPr>
          </a:p>
          <a:p>
            <a:endParaRPr lang="en-US" sz="2600" b="1" dirty="0">
              <a:latin typeface="Arial" charset="0"/>
              <a:ea typeface="Arial" charset="0"/>
              <a:cs typeface="Arial" charset="0"/>
            </a:endParaRPr>
          </a:p>
          <a:p>
            <a:pPr marL="514350" indent="-514350">
              <a:buFont typeface="+mj-lt"/>
              <a:buAutoNum type="arabicPeriod"/>
            </a:pPr>
            <a:r>
              <a:rPr lang="en-US" sz="2600" b="1" dirty="0">
                <a:solidFill>
                  <a:srgbClr val="FF0000"/>
                </a:solidFill>
                <a:latin typeface="Arial" charset="0"/>
                <a:ea typeface="Arial" charset="0"/>
                <a:cs typeface="Arial" charset="0"/>
              </a:rPr>
              <a:t>The Frankfurt School </a:t>
            </a:r>
            <a:r>
              <a:rPr lang="en-US" sz="2600" dirty="0">
                <a:latin typeface="Arial" charset="0"/>
                <a:ea typeface="Arial" charset="0"/>
                <a:cs typeface="Arial" charset="0"/>
              </a:rPr>
              <a:t>(Theodor Adorno, Walter Benjamin, Siegfried Kracauer, Herbert Marcuse) the culture industry, “The Work of Art in the Age of Mechanical Reproduction”; argued that popular culture turns its audience into willing tools of the ruling political party - the Nazis.</a:t>
            </a:r>
          </a:p>
          <a:p>
            <a:pPr marL="514350" indent="-514350">
              <a:buFont typeface="+mj-lt"/>
              <a:buAutoNum type="arabicPeriod"/>
            </a:pPr>
            <a:endParaRPr lang="en-US" sz="2600" dirty="0">
              <a:latin typeface="Arial" charset="0"/>
              <a:ea typeface="Arial" charset="0"/>
              <a:cs typeface="Arial" charset="0"/>
            </a:endParaRPr>
          </a:p>
          <a:p>
            <a:pPr marL="514350" indent="-514350">
              <a:buFont typeface="+mj-lt"/>
              <a:buAutoNum type="arabicPeriod"/>
            </a:pPr>
            <a:r>
              <a:rPr lang="en-US" sz="2600" b="1" dirty="0">
                <a:solidFill>
                  <a:srgbClr val="FF0000"/>
                </a:solidFill>
                <a:latin typeface="Arial" charset="0"/>
                <a:ea typeface="Arial" charset="0"/>
                <a:cs typeface="Arial" charset="0"/>
              </a:rPr>
              <a:t>The Birmingham School of Cultural Studies </a:t>
            </a:r>
            <a:r>
              <a:rPr lang="en-US" sz="2600" dirty="0">
                <a:latin typeface="Arial" charset="0"/>
                <a:ea typeface="Arial" charset="0"/>
                <a:cs typeface="Arial" charset="0"/>
              </a:rPr>
              <a:t>(Paul Gilroy, Stuart Hall, Dick Hebdige, Angela McRobbie) cultural practice; interdisciplinary study of culture (race, class, gender); subcultures negotiate meanings with popular texts - a complex interaction of production and response and reception.</a:t>
            </a:r>
          </a:p>
        </p:txBody>
      </p:sp>
    </p:spTree>
    <p:extLst>
      <p:ext uri="{BB962C8B-B14F-4D97-AF65-F5344CB8AC3E}">
        <p14:creationId xmlns:p14="http://schemas.microsoft.com/office/powerpoint/2010/main" val="806004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8950" y="5522808"/>
            <a:ext cx="6937066" cy="1169551"/>
          </a:xfrm>
          <a:prstGeom prst="rect">
            <a:avLst/>
          </a:prstGeom>
          <a:noFill/>
        </p:spPr>
        <p:txBody>
          <a:bodyPr wrap="square" rtlCol="0">
            <a:spAutoFit/>
          </a:bodyPr>
          <a:lstStyle/>
          <a:p>
            <a:pPr algn="ctr"/>
            <a:r>
              <a:rPr lang="en-US" sz="2800" b="1" i="1" dirty="0">
                <a:latin typeface="Arial"/>
                <a:cs typeface="Arial"/>
              </a:rPr>
              <a:t>Gehry Residence, Santa Monica, CA</a:t>
            </a:r>
            <a:endParaRPr lang="en-US" sz="2800" b="1" dirty="0">
              <a:latin typeface="Arial"/>
              <a:cs typeface="Arial"/>
            </a:endParaRPr>
          </a:p>
          <a:p>
            <a:pPr algn="ctr"/>
            <a:r>
              <a:rPr lang="en-US" sz="2800" b="1" dirty="0">
                <a:latin typeface="Arial"/>
                <a:cs typeface="Arial"/>
              </a:rPr>
              <a:t>Designed by Frank Gehry (1977) </a:t>
            </a:r>
          </a:p>
          <a:p>
            <a:endParaRPr lang="en-US" sz="1400" b="1" dirty="0">
              <a:latin typeface="Arial"/>
              <a:cs typeface="Aria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950" y="313538"/>
            <a:ext cx="6937066" cy="4954090"/>
          </a:xfrm>
          <a:prstGeom prst="rect">
            <a:avLst/>
          </a:prstGeom>
        </p:spPr>
      </p:pic>
    </p:spTree>
    <p:extLst>
      <p:ext uri="{BB962C8B-B14F-4D97-AF65-F5344CB8AC3E}">
        <p14:creationId xmlns:p14="http://schemas.microsoft.com/office/powerpoint/2010/main" val="191905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316" y="1250147"/>
            <a:ext cx="6815470" cy="4389163"/>
          </a:xfrm>
          <a:prstGeom prst="rect">
            <a:avLst/>
          </a:prstGeom>
        </p:spPr>
      </p:pic>
    </p:spTree>
    <p:extLst>
      <p:ext uri="{BB962C8B-B14F-4D97-AF65-F5344CB8AC3E}">
        <p14:creationId xmlns:p14="http://schemas.microsoft.com/office/powerpoint/2010/main" val="226395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05696"/>
            <a:ext cx="4318295" cy="2893100"/>
          </a:xfrm>
          <a:prstGeom prst="rect">
            <a:avLst/>
          </a:prstGeom>
          <a:noFill/>
        </p:spPr>
        <p:txBody>
          <a:bodyPr wrap="square" rtlCol="0">
            <a:spAutoFit/>
          </a:bodyPr>
          <a:lstStyle/>
          <a:p>
            <a:pPr algn="ctr"/>
            <a:r>
              <a:rPr lang="en-US" sz="2800" b="1" i="1" dirty="0">
                <a:latin typeface="Arial"/>
                <a:cs typeface="Arial"/>
              </a:rPr>
              <a:t>The Westin </a:t>
            </a:r>
          </a:p>
          <a:p>
            <a:pPr algn="ctr"/>
            <a:r>
              <a:rPr lang="en-US" sz="2800" b="1" i="1" dirty="0">
                <a:latin typeface="Arial"/>
                <a:cs typeface="Arial"/>
              </a:rPr>
              <a:t>Bonaventure Hotel, </a:t>
            </a:r>
          </a:p>
          <a:p>
            <a:pPr algn="ctr"/>
            <a:r>
              <a:rPr lang="en-US" sz="2800" b="1" dirty="0">
                <a:latin typeface="Arial"/>
                <a:cs typeface="Arial"/>
              </a:rPr>
              <a:t>Los Angeles</a:t>
            </a:r>
          </a:p>
          <a:p>
            <a:pPr algn="ctr"/>
            <a:r>
              <a:rPr lang="en-US" sz="2800" b="1" dirty="0">
                <a:latin typeface="Arial"/>
                <a:cs typeface="Arial"/>
              </a:rPr>
              <a:t>Designed by John C. Portman, Jr. </a:t>
            </a:r>
          </a:p>
          <a:p>
            <a:pPr algn="ctr"/>
            <a:r>
              <a:rPr lang="en-US" sz="2800" b="1" dirty="0">
                <a:latin typeface="Arial"/>
                <a:cs typeface="Arial"/>
              </a:rPr>
              <a:t>(1974-76) </a:t>
            </a:r>
          </a:p>
          <a:p>
            <a:endParaRPr lang="en-US" sz="1400" b="1" dirty="0">
              <a:latin typeface="Arial"/>
              <a:cs typeface="Aria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295" y="557954"/>
            <a:ext cx="4292600" cy="5715000"/>
          </a:xfrm>
          <a:prstGeom prst="rect">
            <a:avLst/>
          </a:prstGeom>
        </p:spPr>
      </p:pic>
    </p:spTree>
    <p:extLst>
      <p:ext uri="{BB962C8B-B14F-4D97-AF65-F5344CB8AC3E}">
        <p14:creationId xmlns:p14="http://schemas.microsoft.com/office/powerpoint/2010/main" val="1581216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321" y="788391"/>
            <a:ext cx="7995991" cy="5325330"/>
          </a:xfrm>
          <a:prstGeom prst="rect">
            <a:avLst/>
          </a:prstGeom>
        </p:spPr>
      </p:pic>
    </p:spTree>
    <p:extLst>
      <p:ext uri="{BB962C8B-B14F-4D97-AF65-F5344CB8AC3E}">
        <p14:creationId xmlns:p14="http://schemas.microsoft.com/office/powerpoint/2010/main" val="25159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009" y="393405"/>
            <a:ext cx="8261223" cy="5601533"/>
          </a:xfrm>
          <a:prstGeom prst="rect">
            <a:avLst/>
          </a:prstGeom>
          <a:noFill/>
        </p:spPr>
        <p:txBody>
          <a:bodyPr wrap="square" rtlCol="0">
            <a:spAutoFit/>
          </a:bodyPr>
          <a:lstStyle/>
          <a:p>
            <a:r>
              <a:rPr lang="en-US" sz="3600" b="1" dirty="0">
                <a:latin typeface="Arial"/>
                <a:cs typeface="Arial"/>
              </a:rPr>
              <a:t>Postmodernist Debates:</a:t>
            </a:r>
          </a:p>
          <a:p>
            <a:endParaRPr lang="en-US" sz="1400" b="1" dirty="0">
              <a:latin typeface="Arial"/>
              <a:cs typeface="Arial"/>
            </a:endParaRPr>
          </a:p>
          <a:p>
            <a:pPr lvl="1"/>
            <a:r>
              <a:rPr lang="en-US" sz="2800" b="1" dirty="0">
                <a:solidFill>
                  <a:srgbClr val="FF0000"/>
                </a:solidFill>
                <a:latin typeface="Arial" charset="0"/>
                <a:ea typeface="Arial" charset="0"/>
                <a:cs typeface="Arial" charset="0"/>
              </a:rPr>
              <a:t>1. Philosophical: </a:t>
            </a:r>
            <a:r>
              <a:rPr lang="en-US" sz="2800" dirty="0">
                <a:latin typeface="Arial" charset="0"/>
                <a:ea typeface="Arial" charset="0"/>
                <a:cs typeface="Arial" charset="0"/>
              </a:rPr>
              <a:t>“a growing ‘incredulity’ towards the (grand) meta-narratives of modern thought (Jean-Francois Lyotard); a suspicion of totalizing theories, rejection of absolutes and all embracing accounts of social and cultural phenomenon; “no fixed, essential or permanent identity, but rather, assuming different identities at different times” (Stuart Hall); criticized for a relativism which accepts the impossibility of adjudicating amongst different accounts of, or knowledge claims about reality.</a:t>
            </a:r>
            <a:endParaRPr lang="en-US" sz="4400" b="1" dirty="0">
              <a:latin typeface="Arial"/>
              <a:cs typeface="Arial"/>
            </a:endParaRPr>
          </a:p>
        </p:txBody>
      </p:sp>
    </p:spTree>
    <p:extLst>
      <p:ext uri="{BB962C8B-B14F-4D97-AF65-F5344CB8AC3E}">
        <p14:creationId xmlns:p14="http://schemas.microsoft.com/office/powerpoint/2010/main" val="286680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009" y="393405"/>
            <a:ext cx="8261223" cy="4739759"/>
          </a:xfrm>
          <a:prstGeom prst="rect">
            <a:avLst/>
          </a:prstGeom>
          <a:noFill/>
        </p:spPr>
        <p:txBody>
          <a:bodyPr wrap="square" rtlCol="0">
            <a:spAutoFit/>
          </a:bodyPr>
          <a:lstStyle/>
          <a:p>
            <a:r>
              <a:rPr lang="en-US" sz="3600" b="1" dirty="0">
                <a:latin typeface="Arial"/>
                <a:cs typeface="Arial"/>
              </a:rPr>
              <a:t>Postmodernist Debates:</a:t>
            </a:r>
          </a:p>
          <a:p>
            <a:endParaRPr lang="en-US" sz="1400" b="1" dirty="0">
              <a:latin typeface="Arial"/>
              <a:cs typeface="Arial"/>
            </a:endParaRPr>
          </a:p>
          <a:p>
            <a:pPr lvl="1"/>
            <a:r>
              <a:rPr lang="en-US" sz="2800" b="1" dirty="0">
                <a:solidFill>
                  <a:srgbClr val="FF0000"/>
                </a:solidFill>
                <a:latin typeface="Arial" charset="0"/>
                <a:ea typeface="Arial" charset="0"/>
                <a:cs typeface="Arial" charset="0"/>
              </a:rPr>
              <a:t>2. Socio-cultural:</a:t>
            </a:r>
            <a:r>
              <a:rPr lang="en-US" sz="2800" dirty="0">
                <a:latin typeface="Arial" charset="0"/>
                <a:ea typeface="Arial" charset="0"/>
                <a:cs typeface="Arial" charset="0"/>
              </a:rPr>
              <a:t> a globalized, post-industrial world; decline in manufacturing and rise of service industries (e.g. “gig” economy, social media, tourism), a shift away from the politics of mass movements to the politics of difference (race, gender, sexuality, nationality); communication and the circulation of signs (media technologies); simulacrum (a world of simulations and hyperreality); a television world.</a:t>
            </a:r>
          </a:p>
        </p:txBody>
      </p:sp>
    </p:spTree>
    <p:extLst>
      <p:ext uri="{BB962C8B-B14F-4D97-AF65-F5344CB8AC3E}">
        <p14:creationId xmlns:p14="http://schemas.microsoft.com/office/powerpoint/2010/main" val="1374212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009" y="393405"/>
            <a:ext cx="8261223" cy="4308872"/>
          </a:xfrm>
          <a:prstGeom prst="rect">
            <a:avLst/>
          </a:prstGeom>
          <a:noFill/>
        </p:spPr>
        <p:txBody>
          <a:bodyPr wrap="square" rtlCol="0">
            <a:spAutoFit/>
          </a:bodyPr>
          <a:lstStyle/>
          <a:p>
            <a:r>
              <a:rPr lang="en-US" sz="3600" b="1" dirty="0">
                <a:latin typeface="Arial"/>
                <a:cs typeface="Arial"/>
              </a:rPr>
              <a:t>Postmodernist Debates:</a:t>
            </a:r>
          </a:p>
          <a:p>
            <a:r>
              <a:rPr lang="en-US" sz="1400" dirty="0"/>
              <a:t> </a:t>
            </a:r>
          </a:p>
          <a:p>
            <a:pPr lvl="1"/>
            <a:r>
              <a:rPr lang="en-US" sz="2800" b="1" dirty="0">
                <a:solidFill>
                  <a:srgbClr val="FF0000"/>
                </a:solidFill>
                <a:latin typeface="Arial" charset="0"/>
                <a:ea typeface="Arial" charset="0"/>
                <a:cs typeface="Arial" charset="0"/>
              </a:rPr>
              <a:t>3. Aesthetic: </a:t>
            </a:r>
            <a:r>
              <a:rPr lang="en-US" sz="2800" dirty="0">
                <a:latin typeface="Arial" charset="0"/>
                <a:ea typeface="Arial" charset="0"/>
                <a:cs typeface="Arial" charset="0"/>
              </a:rPr>
              <a:t>a failure or exhaustion of modernist aesthetics, an erosion of aesthetic boundaries, eclecticism or pluralism (a declining emphasis of originality); a stylistic promiscuity (mixing of different styles, genres, artistic conventions, high/low cultures); appropriation and replication (use of parody, simulation, pastiche, and allegory</a:t>
            </a:r>
            <a:r>
              <a:rPr lang="en-US" sz="2800" dirty="0"/>
              <a:t>)</a:t>
            </a:r>
          </a:p>
        </p:txBody>
      </p:sp>
    </p:spTree>
    <p:extLst>
      <p:ext uri="{BB962C8B-B14F-4D97-AF65-F5344CB8AC3E}">
        <p14:creationId xmlns:p14="http://schemas.microsoft.com/office/powerpoint/2010/main" val="1995054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009" y="393405"/>
            <a:ext cx="8261223" cy="646331"/>
          </a:xfrm>
          <a:prstGeom prst="rect">
            <a:avLst/>
          </a:prstGeom>
          <a:noFill/>
        </p:spPr>
        <p:txBody>
          <a:bodyPr wrap="square" rtlCol="0">
            <a:spAutoFit/>
          </a:bodyPr>
          <a:lstStyle/>
          <a:p>
            <a:r>
              <a:rPr lang="en-US" sz="3600" b="1" dirty="0">
                <a:latin typeface="Arial"/>
                <a:cs typeface="Arial"/>
              </a:rPr>
              <a:t>Postmodernism &amp; Film</a:t>
            </a:r>
            <a:endParaRPr lang="en-US" sz="2800" dirty="0">
              <a:latin typeface="Arial" charset="0"/>
              <a:ea typeface="Arial" charset="0"/>
              <a:cs typeface="Arial" charset="0"/>
            </a:endParaRPr>
          </a:p>
        </p:txBody>
      </p:sp>
    </p:spTree>
    <p:extLst>
      <p:ext uri="{BB962C8B-B14F-4D97-AF65-F5344CB8AC3E}">
        <p14:creationId xmlns:p14="http://schemas.microsoft.com/office/powerpoint/2010/main" val="16821541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009" y="393405"/>
            <a:ext cx="8261223" cy="1631216"/>
          </a:xfrm>
          <a:prstGeom prst="rect">
            <a:avLst/>
          </a:prstGeom>
          <a:noFill/>
        </p:spPr>
        <p:txBody>
          <a:bodyPr wrap="square" rtlCol="0">
            <a:spAutoFit/>
          </a:bodyPr>
          <a:lstStyle/>
          <a:p>
            <a:r>
              <a:rPr lang="en-US" sz="3600" b="1" dirty="0">
                <a:latin typeface="Arial"/>
                <a:cs typeface="Arial"/>
              </a:rPr>
              <a:t>Postmodernism &amp; Film</a:t>
            </a:r>
          </a:p>
          <a:p>
            <a:r>
              <a:rPr lang="en-US" sz="3600" b="1" dirty="0">
                <a:solidFill>
                  <a:srgbClr val="92D050"/>
                </a:solidFill>
                <a:latin typeface="Arial" charset="0"/>
                <a:ea typeface="Arial" charset="0"/>
                <a:cs typeface="Arial" charset="0"/>
              </a:rPr>
              <a:t>Hollywood has gone postmodern! </a:t>
            </a:r>
          </a:p>
          <a:p>
            <a:endParaRPr lang="en-US" sz="2800" dirty="0">
              <a:latin typeface="Arial" charset="0"/>
              <a:ea typeface="Arial" charset="0"/>
              <a:cs typeface="Arial" charset="0"/>
            </a:endParaRPr>
          </a:p>
        </p:txBody>
      </p:sp>
    </p:spTree>
    <p:extLst>
      <p:ext uri="{BB962C8B-B14F-4D97-AF65-F5344CB8AC3E}">
        <p14:creationId xmlns:p14="http://schemas.microsoft.com/office/powerpoint/2010/main" val="3266714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009" y="393405"/>
            <a:ext cx="8261223" cy="5940088"/>
          </a:xfrm>
          <a:prstGeom prst="rect">
            <a:avLst/>
          </a:prstGeom>
          <a:noFill/>
        </p:spPr>
        <p:txBody>
          <a:bodyPr wrap="square" rtlCol="0">
            <a:spAutoFit/>
          </a:bodyPr>
          <a:lstStyle/>
          <a:p>
            <a:r>
              <a:rPr lang="en-US" sz="3600" b="1" dirty="0">
                <a:latin typeface="Arial"/>
                <a:cs typeface="Arial"/>
              </a:rPr>
              <a:t>Postmodernism &amp; Film</a:t>
            </a:r>
          </a:p>
          <a:p>
            <a:r>
              <a:rPr lang="en-US" sz="3600" b="1" dirty="0">
                <a:solidFill>
                  <a:srgbClr val="92D050"/>
                </a:solidFill>
                <a:latin typeface="Arial" charset="0"/>
                <a:ea typeface="Arial" charset="0"/>
                <a:cs typeface="Arial" charset="0"/>
              </a:rPr>
              <a:t>Hollywood has gone postmodern! </a:t>
            </a:r>
          </a:p>
          <a:p>
            <a:endParaRPr lang="en-US" sz="2800" dirty="0">
              <a:latin typeface="Arial" charset="0"/>
              <a:ea typeface="Arial" charset="0"/>
              <a:cs typeface="Arial" charset="0"/>
            </a:endParaRPr>
          </a:p>
          <a:p>
            <a:pPr marL="457200" indent="-457200">
              <a:buFont typeface="Arial" charset="0"/>
              <a:buChar char="•"/>
            </a:pPr>
            <a:r>
              <a:rPr lang="en-US" sz="2800" dirty="0">
                <a:latin typeface="Arial" charset="0"/>
                <a:ea typeface="Arial" charset="0"/>
                <a:cs typeface="Arial" charset="0"/>
              </a:rPr>
              <a:t>Decline of the studios system, rise of media conglomerates, globalized production; </a:t>
            </a:r>
          </a:p>
          <a:p>
            <a:pPr marL="457200" indent="-457200">
              <a:buFont typeface="Arial" charset="0"/>
              <a:buChar char="•"/>
            </a:pPr>
            <a:endParaRPr lang="en-US" sz="2800" dirty="0">
              <a:latin typeface="Arial" charset="0"/>
              <a:ea typeface="Arial" charset="0"/>
              <a:cs typeface="Arial" charset="0"/>
            </a:endParaRPr>
          </a:p>
          <a:p>
            <a:pPr marL="457200" indent="-457200">
              <a:buFont typeface="Arial" charset="0"/>
              <a:buChar char="•"/>
            </a:pPr>
            <a:r>
              <a:rPr lang="en-US" sz="2800" dirty="0">
                <a:latin typeface="Arial" charset="0"/>
                <a:ea typeface="Arial" charset="0"/>
                <a:cs typeface="Arial" charset="0"/>
              </a:rPr>
              <a:t>No more grand narratives - films themselves display aesthetic features of postmodernism, dystopic narratives and worlds;</a:t>
            </a:r>
          </a:p>
          <a:p>
            <a:r>
              <a:rPr lang="en-US" sz="2800" dirty="0">
                <a:latin typeface="Arial" charset="0"/>
                <a:ea typeface="Arial" charset="0"/>
                <a:cs typeface="Arial" charset="0"/>
              </a:rPr>
              <a:t> </a:t>
            </a:r>
          </a:p>
          <a:p>
            <a:pPr marL="457200" lvl="0" indent="-457200">
              <a:buFont typeface="Arial" charset="0"/>
              <a:buChar char="•"/>
            </a:pPr>
            <a:r>
              <a:rPr lang="en-US" sz="2800" dirty="0">
                <a:latin typeface="Arial" charset="0"/>
                <a:ea typeface="Arial" charset="0"/>
                <a:cs typeface="Arial" charset="0"/>
              </a:rPr>
              <a:t>Pastiche (empty / neutral, ideologically conservative) and parody (a critical use of references)</a:t>
            </a:r>
          </a:p>
        </p:txBody>
      </p:sp>
    </p:spTree>
    <p:extLst>
      <p:ext uri="{BB962C8B-B14F-4D97-AF65-F5344CB8AC3E}">
        <p14:creationId xmlns:p14="http://schemas.microsoft.com/office/powerpoint/2010/main" val="198308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507" y="1467293"/>
            <a:ext cx="8431620" cy="4114800"/>
          </a:xfrm>
          <a:prstGeom prst="rect">
            <a:avLst/>
          </a:prstGeom>
        </p:spPr>
      </p:pic>
    </p:spTree>
    <p:extLst>
      <p:ext uri="{BB962C8B-B14F-4D97-AF65-F5344CB8AC3E}">
        <p14:creationId xmlns:p14="http://schemas.microsoft.com/office/powerpoint/2010/main" val="9749395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009" y="393405"/>
            <a:ext cx="8261223" cy="6924973"/>
          </a:xfrm>
          <a:prstGeom prst="rect">
            <a:avLst/>
          </a:prstGeom>
          <a:noFill/>
        </p:spPr>
        <p:txBody>
          <a:bodyPr wrap="square" rtlCol="0">
            <a:spAutoFit/>
          </a:bodyPr>
          <a:lstStyle/>
          <a:p>
            <a:r>
              <a:rPr lang="en-US" sz="3600" b="1" dirty="0">
                <a:latin typeface="Arial"/>
                <a:cs typeface="Arial"/>
              </a:rPr>
              <a:t>Postmodernism &amp; Film</a:t>
            </a:r>
            <a:endParaRPr lang="en-US" sz="3600" b="1" dirty="0">
              <a:solidFill>
                <a:srgbClr val="FF0000"/>
              </a:solidFill>
              <a:latin typeface="Arial" charset="0"/>
              <a:ea typeface="Arial" charset="0"/>
              <a:cs typeface="Arial" charset="0"/>
            </a:endParaRPr>
          </a:p>
          <a:p>
            <a:endParaRPr lang="en-US" sz="2800" dirty="0">
              <a:latin typeface="Arial" charset="0"/>
              <a:ea typeface="Arial" charset="0"/>
              <a:cs typeface="Arial" charset="0"/>
            </a:endParaRPr>
          </a:p>
          <a:p>
            <a:pPr marL="457200" indent="-457200">
              <a:buFont typeface="Arial" charset="0"/>
              <a:buChar char="•"/>
            </a:pPr>
            <a:r>
              <a:rPr lang="en-US" sz="2800" b="1" dirty="0">
                <a:solidFill>
                  <a:srgbClr val="92D050"/>
                </a:solidFill>
                <a:latin typeface="Arial" charset="0"/>
                <a:ea typeface="Arial" charset="0"/>
                <a:cs typeface="Arial" charset="0"/>
              </a:rPr>
              <a:t>Affirmative postmodernism: </a:t>
            </a:r>
            <a:r>
              <a:rPr lang="en-US" sz="2800" dirty="0">
                <a:latin typeface="Arial" charset="0"/>
                <a:ea typeface="Arial" charset="0"/>
                <a:cs typeface="Arial" charset="0"/>
              </a:rPr>
              <a:t>in which resistance, critique and negation of the status quo were redefined in non-modernist and non-avant-garde terms</a:t>
            </a:r>
          </a:p>
          <a:p>
            <a:pPr lvl="0"/>
            <a:endParaRPr lang="en-US" sz="2800" dirty="0">
              <a:latin typeface="Arial" charset="0"/>
              <a:ea typeface="Arial" charset="0"/>
              <a:cs typeface="Arial" charset="0"/>
            </a:endParaRPr>
          </a:p>
          <a:p>
            <a:pPr marL="457200" lvl="0" indent="-457200">
              <a:buFont typeface="Arial" charset="0"/>
              <a:buChar char="•"/>
            </a:pPr>
            <a:r>
              <a:rPr lang="en-US" sz="2800" dirty="0">
                <a:latin typeface="Arial" charset="0"/>
                <a:ea typeface="Arial" charset="0"/>
                <a:cs typeface="Arial" charset="0"/>
              </a:rPr>
              <a:t>The opposition between avant-garde and commercial / industrial cinemas is blurred</a:t>
            </a:r>
          </a:p>
          <a:p>
            <a:pPr marL="457200" lvl="0" indent="-457200">
              <a:buFont typeface="Arial" charset="0"/>
              <a:buChar char="•"/>
            </a:pPr>
            <a:endParaRPr lang="en-US" sz="2800" dirty="0">
              <a:latin typeface="Arial" charset="0"/>
              <a:ea typeface="Arial" charset="0"/>
              <a:cs typeface="Arial" charset="0"/>
            </a:endParaRPr>
          </a:p>
          <a:p>
            <a:pPr marL="457200" indent="-457200">
              <a:buFont typeface="Arial" charset="0"/>
              <a:buChar char="•"/>
            </a:pPr>
            <a:r>
              <a:rPr lang="en-US" sz="2800" dirty="0">
                <a:latin typeface="Arial" charset="0"/>
                <a:ea typeface="Arial" charset="0"/>
                <a:cs typeface="Arial" charset="0"/>
              </a:rPr>
              <a:t>The use of these strategies by third cinema, feminist, queer filmmakers to subvert the modernist, dominant cultural model.</a:t>
            </a:r>
          </a:p>
          <a:p>
            <a:pPr marL="514350" indent="-514350">
              <a:buFont typeface="Arial" charset="0"/>
              <a:buChar char="•"/>
            </a:pPr>
            <a:endParaRPr lang="en-US" sz="2800" dirty="0">
              <a:latin typeface="Arial"/>
              <a:cs typeface="Arial"/>
            </a:endParaRPr>
          </a:p>
          <a:p>
            <a:endParaRPr lang="en-US" sz="4400" b="1" dirty="0">
              <a:latin typeface="Arial"/>
              <a:cs typeface="Arial"/>
            </a:endParaRPr>
          </a:p>
        </p:txBody>
      </p:sp>
    </p:spTree>
    <p:extLst>
      <p:ext uri="{BB962C8B-B14F-4D97-AF65-F5344CB8AC3E}">
        <p14:creationId xmlns:p14="http://schemas.microsoft.com/office/powerpoint/2010/main" val="10421912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009" y="393405"/>
            <a:ext cx="8261223" cy="5201424"/>
          </a:xfrm>
          <a:prstGeom prst="rect">
            <a:avLst/>
          </a:prstGeom>
          <a:noFill/>
        </p:spPr>
        <p:txBody>
          <a:bodyPr wrap="square" rtlCol="0">
            <a:spAutoFit/>
          </a:bodyPr>
          <a:lstStyle/>
          <a:p>
            <a:r>
              <a:rPr lang="en-US" sz="3600" b="1" dirty="0">
                <a:latin typeface="Arial"/>
                <a:cs typeface="Arial"/>
              </a:rPr>
              <a:t>Postmodernism &amp; Film</a:t>
            </a:r>
            <a:endParaRPr lang="en-US" sz="3600" b="1" dirty="0">
              <a:solidFill>
                <a:srgbClr val="FF0000"/>
              </a:solidFill>
              <a:latin typeface="Arial" charset="0"/>
              <a:ea typeface="Arial" charset="0"/>
              <a:cs typeface="Arial" charset="0"/>
            </a:endParaRPr>
          </a:p>
          <a:p>
            <a:endParaRPr lang="en-US" sz="2800" dirty="0">
              <a:latin typeface="Arial" charset="0"/>
              <a:ea typeface="Arial" charset="0"/>
              <a:cs typeface="Arial" charset="0"/>
            </a:endParaRPr>
          </a:p>
          <a:p>
            <a:pPr marL="457200" lvl="0" indent="-457200">
              <a:buFont typeface="Arial" charset="0"/>
              <a:buChar char="•"/>
            </a:pPr>
            <a:r>
              <a:rPr lang="en-US" sz="2800" dirty="0">
                <a:latin typeface="Arial" charset="0"/>
                <a:ea typeface="Arial" charset="0"/>
                <a:cs typeface="Arial" charset="0"/>
              </a:rPr>
              <a:t>Filmmaking and spectatorship as a means to “queer” historical narratives and representations (e.g. stereotypes and representations of African Americans and women)</a:t>
            </a:r>
          </a:p>
          <a:p>
            <a:pPr marL="457200" lvl="0" indent="-457200">
              <a:buFont typeface="Arial" charset="0"/>
              <a:buChar char="•"/>
            </a:pPr>
            <a:endParaRPr lang="en-US" sz="2800" dirty="0">
              <a:latin typeface="Arial" charset="0"/>
              <a:ea typeface="Arial" charset="0"/>
              <a:cs typeface="Arial" charset="0"/>
            </a:endParaRPr>
          </a:p>
          <a:p>
            <a:pPr marL="457200" lvl="0" indent="-457200">
              <a:buFont typeface="Arial" charset="0"/>
              <a:buChar char="•"/>
            </a:pPr>
            <a:r>
              <a:rPr lang="en-US" sz="2800" dirty="0">
                <a:latin typeface="Arial" charset="0"/>
                <a:ea typeface="Arial" charset="0"/>
                <a:cs typeface="Arial" charset="0"/>
              </a:rPr>
              <a:t>The importance of voice and performance.</a:t>
            </a:r>
          </a:p>
          <a:p>
            <a:pPr marL="457200" lvl="0" indent="-457200">
              <a:buFont typeface="Arial" charset="0"/>
              <a:buChar char="•"/>
            </a:pPr>
            <a:endParaRPr lang="en-US" sz="2800" dirty="0">
              <a:latin typeface="Arial" charset="0"/>
              <a:ea typeface="Arial" charset="0"/>
              <a:cs typeface="Arial" charset="0"/>
            </a:endParaRPr>
          </a:p>
          <a:p>
            <a:pPr marL="514350" indent="-514350">
              <a:buFont typeface="Arial" charset="0"/>
              <a:buChar char="•"/>
            </a:pPr>
            <a:endParaRPr lang="en-US" sz="2800" dirty="0">
              <a:latin typeface="Arial"/>
              <a:cs typeface="Arial"/>
            </a:endParaRPr>
          </a:p>
          <a:p>
            <a:endParaRPr lang="en-US" sz="4400" b="1" dirty="0">
              <a:latin typeface="Arial"/>
              <a:cs typeface="Arial"/>
            </a:endParaRPr>
          </a:p>
        </p:txBody>
      </p:sp>
    </p:spTree>
    <p:extLst>
      <p:ext uri="{BB962C8B-B14F-4D97-AF65-F5344CB8AC3E}">
        <p14:creationId xmlns:p14="http://schemas.microsoft.com/office/powerpoint/2010/main" val="1304837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201130" y="3800076"/>
            <a:ext cx="3956201" cy="236680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i="1" dirty="0">
                <a:latin typeface="Arial" charset="0"/>
                <a:ea typeface="Arial" charset="0"/>
                <a:cs typeface="Arial" charset="0"/>
              </a:rPr>
              <a:t>The Watermelon Woman </a:t>
            </a:r>
            <a:r>
              <a:rPr lang="en-US" dirty="0">
                <a:latin typeface="Arial" charset="0"/>
                <a:ea typeface="Arial" charset="0"/>
                <a:cs typeface="Arial" charset="0"/>
              </a:rPr>
              <a:t>(1996)</a:t>
            </a:r>
            <a:endParaRPr lang="en-US" b="1" dirty="0">
              <a:latin typeface="Arial"/>
              <a:cs typeface="Arial"/>
            </a:endParaRPr>
          </a:p>
          <a:p>
            <a:r>
              <a:rPr lang="en-US" dirty="0">
                <a:latin typeface="Arial" charset="0"/>
                <a:ea typeface="Arial" charset="0"/>
                <a:cs typeface="Arial" charset="0"/>
              </a:rPr>
              <a:t> Dir. Cheryl Dunye</a:t>
            </a:r>
            <a:endParaRPr lang="en-US" sz="1400" b="1" dirty="0">
              <a:latin typeface="Arial"/>
              <a:cs typeface="Aria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8716" y="350874"/>
            <a:ext cx="4324863" cy="6102817"/>
          </a:xfrm>
          <a:prstGeom prst="rect">
            <a:avLst/>
          </a:prstGeom>
        </p:spPr>
      </p:pic>
    </p:spTree>
    <p:extLst>
      <p:ext uri="{BB962C8B-B14F-4D97-AF65-F5344CB8AC3E}">
        <p14:creationId xmlns:p14="http://schemas.microsoft.com/office/powerpoint/2010/main" val="8114494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009" y="393405"/>
            <a:ext cx="8261223" cy="5816977"/>
          </a:xfrm>
          <a:prstGeom prst="rect">
            <a:avLst/>
          </a:prstGeom>
          <a:noFill/>
        </p:spPr>
        <p:txBody>
          <a:bodyPr wrap="square" rtlCol="0">
            <a:spAutoFit/>
          </a:bodyPr>
          <a:lstStyle/>
          <a:p>
            <a:r>
              <a:rPr lang="en-US" sz="3600" b="1" dirty="0">
                <a:latin typeface="Arial"/>
                <a:cs typeface="Arial"/>
              </a:rPr>
              <a:t>Group Discussion</a:t>
            </a:r>
            <a:endParaRPr lang="en-US" sz="2800" dirty="0">
              <a:latin typeface="Arial" charset="0"/>
              <a:ea typeface="Arial" charset="0"/>
              <a:cs typeface="Arial" charset="0"/>
            </a:endParaRPr>
          </a:p>
          <a:p>
            <a:r>
              <a:rPr lang="en-US" sz="2800" dirty="0">
                <a:latin typeface="Arial" panose="020B0604020202020204" pitchFamily="34" charset="0"/>
                <a:cs typeface="Arial" panose="020B0604020202020204" pitchFamily="34" charset="0"/>
              </a:rPr>
              <a:t>Working in groups, select a scene or sequence from Dunye’s film (include time markers), and write an introduction to a film analysis paper in which you argue that this is a postmodernist film.  </a:t>
            </a:r>
          </a:p>
          <a:p>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As we do in this class, start with a formal analysis. Here you maybe analyzing more than one filmic and other media languages (e.g. rom-com, fake documentary, music video) </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Identify them first, and then think about how these different media forms interact in the film.</a:t>
            </a:r>
            <a:endParaRPr lang="en-US" sz="2800" dirty="0">
              <a:latin typeface="Arial"/>
              <a:cs typeface="Arial"/>
            </a:endParaRPr>
          </a:p>
        </p:txBody>
      </p:sp>
    </p:spTree>
    <p:extLst>
      <p:ext uri="{BB962C8B-B14F-4D97-AF65-F5344CB8AC3E}">
        <p14:creationId xmlns:p14="http://schemas.microsoft.com/office/powerpoint/2010/main" val="417538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009" y="393405"/>
            <a:ext cx="8261223" cy="7786747"/>
          </a:xfrm>
          <a:prstGeom prst="rect">
            <a:avLst/>
          </a:prstGeom>
          <a:noFill/>
        </p:spPr>
        <p:txBody>
          <a:bodyPr wrap="square" rtlCol="0">
            <a:spAutoFit/>
          </a:bodyPr>
          <a:lstStyle/>
          <a:p>
            <a:r>
              <a:rPr lang="en-US" sz="3600" b="1" dirty="0">
                <a:latin typeface="Arial"/>
                <a:cs typeface="Arial"/>
              </a:rPr>
              <a:t>Group Discussion</a:t>
            </a:r>
            <a:endParaRPr lang="en-US" sz="2800" dirty="0">
              <a:latin typeface="Arial" charset="0"/>
              <a:ea typeface="Arial" charset="0"/>
              <a:cs typeface="Arial" charset="0"/>
            </a:endParaRPr>
          </a:p>
          <a:p>
            <a:r>
              <a:rPr lang="en-US" sz="2800" dirty="0">
                <a:latin typeface="Arial" panose="020B0604020202020204" pitchFamily="34" charset="0"/>
                <a:cs typeface="Arial" panose="020B0604020202020204" pitchFamily="34" charset="0"/>
              </a:rPr>
              <a:t>Also consider the following questions:</a:t>
            </a:r>
          </a:p>
          <a:p>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Industrial / avant-garde / postmodern – where does Dunye’s film fit into these categories?</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Can her film fit into more than one category? Can they adequately describe a film like this? </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What is the influence of non-filmic forms (e.g. television, video, internet and digital media) on Dunye’s film?</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Is her film pastiche, parody, or satire? Why?</a:t>
            </a:r>
          </a:p>
          <a:p>
            <a:r>
              <a:rPr lang="en-US" sz="2800" dirty="0">
                <a:latin typeface="Arial" panose="020B0604020202020204" pitchFamily="34" charset="0"/>
                <a:cs typeface="Arial" panose="020B0604020202020204" pitchFamily="34" charset="0"/>
              </a:rPr>
              <a:t> </a:t>
            </a:r>
            <a:endParaRPr lang="en-US" sz="2800" dirty="0">
              <a:latin typeface="Arial" charset="0"/>
              <a:ea typeface="Arial" charset="0"/>
              <a:cs typeface="Arial" charset="0"/>
            </a:endParaRPr>
          </a:p>
          <a:p>
            <a:pPr marL="514350" indent="-514350">
              <a:buFont typeface="Arial" charset="0"/>
              <a:buChar char="•"/>
            </a:pPr>
            <a:endParaRPr lang="en-US" sz="2800" dirty="0">
              <a:latin typeface="Arial"/>
              <a:cs typeface="Arial"/>
            </a:endParaRPr>
          </a:p>
          <a:p>
            <a:endParaRPr lang="en-US" sz="4400" b="1" dirty="0">
              <a:latin typeface="Arial"/>
              <a:cs typeface="Arial"/>
            </a:endParaRPr>
          </a:p>
        </p:txBody>
      </p:sp>
    </p:spTree>
    <p:extLst>
      <p:ext uri="{BB962C8B-B14F-4D97-AF65-F5344CB8AC3E}">
        <p14:creationId xmlns:p14="http://schemas.microsoft.com/office/powerpoint/2010/main" val="42011327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009" y="393405"/>
            <a:ext cx="8261223" cy="6924973"/>
          </a:xfrm>
          <a:prstGeom prst="rect">
            <a:avLst/>
          </a:prstGeom>
          <a:noFill/>
        </p:spPr>
        <p:txBody>
          <a:bodyPr wrap="square" rtlCol="0">
            <a:spAutoFit/>
          </a:bodyPr>
          <a:lstStyle/>
          <a:p>
            <a:r>
              <a:rPr lang="en-US" sz="3600" b="1" dirty="0">
                <a:latin typeface="Arial"/>
                <a:cs typeface="Arial"/>
              </a:rPr>
              <a:t>Queering Postmodernism</a:t>
            </a:r>
            <a:endParaRPr lang="en-US" sz="3600" b="1" dirty="0">
              <a:solidFill>
                <a:srgbClr val="FF0000"/>
              </a:solidFill>
              <a:latin typeface="Arial" charset="0"/>
              <a:ea typeface="Arial" charset="0"/>
              <a:cs typeface="Arial" charset="0"/>
            </a:endParaRPr>
          </a:p>
          <a:p>
            <a:endParaRPr lang="en-US" sz="2800" dirty="0">
              <a:latin typeface="Arial" charset="0"/>
              <a:ea typeface="Arial" charset="0"/>
              <a:cs typeface="Arial" charset="0"/>
            </a:endParaRPr>
          </a:p>
          <a:p>
            <a:pPr marL="457200" indent="-457200">
              <a:buFont typeface="Arial" panose="020B0604020202020204" pitchFamily="34" charset="0"/>
              <a:buChar char="•"/>
            </a:pPr>
            <a:r>
              <a:rPr lang="en-US" sz="2800" i="1" dirty="0">
                <a:latin typeface="Arial" panose="020B0604020202020204" pitchFamily="34" charset="0"/>
                <a:cs typeface="Arial" panose="020B0604020202020204" pitchFamily="34" charset="0"/>
              </a:rPr>
              <a:t>Screening the Sexes</a:t>
            </a:r>
            <a:r>
              <a:rPr lang="en-US" sz="2800" dirty="0">
                <a:latin typeface="Arial" panose="020B0604020202020204" pitchFamily="34" charset="0"/>
                <a:cs typeface="Arial" panose="020B0604020202020204" pitchFamily="34" charset="0"/>
              </a:rPr>
              <a:t> by Parker Tyler (1973) and </a:t>
            </a:r>
            <a:r>
              <a:rPr lang="en-US" sz="2800" i="1" dirty="0">
                <a:latin typeface="Arial" panose="020B0604020202020204" pitchFamily="34" charset="0"/>
                <a:cs typeface="Arial" panose="020B0604020202020204" pitchFamily="34" charset="0"/>
              </a:rPr>
              <a:t>The Celluloid Closet</a:t>
            </a:r>
            <a:r>
              <a:rPr lang="en-US" sz="2800" dirty="0">
                <a:latin typeface="Arial" panose="020B0604020202020204" pitchFamily="34" charset="0"/>
                <a:cs typeface="Arial" panose="020B0604020202020204" pitchFamily="34" charset="0"/>
              </a:rPr>
              <a:t> by Vito Russo (1981)</a:t>
            </a:r>
          </a:p>
          <a:p>
            <a:r>
              <a:rPr lang="en-US" sz="2800" dirty="0">
                <a:latin typeface="Arial" panose="020B0604020202020204" pitchFamily="34" charset="0"/>
                <a:cs typeface="Arial" panose="020B0604020202020204" pitchFamily="34" charset="0"/>
              </a:rPr>
              <a:t> </a:t>
            </a:r>
          </a:p>
          <a:p>
            <a:pPr marL="457200" lvl="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Visibility</a:t>
            </a:r>
          </a:p>
          <a:p>
            <a:pPr lvl="0"/>
            <a:endParaRPr lang="en-US" sz="2800" dirty="0">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Mis-representation and stereotypes - the influence of feminist film theory</a:t>
            </a:r>
          </a:p>
          <a:p>
            <a:pPr marL="457200" lvl="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Criticized for its unproblematic view of history (</a:t>
            </a:r>
            <a:r>
              <a:rPr lang="en-US" sz="2800" i="1" dirty="0">
                <a:latin typeface="Arial" panose="020B0604020202020204" pitchFamily="34" charset="0"/>
                <a:cs typeface="Arial" panose="020B0604020202020204" pitchFamily="34" charset="0"/>
              </a:rPr>
              <a:t>OGFS</a:t>
            </a:r>
            <a:r>
              <a:rPr lang="en-US" sz="2800" dirty="0">
                <a:latin typeface="Arial" panose="020B0604020202020204" pitchFamily="34" charset="0"/>
                <a:cs typeface="Arial" panose="020B0604020202020204" pitchFamily="34" charset="0"/>
              </a:rPr>
              <a:t>, p. 135)</a:t>
            </a:r>
          </a:p>
          <a:p>
            <a:pPr marL="457200" lvl="0" indent="-457200">
              <a:buFont typeface="Arial" charset="0"/>
              <a:buChar char="•"/>
            </a:pPr>
            <a:endParaRPr lang="en-US" sz="2800" dirty="0">
              <a:latin typeface="Arial" charset="0"/>
              <a:ea typeface="Arial" charset="0"/>
              <a:cs typeface="Arial" charset="0"/>
            </a:endParaRPr>
          </a:p>
          <a:p>
            <a:pPr marL="514350" indent="-514350">
              <a:buFont typeface="Arial" charset="0"/>
              <a:buChar char="•"/>
            </a:pPr>
            <a:endParaRPr lang="en-US" sz="2800" dirty="0">
              <a:latin typeface="Arial"/>
              <a:cs typeface="Arial"/>
            </a:endParaRPr>
          </a:p>
          <a:p>
            <a:endParaRPr lang="en-US" sz="4400" b="1" dirty="0">
              <a:latin typeface="Arial"/>
              <a:cs typeface="Arial"/>
            </a:endParaRPr>
          </a:p>
        </p:txBody>
      </p:sp>
    </p:spTree>
    <p:extLst>
      <p:ext uri="{BB962C8B-B14F-4D97-AF65-F5344CB8AC3E}">
        <p14:creationId xmlns:p14="http://schemas.microsoft.com/office/powerpoint/2010/main" val="15325537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009" y="393405"/>
            <a:ext cx="8261223" cy="3908762"/>
          </a:xfrm>
          <a:prstGeom prst="rect">
            <a:avLst/>
          </a:prstGeom>
          <a:noFill/>
        </p:spPr>
        <p:txBody>
          <a:bodyPr wrap="square" rtlCol="0">
            <a:spAutoFit/>
          </a:bodyPr>
          <a:lstStyle/>
          <a:p>
            <a:r>
              <a:rPr lang="en-US" sz="3600" b="1" dirty="0">
                <a:latin typeface="Arial"/>
                <a:cs typeface="Arial"/>
              </a:rPr>
              <a:t>Queering Postmodernism</a:t>
            </a:r>
            <a:endParaRPr lang="en-US" sz="3600" b="1" dirty="0">
              <a:solidFill>
                <a:srgbClr val="FF0000"/>
              </a:solidFill>
              <a:latin typeface="Arial" charset="0"/>
              <a:ea typeface="Arial" charset="0"/>
              <a:cs typeface="Arial" charset="0"/>
            </a:endParaRPr>
          </a:p>
          <a:p>
            <a:endParaRPr lang="en-US" sz="2800" dirty="0">
              <a:latin typeface="Arial" charset="0"/>
              <a:ea typeface="Arial" charset="0"/>
              <a:cs typeface="Arial"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Postmodernism and the “death of the subject” - the dispersal and disruption of the modernist (heterosexual) subject</a:t>
            </a:r>
          </a:p>
          <a:p>
            <a:pPr marL="457200" lvl="0" indent="-457200">
              <a:buFont typeface="Arial" charset="0"/>
              <a:buChar char="•"/>
            </a:pPr>
            <a:endParaRPr lang="en-US" sz="2800" dirty="0">
              <a:latin typeface="Arial" charset="0"/>
              <a:ea typeface="Arial" charset="0"/>
              <a:cs typeface="Arial" charset="0"/>
            </a:endParaRPr>
          </a:p>
          <a:p>
            <a:pPr marL="514350" indent="-514350">
              <a:buFont typeface="Arial" charset="0"/>
              <a:buChar char="•"/>
            </a:pPr>
            <a:endParaRPr lang="en-US" sz="2800" dirty="0">
              <a:latin typeface="Arial"/>
              <a:cs typeface="Arial"/>
            </a:endParaRPr>
          </a:p>
          <a:p>
            <a:endParaRPr lang="en-US" sz="4400" b="1" dirty="0">
              <a:latin typeface="Arial"/>
              <a:cs typeface="Arial"/>
            </a:endParaRPr>
          </a:p>
        </p:txBody>
      </p:sp>
    </p:spTree>
    <p:extLst>
      <p:ext uri="{BB962C8B-B14F-4D97-AF65-F5344CB8AC3E}">
        <p14:creationId xmlns:p14="http://schemas.microsoft.com/office/powerpoint/2010/main" val="33827905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009" y="393405"/>
            <a:ext cx="8261223" cy="5632311"/>
          </a:xfrm>
          <a:prstGeom prst="rect">
            <a:avLst/>
          </a:prstGeom>
          <a:noFill/>
        </p:spPr>
        <p:txBody>
          <a:bodyPr wrap="square" rtlCol="0">
            <a:spAutoFit/>
          </a:bodyPr>
          <a:lstStyle/>
          <a:p>
            <a:r>
              <a:rPr lang="en-US" sz="3600" b="1" dirty="0">
                <a:latin typeface="Arial"/>
                <a:cs typeface="Arial"/>
              </a:rPr>
              <a:t>Queering Postmodernism</a:t>
            </a:r>
            <a:endParaRPr lang="en-US" sz="3600" b="1" dirty="0">
              <a:solidFill>
                <a:srgbClr val="FF0000"/>
              </a:solidFill>
              <a:latin typeface="Arial" charset="0"/>
              <a:ea typeface="Arial" charset="0"/>
              <a:cs typeface="Arial" charset="0"/>
            </a:endParaRPr>
          </a:p>
          <a:p>
            <a:endParaRPr lang="en-US" sz="2800" dirty="0">
              <a:latin typeface="Arial" charset="0"/>
              <a:ea typeface="Arial" charset="0"/>
              <a:cs typeface="Arial" charset="0"/>
            </a:endParaRPr>
          </a:p>
          <a:p>
            <a:pPr lvl="0"/>
            <a:endParaRPr lang="en-US" sz="2800" dirty="0">
              <a:latin typeface="Arial" panose="020B0604020202020204" pitchFamily="34" charset="0"/>
              <a:cs typeface="Arial" panose="020B0604020202020204" pitchFamily="34" charset="0"/>
            </a:endParaRPr>
          </a:p>
          <a:p>
            <a:pPr lvl="0"/>
            <a:r>
              <a:rPr lang="en-US" sz="2800" dirty="0">
                <a:latin typeface="Arial" panose="020B0604020202020204" pitchFamily="34" charset="0"/>
                <a:cs typeface="Arial" panose="020B0604020202020204" pitchFamily="34" charset="0"/>
              </a:rPr>
              <a:t>“At the historical moment when marginalized subjects—blacks, people of color, post-colonial subjects, women, lesbians, and gay men—claim their subjectivity, the white, middle-class, heterosexual male declares that very subject to be over and out.” (</a:t>
            </a:r>
            <a:r>
              <a:rPr lang="en-US" sz="2800" i="1" dirty="0">
                <a:latin typeface="Arial" panose="020B0604020202020204" pitchFamily="34" charset="0"/>
                <a:cs typeface="Arial" panose="020B0604020202020204" pitchFamily="34" charset="0"/>
              </a:rPr>
              <a:t>OGFS</a:t>
            </a:r>
            <a:r>
              <a:rPr lang="en-US" sz="2800" dirty="0">
                <a:latin typeface="Arial" panose="020B0604020202020204" pitchFamily="34" charset="0"/>
                <a:cs typeface="Arial" panose="020B0604020202020204" pitchFamily="34" charset="0"/>
              </a:rPr>
              <a:t>, p. 137)</a:t>
            </a:r>
          </a:p>
          <a:p>
            <a:pPr marL="457200" lvl="0" indent="-457200">
              <a:buFont typeface="Arial" charset="0"/>
              <a:buChar char="•"/>
            </a:pPr>
            <a:endParaRPr lang="en-US" sz="2800" dirty="0">
              <a:latin typeface="Arial" charset="0"/>
              <a:ea typeface="Arial" charset="0"/>
              <a:cs typeface="Arial" charset="0"/>
            </a:endParaRPr>
          </a:p>
          <a:p>
            <a:pPr marL="514350" indent="-514350">
              <a:buFont typeface="Arial" charset="0"/>
              <a:buChar char="•"/>
            </a:pPr>
            <a:endParaRPr lang="en-US" sz="2800" dirty="0">
              <a:latin typeface="Arial"/>
              <a:cs typeface="Arial"/>
            </a:endParaRPr>
          </a:p>
          <a:p>
            <a:endParaRPr lang="en-US" sz="4400" b="1" dirty="0">
              <a:latin typeface="Arial"/>
              <a:cs typeface="Arial"/>
            </a:endParaRPr>
          </a:p>
        </p:txBody>
      </p:sp>
    </p:spTree>
    <p:extLst>
      <p:ext uri="{BB962C8B-B14F-4D97-AF65-F5344CB8AC3E}">
        <p14:creationId xmlns:p14="http://schemas.microsoft.com/office/powerpoint/2010/main" val="12853369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009" y="393405"/>
            <a:ext cx="8261223" cy="5201424"/>
          </a:xfrm>
          <a:prstGeom prst="rect">
            <a:avLst/>
          </a:prstGeom>
          <a:noFill/>
        </p:spPr>
        <p:txBody>
          <a:bodyPr wrap="square" rtlCol="0">
            <a:spAutoFit/>
          </a:bodyPr>
          <a:lstStyle/>
          <a:p>
            <a:r>
              <a:rPr lang="en-US" sz="3600" b="1" dirty="0">
                <a:latin typeface="Arial"/>
                <a:cs typeface="Arial"/>
              </a:rPr>
              <a:t>Queering Postmodernism</a:t>
            </a:r>
            <a:endParaRPr lang="en-US" sz="3600" b="1" dirty="0">
              <a:solidFill>
                <a:srgbClr val="FF0000"/>
              </a:solidFill>
              <a:latin typeface="Arial" charset="0"/>
              <a:ea typeface="Arial" charset="0"/>
              <a:cs typeface="Arial" charset="0"/>
            </a:endParaRPr>
          </a:p>
          <a:p>
            <a:endParaRPr lang="en-US" sz="2800" dirty="0">
              <a:latin typeface="Arial" charset="0"/>
              <a:ea typeface="Arial" charset="0"/>
              <a:cs typeface="Arial" charset="0"/>
            </a:endParaRPr>
          </a:p>
          <a:p>
            <a:pPr lvl="0"/>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 questioning of essentialist identity politics, the rise of AIDS activism, and the debates surrounding ‘political correctness’ laid the groundwork for reappropriating the term ‘queer’ inside and outside the academy in the mid-1980s.” (</a:t>
            </a:r>
            <a:r>
              <a:rPr lang="en-US" sz="2800" i="1" dirty="0">
                <a:latin typeface="Arial" panose="020B0604020202020204" pitchFamily="34" charset="0"/>
                <a:cs typeface="Arial" panose="020B0604020202020204" pitchFamily="34" charset="0"/>
              </a:rPr>
              <a:t>OGFS</a:t>
            </a:r>
            <a:r>
              <a:rPr lang="en-US" sz="2800" dirty="0">
                <a:latin typeface="Arial" panose="020B0604020202020204" pitchFamily="34" charset="0"/>
                <a:cs typeface="Arial" panose="020B0604020202020204" pitchFamily="34" charset="0"/>
              </a:rPr>
              <a:t>, p. 148)</a:t>
            </a:r>
          </a:p>
          <a:p>
            <a:pPr marL="457200" lvl="0" indent="-457200">
              <a:buFont typeface="Arial" charset="0"/>
              <a:buChar char="•"/>
            </a:pPr>
            <a:endParaRPr lang="en-US" sz="2800" dirty="0">
              <a:latin typeface="Arial" charset="0"/>
              <a:ea typeface="Arial" charset="0"/>
              <a:cs typeface="Arial" charset="0"/>
            </a:endParaRPr>
          </a:p>
          <a:p>
            <a:pPr marL="514350" indent="-514350">
              <a:buFont typeface="Arial" charset="0"/>
              <a:buChar char="•"/>
            </a:pPr>
            <a:endParaRPr lang="en-US" sz="2800" dirty="0">
              <a:latin typeface="Arial"/>
              <a:cs typeface="Arial"/>
            </a:endParaRPr>
          </a:p>
          <a:p>
            <a:endParaRPr lang="en-US" sz="4400" b="1" dirty="0">
              <a:latin typeface="Arial"/>
              <a:cs typeface="Arial"/>
            </a:endParaRPr>
          </a:p>
        </p:txBody>
      </p:sp>
    </p:spTree>
    <p:extLst>
      <p:ext uri="{BB962C8B-B14F-4D97-AF65-F5344CB8AC3E}">
        <p14:creationId xmlns:p14="http://schemas.microsoft.com/office/powerpoint/2010/main" val="4124372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009" y="393405"/>
            <a:ext cx="8261223" cy="3908762"/>
          </a:xfrm>
          <a:prstGeom prst="rect">
            <a:avLst/>
          </a:prstGeom>
          <a:noFill/>
        </p:spPr>
        <p:txBody>
          <a:bodyPr wrap="square" rtlCol="0">
            <a:spAutoFit/>
          </a:bodyPr>
          <a:lstStyle/>
          <a:p>
            <a:r>
              <a:rPr lang="en-US" sz="3600" b="1" dirty="0">
                <a:latin typeface="Arial"/>
                <a:cs typeface="Arial"/>
              </a:rPr>
              <a:t>Queering Postmodernism</a:t>
            </a:r>
            <a:endParaRPr lang="en-US" sz="3600" b="1" dirty="0">
              <a:solidFill>
                <a:srgbClr val="FF0000"/>
              </a:solidFill>
              <a:latin typeface="Arial" charset="0"/>
              <a:ea typeface="Arial" charset="0"/>
              <a:cs typeface="Arial" charset="0"/>
            </a:endParaRPr>
          </a:p>
          <a:p>
            <a:endParaRPr lang="en-US" sz="2800" dirty="0">
              <a:latin typeface="Arial" charset="0"/>
              <a:ea typeface="Arial" charset="0"/>
              <a:cs typeface="Arial" charset="0"/>
            </a:endParaRPr>
          </a:p>
          <a:p>
            <a:pPr marL="457200" lvl="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Are there political reasons for queer people hold on to authorship? (e.g. Judith Mayne’s work on Dorothy Arzner, </a:t>
            </a:r>
            <a:r>
              <a:rPr lang="en-US" sz="2800" i="1" dirty="0">
                <a:latin typeface="Arial" panose="020B0604020202020204" pitchFamily="34" charset="0"/>
                <a:cs typeface="Arial" panose="020B0604020202020204" pitchFamily="34" charset="0"/>
              </a:rPr>
              <a:t>OGFS</a:t>
            </a:r>
            <a:r>
              <a:rPr lang="en-US" sz="2800" dirty="0">
                <a:latin typeface="Arial" panose="020B0604020202020204" pitchFamily="34" charset="0"/>
                <a:cs typeface="Arial" panose="020B0604020202020204" pitchFamily="34" charset="0"/>
              </a:rPr>
              <a:t>, p.138-9)</a:t>
            </a:r>
          </a:p>
          <a:p>
            <a:pPr marL="457200" lvl="0" indent="-457200">
              <a:buFont typeface="Arial" charset="0"/>
              <a:buChar char="•"/>
            </a:pPr>
            <a:endParaRPr lang="en-US" sz="2800" dirty="0">
              <a:latin typeface="Arial" charset="0"/>
              <a:ea typeface="Arial" charset="0"/>
              <a:cs typeface="Arial" charset="0"/>
            </a:endParaRPr>
          </a:p>
          <a:p>
            <a:pPr marL="514350" indent="-514350">
              <a:buFont typeface="Arial" charset="0"/>
              <a:buChar char="•"/>
            </a:pPr>
            <a:endParaRPr lang="en-US" sz="2800" dirty="0">
              <a:latin typeface="Arial"/>
              <a:cs typeface="Arial"/>
            </a:endParaRPr>
          </a:p>
          <a:p>
            <a:endParaRPr lang="en-US" sz="4400" b="1" dirty="0">
              <a:latin typeface="Arial"/>
              <a:cs typeface="Arial"/>
            </a:endParaRPr>
          </a:p>
        </p:txBody>
      </p:sp>
    </p:spTree>
    <p:extLst>
      <p:ext uri="{BB962C8B-B14F-4D97-AF65-F5344CB8AC3E}">
        <p14:creationId xmlns:p14="http://schemas.microsoft.com/office/powerpoint/2010/main" val="1172890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92" y="382772"/>
            <a:ext cx="9160492" cy="6070110"/>
          </a:xfrm>
          <a:prstGeom prst="rect">
            <a:avLst/>
          </a:prstGeom>
        </p:spPr>
      </p:pic>
    </p:spTree>
    <p:extLst>
      <p:ext uri="{BB962C8B-B14F-4D97-AF65-F5344CB8AC3E}">
        <p14:creationId xmlns:p14="http://schemas.microsoft.com/office/powerpoint/2010/main" val="88348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009" y="393405"/>
            <a:ext cx="8261223" cy="6247864"/>
          </a:xfrm>
          <a:prstGeom prst="rect">
            <a:avLst/>
          </a:prstGeom>
          <a:noFill/>
        </p:spPr>
        <p:txBody>
          <a:bodyPr wrap="square" rtlCol="0">
            <a:spAutoFit/>
          </a:bodyPr>
          <a:lstStyle/>
          <a:p>
            <a:r>
              <a:rPr lang="en-US" sz="3600" b="1" dirty="0">
                <a:latin typeface="Arial"/>
                <a:cs typeface="Arial"/>
              </a:rPr>
              <a:t>Queering Postmodernism</a:t>
            </a:r>
            <a:endParaRPr lang="en-US" sz="3600" b="1" dirty="0">
              <a:solidFill>
                <a:srgbClr val="FF0000"/>
              </a:solidFill>
              <a:latin typeface="Arial" charset="0"/>
              <a:ea typeface="Arial" charset="0"/>
              <a:cs typeface="Arial" charset="0"/>
            </a:endParaRPr>
          </a:p>
          <a:p>
            <a:endParaRPr lang="en-US" sz="2800" dirty="0">
              <a:latin typeface="Arial" charset="0"/>
              <a:ea typeface="Arial" charset="0"/>
              <a:cs typeface="Arial" charset="0"/>
            </a:endParaRPr>
          </a:p>
          <a:p>
            <a:pPr marL="457200" lvl="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Areas of study:</a:t>
            </a:r>
          </a:p>
          <a:p>
            <a:pPr marL="457200" lvl="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800" dirty="0">
                <a:solidFill>
                  <a:srgbClr val="FFFF00"/>
                </a:solidFill>
                <a:latin typeface="Arial" panose="020B0604020202020204" pitchFamily="34" charset="0"/>
                <a:cs typeface="Arial" panose="020B0604020202020204" pitchFamily="34" charset="0"/>
              </a:rPr>
              <a:t>Gay and lesbian spectatorship</a:t>
            </a:r>
            <a:r>
              <a:rPr lang="en-US" sz="2800" dirty="0">
                <a:latin typeface="Arial" panose="020B0604020202020204" pitchFamily="34" charset="0"/>
                <a:cs typeface="Arial" panose="020B0604020202020204" pitchFamily="34" charset="0"/>
              </a:rPr>
              <a:t> - “queering” beyond gender and sexuality. (</a:t>
            </a:r>
            <a:r>
              <a:rPr lang="en-US" sz="2800" i="1" dirty="0">
                <a:latin typeface="Arial" panose="020B0604020202020204" pitchFamily="34" charset="0"/>
                <a:cs typeface="Arial" panose="020B0604020202020204" pitchFamily="34" charset="0"/>
              </a:rPr>
              <a:t>OGFS</a:t>
            </a:r>
            <a:r>
              <a:rPr lang="en-US" sz="2800" dirty="0">
                <a:latin typeface="Arial" panose="020B0604020202020204" pitchFamily="34" charset="0"/>
                <a:cs typeface="Arial" panose="020B0604020202020204" pitchFamily="34" charset="0"/>
              </a:rPr>
              <a:t>, p.150)</a:t>
            </a:r>
          </a:p>
          <a:p>
            <a:pPr lvl="1"/>
            <a:r>
              <a:rPr lang="en-US" sz="2800" dirty="0">
                <a:latin typeface="Arial" panose="020B0604020202020204" pitchFamily="34" charset="0"/>
                <a:cs typeface="Arial" panose="020B0604020202020204" pitchFamily="34" charset="0"/>
              </a:rPr>
              <a:t>  </a:t>
            </a:r>
          </a:p>
          <a:p>
            <a:pPr marL="914400" lvl="1" indent="-457200">
              <a:buFont typeface="Arial" panose="020B0604020202020204" pitchFamily="34" charset="0"/>
              <a:buChar char="•"/>
            </a:pPr>
            <a:r>
              <a:rPr lang="en-US" sz="2800" dirty="0">
                <a:solidFill>
                  <a:srgbClr val="FFFF00"/>
                </a:solidFill>
                <a:latin typeface="Arial" panose="020B0604020202020204" pitchFamily="34" charset="0"/>
                <a:cs typeface="Arial" panose="020B0604020202020204" pitchFamily="34" charset="0"/>
              </a:rPr>
              <a:t>Representations</a:t>
            </a:r>
            <a:r>
              <a:rPr lang="en-US" sz="2800" dirty="0">
                <a:latin typeface="Arial" panose="020B0604020202020204" pitchFamily="34" charset="0"/>
                <a:cs typeface="Arial" panose="020B0604020202020204" pitchFamily="34" charset="0"/>
              </a:rPr>
              <a:t> of masculinity and camp  </a:t>
            </a:r>
          </a:p>
          <a:p>
            <a:pPr marL="914400" lvl="1"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800" dirty="0">
                <a:solidFill>
                  <a:srgbClr val="FFFF00"/>
                </a:solidFill>
                <a:latin typeface="Arial" panose="020B0604020202020204" pitchFamily="34" charset="0"/>
                <a:cs typeface="Arial" panose="020B0604020202020204" pitchFamily="34" charset="0"/>
              </a:rPr>
              <a:t>Films by gays and lesbians </a:t>
            </a:r>
            <a:r>
              <a:rPr lang="en-US" sz="2800" dirty="0">
                <a:latin typeface="Arial" panose="020B0604020202020204" pitchFamily="34" charset="0"/>
                <a:cs typeface="Arial" panose="020B0604020202020204" pitchFamily="34" charset="0"/>
              </a:rPr>
              <a:t>(avant-garde and underground films, queer new wave; the importance of gay and lesbian film festivals, archives, distributors, producers)</a:t>
            </a:r>
          </a:p>
          <a:p>
            <a:pPr lvl="1"/>
            <a:r>
              <a:rPr lang="en-US"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724497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009" y="393405"/>
            <a:ext cx="8261223" cy="6063198"/>
          </a:xfrm>
          <a:prstGeom prst="rect">
            <a:avLst/>
          </a:prstGeom>
          <a:noFill/>
        </p:spPr>
        <p:txBody>
          <a:bodyPr wrap="square" rtlCol="0">
            <a:spAutoFit/>
          </a:bodyPr>
          <a:lstStyle/>
          <a:p>
            <a:r>
              <a:rPr lang="en-US" sz="3600" b="1" dirty="0">
                <a:latin typeface="Arial"/>
                <a:cs typeface="Arial"/>
              </a:rPr>
              <a:t>Queering Postmodernism</a:t>
            </a:r>
            <a:endParaRPr lang="en-US" sz="3600" b="1" dirty="0">
              <a:solidFill>
                <a:srgbClr val="FF0000"/>
              </a:solidFill>
              <a:latin typeface="Arial" charset="0"/>
              <a:ea typeface="Arial" charset="0"/>
              <a:cs typeface="Arial" charset="0"/>
            </a:endParaRPr>
          </a:p>
          <a:p>
            <a:endParaRPr lang="en-US" sz="2800" dirty="0">
              <a:latin typeface="Arial" charset="0"/>
              <a:ea typeface="Arial" charset="0"/>
              <a:cs typeface="Arial" charset="0"/>
            </a:endParaRPr>
          </a:p>
          <a:p>
            <a:pPr marL="457200" lvl="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Areas of study:</a:t>
            </a:r>
          </a:p>
          <a:p>
            <a:pPr lvl="1"/>
            <a:r>
              <a:rPr lang="en-US" sz="2800" dirty="0">
                <a:latin typeface="Arial" panose="020B0604020202020204" pitchFamily="34" charset="0"/>
                <a:cs typeface="Arial" panose="020B0604020202020204" pitchFamily="34" charset="0"/>
              </a:rPr>
              <a:t> </a:t>
            </a:r>
          </a:p>
          <a:p>
            <a:pPr marL="914400" lvl="1" indent="-457200">
              <a:buFont typeface="Arial" panose="020B0604020202020204" pitchFamily="34" charset="0"/>
              <a:buChar char="•"/>
            </a:pPr>
            <a:r>
              <a:rPr lang="en-US" sz="2800" dirty="0">
                <a:solidFill>
                  <a:srgbClr val="FFFF00"/>
                </a:solidFill>
                <a:latin typeface="Arial" panose="020B0604020202020204" pitchFamily="34" charset="0"/>
                <a:cs typeface="Arial" panose="020B0604020202020204" pitchFamily="34" charset="0"/>
              </a:rPr>
              <a:t>Activism and identity politics</a:t>
            </a:r>
            <a:r>
              <a:rPr lang="en-US" sz="2800" dirty="0">
                <a:latin typeface="Arial" panose="020B0604020202020204" pitchFamily="34" charset="0"/>
                <a:cs typeface="Arial" panose="020B0604020202020204" pitchFamily="34" charset="0"/>
              </a:rPr>
              <a:t>  </a:t>
            </a:r>
          </a:p>
          <a:p>
            <a:pPr marL="914400" lvl="1"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800" dirty="0">
                <a:solidFill>
                  <a:srgbClr val="FFFF00"/>
                </a:solidFill>
                <a:latin typeface="Arial" panose="020B0604020202020204" pitchFamily="34" charset="0"/>
                <a:cs typeface="Arial" panose="020B0604020202020204" pitchFamily="34" charset="0"/>
              </a:rPr>
              <a:t>Intersectionality</a:t>
            </a:r>
            <a:r>
              <a:rPr lang="en-US" sz="2800" dirty="0">
                <a:latin typeface="Arial" panose="020B0604020202020204" pitchFamily="34" charset="0"/>
                <a:cs typeface="Arial" panose="020B0604020202020204" pitchFamily="34" charset="0"/>
              </a:rPr>
              <a:t> – queer POCs (the whiteness and maleness of the Queer New Wave)</a:t>
            </a:r>
          </a:p>
          <a:p>
            <a:pPr marL="914400" lvl="1"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914400" lvl="1" indent="-457200">
              <a:buFont typeface="Arial" charset="0"/>
              <a:buChar char="•"/>
            </a:pPr>
            <a:endParaRPr lang="en-US" sz="2800" dirty="0">
              <a:latin typeface="Arial" charset="0"/>
              <a:ea typeface="Arial" charset="0"/>
              <a:cs typeface="Arial" charset="0"/>
            </a:endParaRPr>
          </a:p>
          <a:p>
            <a:pPr marL="971550" lvl="1" indent="-514350">
              <a:buFont typeface="Arial" charset="0"/>
              <a:buChar char="•"/>
            </a:pPr>
            <a:endParaRPr lang="en-US" sz="2800" dirty="0">
              <a:latin typeface="Arial"/>
              <a:cs typeface="Arial"/>
            </a:endParaRPr>
          </a:p>
          <a:p>
            <a:endParaRPr lang="en-US" sz="4400" b="1" dirty="0">
              <a:latin typeface="Arial"/>
              <a:cs typeface="Arial"/>
            </a:endParaRPr>
          </a:p>
        </p:txBody>
      </p:sp>
    </p:spTree>
    <p:extLst>
      <p:ext uri="{BB962C8B-B14F-4D97-AF65-F5344CB8AC3E}">
        <p14:creationId xmlns:p14="http://schemas.microsoft.com/office/powerpoint/2010/main" val="6201718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44550" y="290614"/>
            <a:ext cx="8654902" cy="618461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a:cs typeface="Arial"/>
              </a:rPr>
              <a:t>Film Analysis Assignment 4: Postmodernism &amp; Film</a:t>
            </a:r>
          </a:p>
          <a:p>
            <a:pPr algn="l"/>
            <a:endParaRPr lang="en-US" sz="2400" dirty="0"/>
          </a:p>
          <a:p>
            <a:pPr algn="l"/>
            <a:r>
              <a:rPr lang="en-US" sz="2800" dirty="0">
                <a:latin typeface="Arial" panose="020B0604020202020204" pitchFamily="34" charset="0"/>
                <a:cs typeface="Arial" panose="020B0604020202020204" pitchFamily="34" charset="0"/>
              </a:rPr>
              <a:t>Choose </a:t>
            </a:r>
            <a:r>
              <a:rPr lang="en-US" sz="2800" dirty="0">
                <a:solidFill>
                  <a:srgbClr val="FFFF00"/>
                </a:solidFill>
                <a:latin typeface="Arial" panose="020B0604020202020204" pitchFamily="34" charset="0"/>
                <a:cs typeface="Arial" panose="020B0604020202020204" pitchFamily="34" charset="0"/>
              </a:rPr>
              <a:t>one film </a:t>
            </a:r>
            <a:r>
              <a:rPr lang="en-US" sz="2800" dirty="0">
                <a:latin typeface="Arial" panose="020B0604020202020204" pitchFamily="34" charset="0"/>
                <a:cs typeface="Arial" panose="020B0604020202020204" pitchFamily="34" charset="0"/>
              </a:rPr>
              <a:t>from the following list (all are posted on the MS50 Sakai playlist):</a:t>
            </a:r>
          </a:p>
          <a:p>
            <a:pPr algn="l"/>
            <a:endParaRPr lang="en-US" sz="2400" dirty="0">
              <a:latin typeface="Arial" panose="020B0604020202020204" pitchFamily="34" charset="0"/>
              <a:cs typeface="Arial" panose="020B0604020202020204" pitchFamily="34" charset="0"/>
            </a:endParaRPr>
          </a:p>
          <a:p>
            <a:pPr marL="800100" lvl="1" indent="-342900" algn="l">
              <a:buFont typeface="Arial" panose="020B0604020202020204" pitchFamily="34" charset="0"/>
              <a:buChar char="•"/>
            </a:pPr>
            <a:r>
              <a:rPr lang="en-US" sz="2400" i="1" dirty="0">
                <a:latin typeface="Arial" panose="020B0604020202020204" pitchFamily="34" charset="0"/>
                <a:cs typeface="Arial" panose="020B0604020202020204" pitchFamily="34" charset="0"/>
              </a:rPr>
              <a:t>A Girl Walks Home Alone at Night</a:t>
            </a:r>
            <a:r>
              <a:rPr lang="en-US" sz="2400" dirty="0">
                <a:latin typeface="Arial" panose="020B0604020202020204" pitchFamily="34" charset="0"/>
                <a:cs typeface="Arial" panose="020B0604020202020204" pitchFamily="34" charset="0"/>
              </a:rPr>
              <a:t> (2014) Dir. Ana Lily Amirpour</a:t>
            </a:r>
          </a:p>
          <a:p>
            <a:pPr marL="800100" lvl="1" indent="-342900" algn="l">
              <a:buFont typeface="Arial" panose="020B0604020202020204" pitchFamily="34" charset="0"/>
              <a:buChar char="•"/>
            </a:pPr>
            <a:r>
              <a:rPr lang="en-US" sz="2400" i="1" dirty="0">
                <a:latin typeface="Arial" panose="020B0604020202020204" pitchFamily="34" charset="0"/>
                <a:cs typeface="Arial" panose="020B0604020202020204" pitchFamily="34" charset="0"/>
              </a:rPr>
              <a:t>Jennifer’s Body</a:t>
            </a:r>
            <a:r>
              <a:rPr lang="en-US" sz="2400" dirty="0">
                <a:latin typeface="Arial" panose="020B0604020202020204" pitchFamily="34" charset="0"/>
                <a:cs typeface="Arial" panose="020B0604020202020204" pitchFamily="34" charset="0"/>
              </a:rPr>
              <a:t> (2009) Dir. Karyn Kusama</a:t>
            </a:r>
          </a:p>
          <a:p>
            <a:pPr marL="800100" lvl="1" indent="-342900" algn="l">
              <a:buFont typeface="Arial" panose="020B0604020202020204" pitchFamily="34" charset="0"/>
              <a:buChar char="•"/>
            </a:pPr>
            <a:r>
              <a:rPr lang="en-US" sz="2400" i="1" dirty="0">
                <a:latin typeface="Arial" panose="020B0604020202020204" pitchFamily="34" charset="0"/>
                <a:cs typeface="Arial" panose="020B0604020202020204" pitchFamily="34" charset="0"/>
              </a:rPr>
              <a:t>Kung Fu Hustle</a:t>
            </a:r>
            <a:r>
              <a:rPr lang="en-US" sz="2400" dirty="0">
                <a:latin typeface="Arial" panose="020B0604020202020204" pitchFamily="34" charset="0"/>
                <a:cs typeface="Arial" panose="020B0604020202020204" pitchFamily="34" charset="0"/>
              </a:rPr>
              <a:t> (2004) Dir. Stephen Chow</a:t>
            </a:r>
          </a:p>
          <a:p>
            <a:pPr marL="800100" lvl="1" indent="-342900" algn="l">
              <a:buFont typeface="Arial" panose="020B0604020202020204" pitchFamily="34" charset="0"/>
              <a:buChar char="•"/>
            </a:pPr>
            <a:r>
              <a:rPr lang="en-US" sz="2400" i="1" dirty="0">
                <a:latin typeface="Arial" panose="020B0604020202020204" pitchFamily="34" charset="0"/>
                <a:cs typeface="Arial" panose="020B0604020202020204" pitchFamily="34" charset="0"/>
              </a:rPr>
              <a:t>Run, Lola, Run</a:t>
            </a:r>
            <a:r>
              <a:rPr lang="en-US" sz="2400" dirty="0">
                <a:latin typeface="Arial" panose="020B0604020202020204" pitchFamily="34" charset="0"/>
                <a:cs typeface="Arial" panose="020B0604020202020204" pitchFamily="34" charset="0"/>
              </a:rPr>
              <a:t> (1998) Dir. Tom Tykwer</a:t>
            </a:r>
          </a:p>
          <a:p>
            <a:pPr marL="800100" lvl="1" indent="-342900" algn="l">
              <a:buFont typeface="Arial" panose="020B0604020202020204" pitchFamily="34" charset="0"/>
              <a:buChar char="•"/>
            </a:pPr>
            <a:r>
              <a:rPr lang="en-US" sz="2400" i="1" dirty="0">
                <a:solidFill>
                  <a:schemeClr val="tx1"/>
                </a:solidFill>
                <a:latin typeface="Arial" panose="020B0604020202020204" pitchFamily="34" charset="0"/>
                <a:cs typeface="Arial" panose="020B0604020202020204" pitchFamily="34" charset="0"/>
              </a:rPr>
              <a:t>Surname Viet Given Name Nam </a:t>
            </a:r>
            <a:r>
              <a:rPr lang="en-US" sz="2400" dirty="0">
                <a:solidFill>
                  <a:schemeClr val="tx1"/>
                </a:solidFill>
                <a:latin typeface="Arial" panose="020B0604020202020204" pitchFamily="34" charset="0"/>
                <a:cs typeface="Arial" panose="020B0604020202020204" pitchFamily="34" charset="0"/>
              </a:rPr>
              <a:t>(1989) Dir. Trinh T. Minh-ha</a:t>
            </a:r>
          </a:p>
          <a:p>
            <a:pPr marL="800100" lvl="1" indent="-342900" algn="l">
              <a:buFont typeface="Arial" panose="020B0604020202020204" pitchFamily="34" charset="0"/>
              <a:buChar char="•"/>
            </a:pPr>
            <a:r>
              <a:rPr lang="en-US" sz="2400" i="1" dirty="0">
                <a:latin typeface="Arial" panose="020B0604020202020204" pitchFamily="34" charset="0"/>
                <a:cs typeface="Arial" panose="020B0604020202020204" pitchFamily="34" charset="0"/>
              </a:rPr>
              <a:t>Tarnation </a:t>
            </a:r>
            <a:r>
              <a:rPr lang="en-US" sz="2400" dirty="0">
                <a:latin typeface="Arial" panose="020B0604020202020204" pitchFamily="34" charset="0"/>
                <a:cs typeface="Arial" panose="020B0604020202020204" pitchFamily="34" charset="0"/>
              </a:rPr>
              <a:t>(2003) Dir. Jonathan Caouette</a:t>
            </a:r>
          </a:p>
        </p:txBody>
      </p:sp>
    </p:spTree>
    <p:extLst>
      <p:ext uri="{BB962C8B-B14F-4D97-AF65-F5344CB8AC3E}">
        <p14:creationId xmlns:p14="http://schemas.microsoft.com/office/powerpoint/2010/main" val="10246843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44550" y="290614"/>
            <a:ext cx="8654902" cy="618461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a:cs typeface="Arial"/>
              </a:rPr>
              <a:t>Film Analysis Assignment 4: Postmodernism &amp; Film</a:t>
            </a:r>
          </a:p>
          <a:p>
            <a:pPr algn="l"/>
            <a:endParaRPr lang="en-US" sz="2400" dirty="0"/>
          </a:p>
          <a:p>
            <a:pPr algn="l"/>
            <a:r>
              <a:rPr lang="en-US" sz="2800" dirty="0">
                <a:latin typeface="Arial" panose="020B0604020202020204" pitchFamily="34" charset="0"/>
                <a:cs typeface="Arial" panose="020B0604020202020204" pitchFamily="34" charset="0"/>
              </a:rPr>
              <a:t>Choose </a:t>
            </a:r>
            <a:r>
              <a:rPr lang="en-US" sz="2800" dirty="0">
                <a:solidFill>
                  <a:srgbClr val="FFFF00"/>
                </a:solidFill>
                <a:latin typeface="Arial" panose="020B0604020202020204" pitchFamily="34" charset="0"/>
                <a:cs typeface="Arial" panose="020B0604020202020204" pitchFamily="34" charset="0"/>
              </a:rPr>
              <a:t>one film </a:t>
            </a:r>
            <a:r>
              <a:rPr lang="en-US" sz="2800" dirty="0">
                <a:latin typeface="Arial" panose="020B0604020202020204" pitchFamily="34" charset="0"/>
                <a:cs typeface="Arial" panose="020B0604020202020204" pitchFamily="34" charset="0"/>
              </a:rPr>
              <a:t>from the following list (all are posted on the MS50 Sakai playlist):</a:t>
            </a:r>
          </a:p>
          <a:p>
            <a:pPr algn="l"/>
            <a:endParaRPr lang="en-US" sz="2400" dirty="0">
              <a:latin typeface="Arial" panose="020B0604020202020204" pitchFamily="34" charset="0"/>
              <a:cs typeface="Arial" panose="020B0604020202020204" pitchFamily="34" charset="0"/>
            </a:endParaRPr>
          </a:p>
          <a:p>
            <a:pPr marL="800100" lvl="1" indent="-342900" algn="l">
              <a:buFont typeface="Arial" panose="020B0604020202020204" pitchFamily="34" charset="0"/>
              <a:buChar char="•"/>
            </a:pPr>
            <a:r>
              <a:rPr lang="en-US" sz="2400" dirty="0">
                <a:solidFill>
                  <a:srgbClr val="00B050"/>
                </a:solidFill>
                <a:latin typeface="Arial" panose="020B0604020202020204" pitchFamily="34" charset="0"/>
                <a:cs typeface="Arial" panose="020B0604020202020204" pitchFamily="34" charset="0"/>
              </a:rPr>
              <a:t>Bonus Option! </a:t>
            </a:r>
            <a:r>
              <a:rPr lang="en-US" sz="2400" i="1" dirty="0">
                <a:solidFill>
                  <a:schemeClr val="tx1"/>
                </a:solidFill>
                <a:latin typeface="Arial" panose="020B0604020202020204" pitchFamily="34" charset="0"/>
                <a:cs typeface="Arial" panose="020B0604020202020204" pitchFamily="34" charset="0"/>
              </a:rPr>
              <a:t>Everything Everywhere All at Once </a:t>
            </a:r>
            <a:r>
              <a:rPr lang="en-US" sz="2400" dirty="0">
                <a:solidFill>
                  <a:schemeClr val="tx1"/>
                </a:solidFill>
                <a:latin typeface="Arial" panose="020B0604020202020204" pitchFamily="34" charset="0"/>
                <a:cs typeface="Arial" panose="020B0604020202020204" pitchFamily="34" charset="0"/>
              </a:rPr>
              <a:t>(2022) Dir. Daniel Kwan, Daniel Scheinert </a:t>
            </a:r>
            <a:r>
              <a:rPr lang="en-US" sz="2400" dirty="0">
                <a:solidFill>
                  <a:srgbClr val="00B050"/>
                </a:solidFill>
                <a:latin typeface="Arial" panose="020B0604020202020204" pitchFamily="34" charset="0"/>
                <a:cs typeface="Arial" panose="020B0604020202020204" pitchFamily="34" charset="0"/>
              </a:rPr>
              <a:t>– if you choose to write about this film, you will have to watch it outside of Sakai</a:t>
            </a:r>
          </a:p>
          <a:p>
            <a:pPr marL="800100" lvl="1" indent="-342900" algn="l">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12613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44550" y="290614"/>
            <a:ext cx="8654902" cy="618461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a:cs typeface="Arial"/>
              </a:rPr>
              <a:t>Film Analysis Assignment 4: Postmodernism &amp; Film</a:t>
            </a:r>
          </a:p>
          <a:p>
            <a:pPr algn="l"/>
            <a:endParaRPr lang="en-US" sz="2800" dirty="0">
              <a:latin typeface="Arial" charset="0"/>
              <a:cs typeface="Arial" charset="0"/>
            </a:endParaRPr>
          </a:p>
          <a:p>
            <a:pPr marL="457200" indent="-457200" algn="l">
              <a:buFont typeface="Arial" panose="020B0604020202020204" pitchFamily="34" charset="0"/>
              <a:buChar char="•"/>
            </a:pPr>
            <a:r>
              <a:rPr lang="en-US" sz="2800" dirty="0">
                <a:latin typeface="Arial" panose="020B0604020202020204" pitchFamily="34" charset="0"/>
                <a:cs typeface="Arial" panose="020B0604020202020204" pitchFamily="34" charset="0"/>
              </a:rPr>
              <a:t>Starting with a formal analysis of this film, describe its “postmodern voice” – does it engage with postmodern ideas, reflect the postmodern condition, or utilize postmodern cultural forms and stylistic devices?</a:t>
            </a:r>
          </a:p>
          <a:p>
            <a:pPr marL="457200" indent="-457200" algn="l">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2800" dirty="0">
                <a:latin typeface="Arial" panose="020B0604020202020204" pitchFamily="34" charset="0"/>
                <a:cs typeface="Arial" panose="020B0604020202020204" pitchFamily="34" charset="0"/>
              </a:rPr>
              <a:t>Also consider the following questions: what is the film trying to say and how is it saying it cinematically?  </a:t>
            </a:r>
            <a:endParaRPr lang="en-US" sz="2800" b="1" i="1" dirty="0">
              <a:latin typeface="Arial" charset="0"/>
              <a:ea typeface="Arial" charset="0"/>
              <a:cs typeface="Arial" charset="0"/>
            </a:endParaRPr>
          </a:p>
        </p:txBody>
      </p:sp>
    </p:spTree>
    <p:extLst>
      <p:ext uri="{BB962C8B-B14F-4D97-AF65-F5344CB8AC3E}">
        <p14:creationId xmlns:p14="http://schemas.microsoft.com/office/powerpoint/2010/main" val="3038535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44550" y="290614"/>
            <a:ext cx="8654902" cy="618461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a:cs typeface="Arial"/>
              </a:rPr>
              <a:t>Film Analysis Assignment 4: Postmodernism &amp; Film</a:t>
            </a:r>
          </a:p>
          <a:p>
            <a:pPr algn="l"/>
            <a:endParaRPr lang="en-US" sz="2800" dirty="0">
              <a:latin typeface="Arial" charset="0"/>
              <a:cs typeface="Arial" charset="0"/>
            </a:endParaRPr>
          </a:p>
          <a:p>
            <a:pPr marL="457200" indent="-457200" algn="l">
              <a:buFont typeface="Arial" panose="020B0604020202020204" pitchFamily="34" charset="0"/>
              <a:buChar char="•"/>
            </a:pPr>
            <a:r>
              <a:rPr lang="en-US" sz="2800" dirty="0">
                <a:latin typeface="Arial" panose="020B0604020202020204" pitchFamily="34" charset="0"/>
                <a:cs typeface="Arial" panose="020B0604020202020204" pitchFamily="34" charset="0"/>
              </a:rPr>
              <a:t>Who is subject of the film, and how is their subjectivity represented? How does that make this film postmodern?  </a:t>
            </a:r>
          </a:p>
          <a:p>
            <a:pPr marL="457200" indent="-457200" algn="l">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2800" dirty="0">
                <a:latin typeface="Arial" panose="020B0604020202020204" pitchFamily="34" charset="0"/>
                <a:cs typeface="Arial" panose="020B0604020202020204" pitchFamily="34" charset="0"/>
              </a:rPr>
              <a:t>In your conclusion, consider what you think are the postmodern politics of this film. Is it resistant, nihilistic, celebratory, conservative, queer, or some combination of these?</a:t>
            </a:r>
          </a:p>
          <a:p>
            <a:pPr marL="457200" indent="-457200" algn="l">
              <a:buFont typeface="Arial" charset="0"/>
              <a:buChar char="•"/>
            </a:pPr>
            <a:endParaRPr lang="en-US" sz="2800" b="1" i="1" dirty="0">
              <a:latin typeface="Arial" charset="0"/>
              <a:ea typeface="Arial" charset="0"/>
              <a:cs typeface="Arial" charset="0"/>
            </a:endParaRPr>
          </a:p>
        </p:txBody>
      </p:sp>
    </p:spTree>
    <p:extLst>
      <p:ext uri="{BB962C8B-B14F-4D97-AF65-F5344CB8AC3E}">
        <p14:creationId xmlns:p14="http://schemas.microsoft.com/office/powerpoint/2010/main" val="20600597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44550" y="290614"/>
            <a:ext cx="8654902" cy="618461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a:cs typeface="Arial"/>
              </a:rPr>
              <a:t>Film Analysis Assignment 4: Postmodernism &amp; Film</a:t>
            </a:r>
          </a:p>
          <a:p>
            <a:pPr algn="l"/>
            <a:endParaRPr lang="en-US" sz="2800" dirty="0"/>
          </a:p>
          <a:p>
            <a:pPr marL="457200" indent="-457200" algn="l">
              <a:buFont typeface="Arial" panose="020B0604020202020204" pitchFamily="34" charset="0"/>
              <a:buChar char="•"/>
            </a:pPr>
            <a:r>
              <a:rPr lang="en-US" sz="2800" dirty="0">
                <a:latin typeface="Arial" panose="020B0604020202020204" pitchFamily="34" charset="0"/>
                <a:cs typeface="Arial" panose="020B0604020202020204" pitchFamily="34" charset="0"/>
              </a:rPr>
              <a:t>Instead of trying to discuss the entire film in detail, it is a good idea </a:t>
            </a:r>
            <a:r>
              <a:rPr lang="en-US" sz="2800" dirty="0">
                <a:solidFill>
                  <a:srgbClr val="FFFF00"/>
                </a:solidFill>
                <a:latin typeface="Arial" panose="020B0604020202020204" pitchFamily="34" charset="0"/>
                <a:cs typeface="Arial" panose="020B0604020202020204" pitchFamily="34" charset="0"/>
              </a:rPr>
              <a:t>to choose one scene from the film </a:t>
            </a:r>
            <a:r>
              <a:rPr lang="en-US" sz="2800" dirty="0">
                <a:latin typeface="Arial" panose="020B0604020202020204" pitchFamily="34" charset="0"/>
                <a:cs typeface="Arial" panose="020B0604020202020204" pitchFamily="34" charset="0"/>
              </a:rPr>
              <a:t>that best reflects its postmodern style and thematic content. Use this scene to create an argument about the film.</a:t>
            </a:r>
          </a:p>
          <a:p>
            <a:pPr algn="l"/>
            <a:r>
              <a:rPr lang="en-US" sz="2800" dirty="0">
                <a:latin typeface="Arial" panose="020B0604020202020204" pitchFamily="34" charset="0"/>
                <a:cs typeface="Arial" panose="020B0604020202020204" pitchFamily="34" charset="0"/>
              </a:rPr>
              <a:t> </a:t>
            </a:r>
          </a:p>
          <a:p>
            <a:pPr marL="457200" indent="-457200" algn="l">
              <a:buFont typeface="Arial" panose="020B0604020202020204" pitchFamily="34" charset="0"/>
              <a:buChar char="•"/>
            </a:pPr>
            <a:r>
              <a:rPr lang="en-US" sz="2800" dirty="0">
                <a:latin typeface="Arial" panose="020B0604020202020204" pitchFamily="34" charset="0"/>
                <a:cs typeface="Arial" panose="020B0604020202020204" pitchFamily="34" charset="0"/>
              </a:rPr>
              <a:t>Even though this paper is focused on postmodernism, the </a:t>
            </a:r>
            <a:r>
              <a:rPr lang="en-US" sz="2800" dirty="0">
                <a:solidFill>
                  <a:srgbClr val="FFFF00"/>
                </a:solidFill>
                <a:latin typeface="Arial" panose="020B0604020202020204" pitchFamily="34" charset="0"/>
                <a:cs typeface="Arial" panose="020B0604020202020204" pitchFamily="34" charset="0"/>
              </a:rPr>
              <a:t>key terms and concepts </a:t>
            </a:r>
            <a:r>
              <a:rPr lang="en-US" sz="2800" dirty="0">
                <a:latin typeface="Arial" panose="020B0604020202020204" pitchFamily="34" charset="0"/>
                <a:cs typeface="Arial" panose="020B0604020202020204" pitchFamily="34" charset="0"/>
              </a:rPr>
              <a:t>we learnt throughout this semester will help you perform your analysis – </a:t>
            </a:r>
            <a:r>
              <a:rPr lang="en-US" sz="2800" dirty="0">
                <a:solidFill>
                  <a:srgbClr val="FFFF00"/>
                </a:solidFill>
                <a:latin typeface="Arial" panose="020B0604020202020204" pitchFamily="34" charset="0"/>
                <a:cs typeface="Arial" panose="020B0604020202020204" pitchFamily="34" charset="0"/>
              </a:rPr>
              <a:t>Use them</a:t>
            </a:r>
            <a:r>
              <a:rPr lang="en-US" sz="2800" dirty="0">
                <a:latin typeface="Arial" panose="020B0604020202020204" pitchFamily="34" charset="0"/>
                <a:cs typeface="Arial" panose="020B0604020202020204" pitchFamily="34" charset="0"/>
              </a:rPr>
              <a:t>.</a:t>
            </a:r>
          </a:p>
          <a:p>
            <a:pPr algn="l"/>
            <a:r>
              <a:rPr lang="en-US" sz="2800" dirty="0">
                <a:latin typeface="Arial" panose="020B0604020202020204" pitchFamily="34" charset="0"/>
                <a:cs typeface="Arial" panose="020B0604020202020204" pitchFamily="34" charset="0"/>
              </a:rPr>
              <a:t> </a:t>
            </a:r>
          </a:p>
          <a:p>
            <a:pPr algn="l"/>
            <a:r>
              <a:rPr lang="en-US" sz="2800" dirty="0">
                <a:latin typeface="Arial" panose="020B0604020202020204" pitchFamily="34" charset="0"/>
                <a:cs typeface="Arial" panose="020B0604020202020204" pitchFamily="34" charset="0"/>
              </a:rPr>
              <a:t>Additional research outside of class readings is strongly encouraged.  Remember to use proper citation (in footnotes for MLA style) and include a bibliography if using Chicago style. </a:t>
            </a:r>
          </a:p>
        </p:txBody>
      </p:sp>
    </p:spTree>
    <p:extLst>
      <p:ext uri="{BB962C8B-B14F-4D97-AF65-F5344CB8AC3E}">
        <p14:creationId xmlns:p14="http://schemas.microsoft.com/office/powerpoint/2010/main" val="12333523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44550" y="290614"/>
            <a:ext cx="8654902" cy="618461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a:cs typeface="Arial"/>
              </a:rPr>
              <a:t>Film Analysis Assignment 4: Postmodernism &amp; Film</a:t>
            </a:r>
          </a:p>
          <a:p>
            <a:pPr algn="l"/>
            <a:r>
              <a:rPr lang="en-US" sz="2800" dirty="0">
                <a:latin typeface="Arial" panose="020B0604020202020204" pitchFamily="34" charset="0"/>
                <a:cs typeface="Arial" panose="020B0604020202020204" pitchFamily="34" charset="0"/>
              </a:rPr>
              <a:t> </a:t>
            </a:r>
          </a:p>
          <a:p>
            <a:pPr marL="457200" indent="-457200" algn="l">
              <a:buFont typeface="Arial" panose="020B0604020202020204" pitchFamily="34" charset="0"/>
              <a:buChar char="•"/>
            </a:pPr>
            <a:r>
              <a:rPr lang="en-US" sz="2800" dirty="0">
                <a:latin typeface="Arial" panose="020B0604020202020204" pitchFamily="34" charset="0"/>
                <a:cs typeface="Arial" panose="020B0604020202020204" pitchFamily="34" charset="0"/>
              </a:rPr>
              <a:t>Additional research outside of class readings is strongly encouraged.  </a:t>
            </a:r>
            <a:r>
              <a:rPr lang="en-US" sz="2800" dirty="0">
                <a:solidFill>
                  <a:srgbClr val="FFFF00"/>
                </a:solidFill>
                <a:latin typeface="Arial" panose="020B0604020202020204" pitchFamily="34" charset="0"/>
                <a:cs typeface="Arial" panose="020B0604020202020204" pitchFamily="34" charset="0"/>
              </a:rPr>
              <a:t>Remember to use proper citation.</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35131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0388" y="300180"/>
            <a:ext cx="8048988" cy="6470733"/>
          </a:xfrm>
        </p:spPr>
        <p:txBody>
          <a:bodyPr>
            <a:noAutofit/>
          </a:bodyPr>
          <a:lstStyle/>
          <a:p>
            <a:pPr algn="l"/>
            <a:r>
              <a:rPr lang="en-US" sz="2800" dirty="0">
                <a:latin typeface="Arial" charset="0"/>
                <a:ea typeface="Arial" charset="0"/>
                <a:cs typeface="Arial" charset="0"/>
              </a:rPr>
              <a:t>Your document should be in a MS Word format (.doc or .docx) only (i.e. no PDFs please)</a:t>
            </a:r>
          </a:p>
          <a:p>
            <a:pPr algn="l"/>
            <a:endParaRPr lang="en-US" sz="2800" dirty="0">
              <a:latin typeface="Arial" charset="0"/>
              <a:ea typeface="Arial" charset="0"/>
              <a:cs typeface="Arial" charset="0"/>
            </a:endParaRPr>
          </a:p>
          <a:p>
            <a:pPr marL="457200" indent="-457200" algn="l">
              <a:buFont typeface="Arial" panose="020B0604020202020204" pitchFamily="34" charset="0"/>
              <a:buChar char="•"/>
            </a:pPr>
            <a:r>
              <a:rPr lang="en-US" sz="2000" dirty="0">
                <a:latin typeface="Arial" charset="0"/>
                <a:ea typeface="Arial" charset="0"/>
                <a:cs typeface="Arial" charset="0"/>
              </a:rPr>
              <a:t>Your essay should be </a:t>
            </a:r>
            <a:r>
              <a:rPr lang="en-US" sz="2000" dirty="0">
                <a:solidFill>
                  <a:schemeClr val="tx1"/>
                </a:solidFill>
                <a:latin typeface="Arial" charset="0"/>
                <a:ea typeface="Arial" charset="0"/>
                <a:cs typeface="Arial" charset="0"/>
              </a:rPr>
              <a:t>a</a:t>
            </a:r>
            <a:r>
              <a:rPr lang="en-US" sz="2000" dirty="0">
                <a:latin typeface="Arial" charset="0"/>
                <a:ea typeface="Arial" charset="0"/>
                <a:cs typeface="Arial" charset="0"/>
              </a:rPr>
              <a:t>bout 3-5 pages, typed and double-spaced.</a:t>
            </a:r>
            <a:r>
              <a:rPr lang="en-US" sz="2000" dirty="0">
                <a:solidFill>
                  <a:schemeClr val="tx1"/>
                </a:solidFill>
                <a:latin typeface="Arial" charset="0"/>
                <a:ea typeface="Arial" charset="0"/>
                <a:cs typeface="Arial" charset="0"/>
              </a:rPr>
              <a:t> It should </a:t>
            </a:r>
            <a:r>
              <a:rPr lang="en-US" sz="2000" dirty="0">
                <a:latin typeface="Arial" charset="0"/>
                <a:ea typeface="Arial" charset="0"/>
                <a:cs typeface="Arial" charset="0"/>
              </a:rPr>
              <a:t>contain about 5-6 paragraphs including introduction and conclusion. I suggest the following structure:  </a:t>
            </a:r>
          </a:p>
          <a:p>
            <a:pPr marL="457200" indent="-457200" algn="l">
              <a:buFont typeface="Arial" panose="020B0604020202020204" pitchFamily="34" charset="0"/>
              <a:buChar char="•"/>
            </a:pPr>
            <a:endParaRPr lang="en-US" sz="2000" dirty="0">
              <a:latin typeface="Arial" charset="0"/>
              <a:ea typeface="Arial" charset="0"/>
              <a:cs typeface="Arial" charset="0"/>
            </a:endParaRPr>
          </a:p>
          <a:p>
            <a:pPr marL="457200" indent="-457200" algn="l">
              <a:buFont typeface="Arial" panose="020B0604020202020204" pitchFamily="34" charset="0"/>
              <a:buChar char="•"/>
            </a:pPr>
            <a:r>
              <a:rPr lang="en-US" sz="2000" dirty="0">
                <a:solidFill>
                  <a:srgbClr val="FFFF00"/>
                </a:solidFill>
                <a:latin typeface="Arial" panose="020B0604020202020204" pitchFamily="34" charset="0"/>
                <a:cs typeface="Arial" panose="020B0604020202020204" pitchFamily="34" charset="0"/>
              </a:rPr>
              <a:t>Introduction</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with a carefully constructed and powerful thesis statement, and summary of the main supporting arguments derived from formal analysis of the filmic language linked to the theories and debates on postmodernism;</a:t>
            </a:r>
          </a:p>
          <a:p>
            <a:pPr marL="457200" indent="-4572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2000" dirty="0">
                <a:solidFill>
                  <a:srgbClr val="FFFF00"/>
                </a:solidFill>
                <a:latin typeface="Arial" panose="020B0604020202020204" pitchFamily="34" charset="0"/>
                <a:cs typeface="Arial" panose="020B0604020202020204" pitchFamily="34" charset="0"/>
              </a:rPr>
              <a:t>3-4 Supporting Paragraphs </a:t>
            </a:r>
            <a:r>
              <a:rPr lang="en-US" sz="2000" dirty="0">
                <a:latin typeface="Arial" panose="020B0604020202020204" pitchFamily="34" charset="0"/>
                <a:cs typeface="Arial" panose="020B0604020202020204" pitchFamily="34" charset="0"/>
              </a:rPr>
              <a:t>that further discuss the supporting arguments outlined in the introduction, using specific examples from the film of your choice and citations (MLA or Chicago style) from the class reading as well as additional research;</a:t>
            </a:r>
          </a:p>
          <a:p>
            <a:pPr marL="457200" indent="-457200" algn="l">
              <a:buFont typeface="Arial" panose="020B0604020202020204" pitchFamily="34" charset="0"/>
              <a:buChar char="•"/>
            </a:pPr>
            <a:endParaRPr lang="en-US" sz="2000" dirty="0">
              <a:latin typeface="Arial" charset="0"/>
              <a:ea typeface="Arial" charset="0"/>
              <a:cs typeface="Arial" charset="0"/>
            </a:endParaRPr>
          </a:p>
        </p:txBody>
      </p:sp>
    </p:spTree>
    <p:extLst>
      <p:ext uri="{BB962C8B-B14F-4D97-AF65-F5344CB8AC3E}">
        <p14:creationId xmlns:p14="http://schemas.microsoft.com/office/powerpoint/2010/main" val="26387667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0388" y="300180"/>
            <a:ext cx="8048988" cy="6470733"/>
          </a:xfrm>
        </p:spPr>
        <p:txBody>
          <a:bodyPr>
            <a:noAutofit/>
          </a:bodyPr>
          <a:lstStyle/>
          <a:p>
            <a:pPr algn="l"/>
            <a:r>
              <a:rPr lang="en-US" sz="2800" dirty="0">
                <a:latin typeface="Arial" charset="0"/>
                <a:ea typeface="Arial" charset="0"/>
                <a:cs typeface="Arial" charset="0"/>
              </a:rPr>
              <a:t>Your document should be in a MS Word format (.doc or .docx) only (i.e. no PDFs please)</a:t>
            </a:r>
          </a:p>
          <a:p>
            <a:pPr algn="l"/>
            <a:endParaRPr lang="en-US" sz="2000" dirty="0">
              <a:latin typeface="Arial" charset="0"/>
              <a:ea typeface="Arial" charset="0"/>
              <a:cs typeface="Arial" charset="0"/>
            </a:endParaRPr>
          </a:p>
          <a:p>
            <a:pPr marL="457200" indent="-457200" algn="l">
              <a:buFont typeface="Arial" panose="020B0604020202020204" pitchFamily="34" charset="0"/>
              <a:buChar char="•"/>
            </a:pPr>
            <a:r>
              <a:rPr lang="en-US" sz="2000" dirty="0">
                <a:solidFill>
                  <a:srgbClr val="FFFF00"/>
                </a:solidFill>
                <a:latin typeface="Arial" panose="020B0604020202020204" pitchFamily="34" charset="0"/>
                <a:cs typeface="Arial" panose="020B0604020202020204" pitchFamily="34" charset="0"/>
              </a:rPr>
              <a:t>Conclusion</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summarizing your main argument with additional closing ideas based on your analysis and research on the film of your choice.</a:t>
            </a:r>
          </a:p>
          <a:p>
            <a:pPr marL="457200" indent="-4572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2000" dirty="0">
                <a:latin typeface="Arial" charset="0"/>
                <a:ea typeface="Arial" charset="0"/>
                <a:cs typeface="Arial" charset="0"/>
              </a:rPr>
              <a:t>Please write your name, our class, and date in your document</a:t>
            </a:r>
          </a:p>
          <a:p>
            <a:pPr marL="457200" indent="-457200" algn="l">
              <a:buFont typeface="Arial" panose="020B0604020202020204" pitchFamily="34" charset="0"/>
              <a:buChar char="•"/>
            </a:pPr>
            <a:endParaRPr lang="en-US" sz="2000" dirty="0">
              <a:latin typeface="Arial" charset="0"/>
              <a:ea typeface="Arial" charset="0"/>
              <a:cs typeface="Arial" charset="0"/>
            </a:endParaRPr>
          </a:p>
          <a:p>
            <a:pPr marL="457200" indent="-457200" algn="l">
              <a:buFont typeface="Arial" panose="020B0604020202020204" pitchFamily="34" charset="0"/>
              <a:buChar char="•"/>
            </a:pPr>
            <a:r>
              <a:rPr lang="en-US" sz="2000" dirty="0">
                <a:latin typeface="Arial" charset="0"/>
                <a:ea typeface="Arial" charset="0"/>
                <a:cs typeface="Arial" charset="0"/>
              </a:rPr>
              <a:t>Edit, spell-check, proof-read in addition to make sure factual information (e.g. film title, character names, etc.) are correct, as well as your usage of the key terms and other terminology</a:t>
            </a:r>
          </a:p>
          <a:p>
            <a:pPr algn="l"/>
            <a:endParaRPr lang="en-US" sz="2800" dirty="0">
              <a:latin typeface="Arial" charset="0"/>
              <a:ea typeface="Arial" charset="0"/>
              <a:cs typeface="Arial" charset="0"/>
            </a:endParaRPr>
          </a:p>
          <a:p>
            <a:pPr algn="l"/>
            <a:r>
              <a:rPr lang="en-US" sz="2800" dirty="0">
                <a:latin typeface="Arial" charset="0"/>
                <a:ea typeface="Arial" charset="0"/>
                <a:cs typeface="Arial" charset="0"/>
              </a:rPr>
              <a:t>Please upload your assignment by 5PM PST of the due date to your Sakai Drop Box.</a:t>
            </a:r>
            <a:r>
              <a:rPr lang="en-US" sz="2800" dirty="0"/>
              <a:t> </a:t>
            </a:r>
          </a:p>
        </p:txBody>
      </p:sp>
    </p:spTree>
    <p:extLst>
      <p:ext uri="{BB962C8B-B14F-4D97-AF65-F5344CB8AC3E}">
        <p14:creationId xmlns:p14="http://schemas.microsoft.com/office/powerpoint/2010/main" val="2533213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4045597"/>
            <a:ext cx="9143999" cy="769441"/>
          </a:xfrm>
          <a:prstGeom prst="rect">
            <a:avLst/>
          </a:prstGeom>
          <a:noFill/>
        </p:spPr>
        <p:txBody>
          <a:bodyPr wrap="square" rtlCol="0">
            <a:spAutoFit/>
          </a:bodyPr>
          <a:lstStyle/>
          <a:p>
            <a:pPr algn="ctr"/>
            <a:r>
              <a:rPr lang="en-US" sz="4400" b="1" dirty="0">
                <a:latin typeface="Arial"/>
                <a:cs typeface="Arial"/>
              </a:rPr>
              <a:t>Fredric Jameson</a:t>
            </a:r>
          </a:p>
        </p:txBody>
      </p:sp>
      <p:sp>
        <p:nvSpPr>
          <p:cNvPr id="6" name="Rectangle 5"/>
          <p:cNvSpPr/>
          <p:nvPr/>
        </p:nvSpPr>
        <p:spPr>
          <a:xfrm>
            <a:off x="414669" y="4925492"/>
            <a:ext cx="8314661" cy="1815882"/>
          </a:xfrm>
          <a:prstGeom prst="rect">
            <a:avLst/>
          </a:prstGeom>
        </p:spPr>
        <p:txBody>
          <a:bodyPr wrap="square">
            <a:spAutoFit/>
          </a:bodyPr>
          <a:lstStyle/>
          <a:p>
            <a:pPr marL="457200" indent="-457200">
              <a:buFont typeface="Arial" charset="0"/>
              <a:buChar char="•"/>
            </a:pPr>
            <a:r>
              <a:rPr lang="en-US" sz="2800" dirty="0">
                <a:latin typeface="Arial" charset="0"/>
                <a:ea typeface="Arial" charset="0"/>
                <a:cs typeface="Arial" charset="0"/>
              </a:rPr>
              <a:t>Jameson is currently Knut Schmidt-Nielsen Professor of Comparative Literature and Romance Studies (French) and the director of the Center for Critical Theory at Duke University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1294" y="341551"/>
            <a:ext cx="5815584" cy="3593592"/>
          </a:xfrm>
          <a:prstGeom prst="rect">
            <a:avLst/>
          </a:prstGeom>
        </p:spPr>
      </p:pic>
    </p:spTree>
    <p:extLst>
      <p:ext uri="{BB962C8B-B14F-4D97-AF65-F5344CB8AC3E}">
        <p14:creationId xmlns:p14="http://schemas.microsoft.com/office/powerpoint/2010/main" val="758272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4668" y="495258"/>
            <a:ext cx="8314661" cy="5693866"/>
          </a:xfrm>
          <a:prstGeom prst="rect">
            <a:avLst/>
          </a:prstGeom>
        </p:spPr>
        <p:txBody>
          <a:bodyPr wrap="square">
            <a:spAutoFit/>
          </a:bodyPr>
          <a:lstStyle/>
          <a:p>
            <a:pPr marL="457200" indent="-457200">
              <a:buFont typeface="Arial" charset="0"/>
              <a:buChar char="•"/>
            </a:pPr>
            <a:r>
              <a:rPr lang="en-US" sz="2800" dirty="0">
                <a:latin typeface="Arial" charset="0"/>
                <a:ea typeface="Arial" charset="0"/>
                <a:cs typeface="Arial" charset="0"/>
              </a:rPr>
              <a:t>He is best known for his analysis of postmodernity and capitalism.  His books include </a:t>
            </a:r>
            <a:r>
              <a:rPr lang="en-US" sz="2800" i="1" dirty="0">
                <a:latin typeface="Arial" charset="0"/>
                <a:ea typeface="Arial" charset="0"/>
                <a:cs typeface="Arial" charset="0"/>
              </a:rPr>
              <a:t>Postmodernism, or, The Cultural Logic of Late Capitalism </a:t>
            </a:r>
            <a:r>
              <a:rPr lang="en-US" sz="2800" dirty="0">
                <a:latin typeface="Arial" charset="0"/>
                <a:ea typeface="Arial" charset="0"/>
                <a:cs typeface="Arial" charset="0"/>
              </a:rPr>
              <a:t>(1991) and </a:t>
            </a:r>
            <a:r>
              <a:rPr lang="en-US" sz="2800" i="1" dirty="0">
                <a:latin typeface="Arial" charset="0"/>
                <a:ea typeface="Arial" charset="0"/>
                <a:cs typeface="Arial" charset="0"/>
              </a:rPr>
              <a:t>The Political Unconscious</a:t>
            </a:r>
            <a:r>
              <a:rPr lang="en-US" sz="2800" dirty="0">
                <a:latin typeface="Arial" charset="0"/>
                <a:ea typeface="Arial" charset="0"/>
                <a:cs typeface="Arial" charset="0"/>
              </a:rPr>
              <a:t> (1981)</a:t>
            </a:r>
          </a:p>
          <a:p>
            <a:pPr marL="457200" indent="-457200">
              <a:buFont typeface="Arial" charset="0"/>
              <a:buChar char="•"/>
            </a:pPr>
            <a:endParaRPr lang="en-US" sz="2800" dirty="0">
              <a:latin typeface="Arial" charset="0"/>
              <a:ea typeface="Arial" charset="0"/>
              <a:cs typeface="Arial" charset="0"/>
            </a:endParaRPr>
          </a:p>
          <a:p>
            <a:pPr marL="457200" indent="-457200">
              <a:buFont typeface="Arial" charset="0"/>
              <a:buChar char="•"/>
            </a:pPr>
            <a:r>
              <a:rPr lang="en-US" sz="2800" dirty="0">
                <a:latin typeface="Arial" charset="0"/>
                <a:ea typeface="Arial" charset="0"/>
                <a:cs typeface="Arial" charset="0"/>
              </a:rPr>
              <a:t>In 2012, the Modern Language Association gave Jameson its sixth Award for Lifetime Scholarly Achievement.  He also received the Holberg International Memorial Prize in 2008, and the Lyman Tower Sargent Distinguished Scholar Award by the North American for Utopian Studies in 2009.</a:t>
            </a:r>
          </a:p>
        </p:txBody>
      </p:sp>
    </p:spTree>
    <p:extLst>
      <p:ext uri="{BB962C8B-B14F-4D97-AF65-F5344CB8AC3E}">
        <p14:creationId xmlns:p14="http://schemas.microsoft.com/office/powerpoint/2010/main" val="1243429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804" y="382772"/>
            <a:ext cx="8261223" cy="1754326"/>
          </a:xfrm>
          <a:prstGeom prst="rect">
            <a:avLst/>
          </a:prstGeom>
          <a:noFill/>
        </p:spPr>
        <p:txBody>
          <a:bodyPr wrap="square" rtlCol="0">
            <a:spAutoFit/>
          </a:bodyPr>
          <a:lstStyle/>
          <a:p>
            <a:r>
              <a:rPr lang="en-US" sz="3600" b="1" dirty="0">
                <a:latin typeface="Arial"/>
                <a:cs typeface="Arial"/>
              </a:rPr>
              <a:t>What is postmodernism?</a:t>
            </a:r>
          </a:p>
          <a:p>
            <a:endParaRPr lang="en-US" sz="2800" b="1" dirty="0">
              <a:latin typeface="Arial"/>
              <a:cs typeface="Arial"/>
            </a:endParaRPr>
          </a:p>
          <a:p>
            <a:pPr marL="571500" indent="-571500">
              <a:buFont typeface="Arial" charset="0"/>
              <a:buChar char="•"/>
            </a:pPr>
            <a:endParaRPr lang="en-US" sz="4400" b="1" dirty="0">
              <a:latin typeface="Arial"/>
              <a:cs typeface="Arial"/>
            </a:endParaRPr>
          </a:p>
        </p:txBody>
      </p:sp>
    </p:spTree>
    <p:extLst>
      <p:ext uri="{BB962C8B-B14F-4D97-AF65-F5344CB8AC3E}">
        <p14:creationId xmlns:p14="http://schemas.microsoft.com/office/powerpoint/2010/main" val="1945828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804" y="382772"/>
            <a:ext cx="8261223" cy="5201424"/>
          </a:xfrm>
          <a:prstGeom prst="rect">
            <a:avLst/>
          </a:prstGeom>
          <a:noFill/>
        </p:spPr>
        <p:txBody>
          <a:bodyPr wrap="square" rtlCol="0">
            <a:spAutoFit/>
          </a:bodyPr>
          <a:lstStyle/>
          <a:p>
            <a:r>
              <a:rPr lang="en-US" sz="3600" b="1" dirty="0">
                <a:latin typeface="Arial"/>
                <a:cs typeface="Arial"/>
              </a:rPr>
              <a:t>What is postmodernism?</a:t>
            </a:r>
          </a:p>
          <a:p>
            <a:endParaRPr lang="en-US" sz="2800" b="1" dirty="0">
              <a:latin typeface="Arial"/>
              <a:cs typeface="Arial"/>
            </a:endParaRPr>
          </a:p>
          <a:p>
            <a:pPr marL="571500" indent="-571500">
              <a:buFont typeface="Arial" charset="0"/>
              <a:buChar char="•"/>
            </a:pPr>
            <a:r>
              <a:rPr lang="en-US" sz="2800" dirty="0">
                <a:latin typeface="Arial" charset="0"/>
                <a:ea typeface="Arial" charset="0"/>
                <a:cs typeface="Arial" charset="0"/>
              </a:rPr>
              <a:t>“The case for [postmodernism’s] existence depends on the hypothesis of some radical break or </a:t>
            </a:r>
            <a:r>
              <a:rPr lang="en-US" sz="2800" i="1" dirty="0">
                <a:latin typeface="Arial" charset="0"/>
                <a:ea typeface="Arial" charset="0"/>
                <a:cs typeface="Arial" charset="0"/>
              </a:rPr>
              <a:t>coupure</a:t>
            </a:r>
            <a:r>
              <a:rPr lang="en-US" sz="2800" dirty="0">
                <a:latin typeface="Arial" charset="0"/>
                <a:ea typeface="Arial" charset="0"/>
                <a:cs typeface="Arial" charset="0"/>
              </a:rPr>
              <a:t>, generally traced back to the end of the 1950s or the early 1960s. As the word itself suggests, this break is most often related to notions of the waning or extinction of the hundred-year-old modern movement (or to its ideological or aesthetic repudiation).” (p. 53)</a:t>
            </a:r>
          </a:p>
          <a:p>
            <a:pPr marL="571500" indent="-571500">
              <a:buFont typeface="Arial" charset="0"/>
              <a:buChar char="•"/>
            </a:pPr>
            <a:endParaRPr lang="en-US" sz="4400" b="1" dirty="0">
              <a:latin typeface="Arial"/>
              <a:cs typeface="Arial"/>
            </a:endParaRPr>
          </a:p>
        </p:txBody>
      </p:sp>
    </p:spTree>
    <p:extLst>
      <p:ext uri="{BB962C8B-B14F-4D97-AF65-F5344CB8AC3E}">
        <p14:creationId xmlns:p14="http://schemas.microsoft.com/office/powerpoint/2010/main" val="1662239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11200</TotalTime>
  <Words>2353</Words>
  <Application>Microsoft Macintosh PowerPoint</Application>
  <PresentationFormat>On-screen Show (4:3)</PresentationFormat>
  <Paragraphs>260</Paragraphs>
  <Slides>59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59</vt:i4>
      </vt:variant>
    </vt:vector>
  </HeadingPairs>
  <TitlesOfParts>
    <vt:vector size="62" baseType="lpstr">
      <vt:lpstr>Arial</vt:lpstr>
      <vt:lpstr>Calibri</vt:lpstr>
      <vt:lpstr>Office Theme</vt:lpstr>
      <vt:lpstr>INTRODUCTION TO FILM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Pitzer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OFF-SCREEN</dc:title>
  <dc:creator>localuser</dc:creator>
  <cp:lastModifiedBy>Ming-Yuen Ma</cp:lastModifiedBy>
  <cp:revision>353</cp:revision>
  <dcterms:created xsi:type="dcterms:W3CDTF">2010-12-29T21:54:42Z</dcterms:created>
  <dcterms:modified xsi:type="dcterms:W3CDTF">2023-04-24T19:07:04Z</dcterms:modified>
</cp:coreProperties>
</file>