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sldIdLst>
    <p:sldId id="256" r:id="rId2"/>
    <p:sldId id="377" r:id="rId3"/>
    <p:sldId id="378" r:id="rId4"/>
    <p:sldId id="379" r:id="rId5"/>
    <p:sldId id="380" r:id="rId6"/>
    <p:sldId id="381" r:id="rId7"/>
    <p:sldId id="382" r:id="rId8"/>
    <p:sldId id="383" r:id="rId9"/>
    <p:sldId id="384" r:id="rId10"/>
    <p:sldId id="385" r:id="rId11"/>
    <p:sldId id="386" r:id="rId12"/>
    <p:sldId id="387" r:id="rId13"/>
    <p:sldId id="388" r:id="rId14"/>
    <p:sldId id="389" r:id="rId15"/>
    <p:sldId id="390" r:id="rId16"/>
    <p:sldId id="568" r:id="rId17"/>
    <p:sldId id="391" r:id="rId18"/>
    <p:sldId id="392" r:id="rId19"/>
    <p:sldId id="393" r:id="rId20"/>
    <p:sldId id="394" r:id="rId21"/>
    <p:sldId id="395" r:id="rId22"/>
    <p:sldId id="493" r:id="rId23"/>
    <p:sldId id="398" r:id="rId24"/>
    <p:sldId id="399" r:id="rId25"/>
    <p:sldId id="400" r:id="rId26"/>
    <p:sldId id="401" r:id="rId27"/>
    <p:sldId id="494" r:id="rId28"/>
    <p:sldId id="402" r:id="rId29"/>
    <p:sldId id="563" r:id="rId30"/>
    <p:sldId id="575" r:id="rId31"/>
    <p:sldId id="576" r:id="rId32"/>
    <p:sldId id="577" r:id="rId33"/>
    <p:sldId id="578" r:id="rId34"/>
    <p:sldId id="572" r:id="rId35"/>
    <p:sldId id="573" r:id="rId36"/>
    <p:sldId id="574" r:id="rId37"/>
    <p:sldId id="589" r:id="rId38"/>
    <p:sldId id="590" r:id="rId39"/>
    <p:sldId id="591" r:id="rId40"/>
    <p:sldId id="592" r:id="rId41"/>
    <p:sldId id="593" r:id="rId42"/>
    <p:sldId id="594" r:id="rId43"/>
    <p:sldId id="585" r:id="rId44"/>
    <p:sldId id="586" r:id="rId45"/>
    <p:sldId id="562" r:id="rId46"/>
    <p:sldId id="368" r:id="rId47"/>
    <p:sldId id="537" r:id="rId48"/>
    <p:sldId id="538" r:id="rId49"/>
    <p:sldId id="587" r:id="rId50"/>
    <p:sldId id="588" r:id="rId51"/>
    <p:sldId id="619" r:id="rId52"/>
    <p:sldId id="567" r:id="rId53"/>
    <p:sldId id="491" r:id="rId54"/>
    <p:sldId id="533" r:id="rId55"/>
    <p:sldId id="539" r:id="rId56"/>
    <p:sldId id="558" r:id="rId57"/>
    <p:sldId id="559" r:id="rId58"/>
    <p:sldId id="560" r:id="rId59"/>
    <p:sldId id="561" r:id="rId60"/>
    <p:sldId id="554" r:id="rId61"/>
    <p:sldId id="555" r:id="rId62"/>
    <p:sldId id="556" r:id="rId63"/>
    <p:sldId id="557" r:id="rId64"/>
    <p:sldId id="565" r:id="rId65"/>
    <p:sldId id="566"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15"/>
    <p:restoredTop sz="94626"/>
  </p:normalViewPr>
  <p:slideViewPr>
    <p:cSldViewPr snapToGrid="0" snapToObjects="1">
      <p:cViewPr varScale="1">
        <p:scale>
          <a:sx n="121" d="100"/>
          <a:sy n="121" d="100"/>
        </p:scale>
        <p:origin x="170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D8482-6DD9-414C-93C9-3714C09B3CBD}" type="datetimeFigureOut">
              <a:rPr lang="en-US" smtClean="0"/>
              <a:t>1/28/23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343C8E-48C5-5345-909A-E47CDBC962E2}" type="slidenum">
              <a:rPr lang="en-US" smtClean="0"/>
              <a:t>‹#›</a:t>
            </a:fld>
            <a:endParaRPr lang="en-US" dirty="0"/>
          </a:p>
        </p:txBody>
      </p:sp>
    </p:spTree>
    <p:extLst>
      <p:ext uri="{BB962C8B-B14F-4D97-AF65-F5344CB8AC3E}">
        <p14:creationId xmlns:p14="http://schemas.microsoft.com/office/powerpoint/2010/main" val="4072392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602E06-6383-CD41-A89C-C18DB2948F67}" type="datetimeFigureOut">
              <a:rPr lang="en-US" smtClean="0"/>
              <a:pPr/>
              <a:t>1/28/23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1/28/23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1/28/23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1/28/23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602E06-6383-CD41-A89C-C18DB2948F67}" type="datetimeFigureOut">
              <a:rPr lang="en-US" smtClean="0"/>
              <a:pPr/>
              <a:t>1/28/23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602E06-6383-CD41-A89C-C18DB2948F67}" type="datetimeFigureOut">
              <a:rPr lang="en-US" smtClean="0"/>
              <a:pPr/>
              <a:t>1/28/23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602E06-6383-CD41-A89C-C18DB2948F67}" type="datetimeFigureOut">
              <a:rPr lang="en-US" smtClean="0"/>
              <a:pPr/>
              <a:t>1/28/23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602E06-6383-CD41-A89C-C18DB2948F67}" type="datetimeFigureOut">
              <a:rPr lang="en-US" smtClean="0"/>
              <a:pPr/>
              <a:t>1/28/23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02E06-6383-CD41-A89C-C18DB2948F67}" type="datetimeFigureOut">
              <a:rPr lang="en-US" smtClean="0"/>
              <a:pPr/>
              <a:t>1/28/23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1/28/23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1/28/23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02E06-6383-CD41-A89C-C18DB2948F67}" type="datetimeFigureOut">
              <a:rPr lang="en-US" smtClean="0"/>
              <a:pPr/>
              <a:t>1/28/23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AD372-DC91-424A-9BC0-BEF46D0A27C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20580"/>
            <a:ext cx="7772400" cy="1470025"/>
          </a:xfrm>
        </p:spPr>
        <p:txBody>
          <a:bodyPr/>
          <a:lstStyle/>
          <a:p>
            <a:r>
              <a:rPr lang="en-US" b="1" dirty="0">
                <a:latin typeface="Arial"/>
                <a:cs typeface="Arial"/>
              </a:rPr>
              <a:t>INTRODUCTION TO FILM</a:t>
            </a:r>
          </a:p>
        </p:txBody>
      </p:sp>
      <p:sp>
        <p:nvSpPr>
          <p:cNvPr id="3" name="Subtitle 2"/>
          <p:cNvSpPr>
            <a:spLocks noGrp="1"/>
          </p:cNvSpPr>
          <p:nvPr>
            <p:ph type="subTitle" idx="1"/>
          </p:nvPr>
        </p:nvSpPr>
        <p:spPr>
          <a:xfrm>
            <a:off x="915631" y="3590604"/>
            <a:ext cx="7285663" cy="2884623"/>
          </a:xfrm>
        </p:spPr>
        <p:txBody>
          <a:bodyPr>
            <a:normAutofit/>
          </a:bodyPr>
          <a:lstStyle/>
          <a:p>
            <a:r>
              <a:rPr lang="en-US" sz="4000" b="1" dirty="0">
                <a:latin typeface="Arial"/>
                <a:cs typeface="Arial"/>
              </a:rPr>
              <a:t>Soviet Montage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86025" y="870682"/>
            <a:ext cx="7416116" cy="6237254"/>
          </a:xfrm>
        </p:spPr>
        <p:txBody>
          <a:bodyPr>
            <a:normAutofit/>
          </a:bodyPr>
          <a:lstStyle/>
          <a:p>
            <a:pPr algn="l"/>
            <a:r>
              <a:rPr lang="en-US" sz="4000" dirty="0">
                <a:latin typeface="Arial"/>
                <a:cs typeface="Arial"/>
              </a:rPr>
              <a:t>Form &amp; Meaning</a:t>
            </a:r>
          </a:p>
          <a:p>
            <a:pPr algn="l"/>
            <a:endParaRPr lang="en-US" sz="2800" dirty="0">
              <a:latin typeface="Arial" charset="0"/>
              <a:ea typeface="Arial" charset="0"/>
              <a:cs typeface="Arial" charset="0"/>
            </a:endParaRPr>
          </a:p>
          <a:p>
            <a:pPr marL="1485900" lvl="2" indent="-571500" algn="l">
              <a:buFont typeface="Arial" charset="0"/>
              <a:buChar char="•"/>
            </a:pPr>
            <a:r>
              <a:rPr lang="en-US" sz="3200" dirty="0">
                <a:latin typeface="Arial"/>
                <a:cs typeface="Arial"/>
              </a:rPr>
              <a:t>Referential</a:t>
            </a: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2261992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86025" y="870682"/>
            <a:ext cx="7416116" cy="6237254"/>
          </a:xfrm>
        </p:spPr>
        <p:txBody>
          <a:bodyPr>
            <a:normAutofit/>
          </a:bodyPr>
          <a:lstStyle/>
          <a:p>
            <a:pPr algn="l"/>
            <a:r>
              <a:rPr lang="en-US" sz="4000" dirty="0">
                <a:latin typeface="Arial"/>
                <a:cs typeface="Arial"/>
              </a:rPr>
              <a:t>Form &amp; Meaning</a:t>
            </a:r>
          </a:p>
          <a:p>
            <a:pPr algn="l"/>
            <a:endParaRPr lang="en-US" sz="2800" dirty="0">
              <a:latin typeface="Arial" charset="0"/>
              <a:ea typeface="Arial" charset="0"/>
              <a:cs typeface="Arial" charset="0"/>
            </a:endParaRPr>
          </a:p>
          <a:p>
            <a:pPr marL="1485900" lvl="2" indent="-571500" algn="l">
              <a:buFont typeface="Arial" charset="0"/>
              <a:buChar char="•"/>
            </a:pPr>
            <a:r>
              <a:rPr lang="en-US" sz="3200" dirty="0">
                <a:latin typeface="Arial"/>
                <a:cs typeface="Arial"/>
              </a:rPr>
              <a:t>Referential</a:t>
            </a:r>
          </a:p>
          <a:p>
            <a:pPr marL="1485900" lvl="2" indent="-571500" algn="l">
              <a:buFont typeface="Arial" charset="0"/>
              <a:buChar char="•"/>
            </a:pPr>
            <a:r>
              <a:rPr lang="en-US" sz="3200" dirty="0">
                <a:latin typeface="Arial"/>
                <a:cs typeface="Arial"/>
              </a:rPr>
              <a:t>Explicit</a:t>
            </a: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2836072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86025" y="870682"/>
            <a:ext cx="7416116" cy="6237254"/>
          </a:xfrm>
        </p:spPr>
        <p:txBody>
          <a:bodyPr>
            <a:normAutofit/>
          </a:bodyPr>
          <a:lstStyle/>
          <a:p>
            <a:pPr algn="l"/>
            <a:r>
              <a:rPr lang="en-US" sz="4000" dirty="0">
                <a:latin typeface="Arial"/>
                <a:cs typeface="Arial"/>
              </a:rPr>
              <a:t>Form &amp; Meaning</a:t>
            </a:r>
          </a:p>
          <a:p>
            <a:pPr algn="l"/>
            <a:endParaRPr lang="en-US" sz="2800" dirty="0">
              <a:latin typeface="Arial" charset="0"/>
              <a:ea typeface="Arial" charset="0"/>
              <a:cs typeface="Arial" charset="0"/>
            </a:endParaRPr>
          </a:p>
          <a:p>
            <a:pPr marL="1485900" lvl="2" indent="-571500" algn="l">
              <a:buFont typeface="Arial" charset="0"/>
              <a:buChar char="•"/>
            </a:pPr>
            <a:r>
              <a:rPr lang="en-US" sz="3200" dirty="0">
                <a:latin typeface="Arial"/>
                <a:cs typeface="Arial"/>
              </a:rPr>
              <a:t>Referential</a:t>
            </a:r>
          </a:p>
          <a:p>
            <a:pPr marL="1485900" lvl="2" indent="-571500" algn="l">
              <a:buFont typeface="Arial" charset="0"/>
              <a:buChar char="•"/>
            </a:pPr>
            <a:r>
              <a:rPr lang="en-US" sz="3200" dirty="0">
                <a:latin typeface="Arial"/>
                <a:cs typeface="Arial"/>
              </a:rPr>
              <a:t>Explicit</a:t>
            </a:r>
          </a:p>
          <a:p>
            <a:pPr marL="1485900" lvl="2" indent="-571500" algn="l">
              <a:buFont typeface="Arial" charset="0"/>
              <a:buChar char="•"/>
            </a:pPr>
            <a:r>
              <a:rPr lang="en-US" sz="3200" dirty="0">
                <a:latin typeface="Arial"/>
                <a:cs typeface="Arial"/>
              </a:rPr>
              <a:t>Implicit</a:t>
            </a: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95923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86025" y="870682"/>
            <a:ext cx="7416116" cy="6237254"/>
          </a:xfrm>
        </p:spPr>
        <p:txBody>
          <a:bodyPr>
            <a:normAutofit/>
          </a:bodyPr>
          <a:lstStyle/>
          <a:p>
            <a:pPr algn="l"/>
            <a:r>
              <a:rPr lang="en-US" sz="4000" dirty="0">
                <a:latin typeface="Arial"/>
                <a:cs typeface="Arial"/>
              </a:rPr>
              <a:t>Form &amp; Meaning</a:t>
            </a:r>
          </a:p>
          <a:p>
            <a:pPr algn="l"/>
            <a:endParaRPr lang="en-US" sz="2800" dirty="0">
              <a:latin typeface="Arial" charset="0"/>
              <a:ea typeface="Arial" charset="0"/>
              <a:cs typeface="Arial" charset="0"/>
            </a:endParaRPr>
          </a:p>
          <a:p>
            <a:pPr marL="1485900" lvl="2" indent="-571500" algn="l">
              <a:buFont typeface="Arial" charset="0"/>
              <a:buChar char="•"/>
            </a:pPr>
            <a:r>
              <a:rPr lang="en-US" sz="3200" dirty="0">
                <a:latin typeface="Arial"/>
                <a:cs typeface="Arial"/>
              </a:rPr>
              <a:t>Referential</a:t>
            </a:r>
          </a:p>
          <a:p>
            <a:pPr marL="1485900" lvl="2" indent="-571500" algn="l">
              <a:buFont typeface="Arial" charset="0"/>
              <a:buChar char="•"/>
            </a:pPr>
            <a:r>
              <a:rPr lang="en-US" sz="3200" dirty="0">
                <a:latin typeface="Arial"/>
                <a:cs typeface="Arial"/>
              </a:rPr>
              <a:t>Explicit</a:t>
            </a:r>
          </a:p>
          <a:p>
            <a:pPr marL="1485900" lvl="2" indent="-571500" algn="l">
              <a:buFont typeface="Arial" charset="0"/>
              <a:buChar char="•"/>
            </a:pPr>
            <a:r>
              <a:rPr lang="en-US" sz="3200" dirty="0">
                <a:latin typeface="Arial"/>
                <a:cs typeface="Arial"/>
              </a:rPr>
              <a:t>Implicit</a:t>
            </a:r>
          </a:p>
          <a:p>
            <a:pPr marL="1485900" lvl="2" indent="-571500" algn="l">
              <a:buFont typeface="Arial" charset="0"/>
              <a:buChar char="•"/>
            </a:pPr>
            <a:r>
              <a:rPr lang="en-US" sz="3200" dirty="0">
                <a:latin typeface="Arial"/>
                <a:cs typeface="Arial"/>
              </a:rPr>
              <a:t>Symptomatic</a:t>
            </a: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536267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sz="4000" dirty="0">
                <a:latin typeface="Arial"/>
                <a:cs typeface="Arial"/>
              </a:rPr>
              <a:t>Criteria for evaluating film</a:t>
            </a:r>
          </a:p>
          <a:p>
            <a:pPr algn="l"/>
            <a:endParaRPr lang="en-US" sz="28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1113747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sz="4000" dirty="0">
                <a:latin typeface="Arial"/>
                <a:cs typeface="Arial"/>
              </a:rPr>
              <a:t>Criteria for evaluating film</a:t>
            </a:r>
          </a:p>
          <a:p>
            <a:pPr algn="l"/>
            <a:r>
              <a:rPr lang="en-US" sz="2800" dirty="0">
                <a:latin typeface="Arial"/>
                <a:cs typeface="Arial"/>
              </a:rPr>
              <a:t>There is a difference between personal taste and evaluative judgment</a:t>
            </a:r>
          </a:p>
          <a:p>
            <a:pPr algn="l"/>
            <a:endParaRPr lang="en-US" sz="2800" dirty="0">
              <a:latin typeface="Arial" charset="0"/>
              <a:ea typeface="Arial" charset="0"/>
              <a:cs typeface="Arial" charset="0"/>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704127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sz="4000" dirty="0">
                <a:latin typeface="Arial"/>
                <a:cs typeface="Arial"/>
              </a:rPr>
              <a:t>Criteria for evaluating film</a:t>
            </a:r>
          </a:p>
          <a:p>
            <a:pPr algn="l"/>
            <a:r>
              <a:rPr lang="en-US" sz="2800" dirty="0">
                <a:solidFill>
                  <a:srgbClr val="FFFF00"/>
                </a:solidFill>
                <a:latin typeface="Arial"/>
                <a:cs typeface="Arial"/>
              </a:rPr>
              <a:t>There is a difference between personal taste and evaluative judgment</a:t>
            </a:r>
          </a:p>
          <a:p>
            <a:pPr algn="l"/>
            <a:endParaRPr lang="en-US" sz="2800" dirty="0">
              <a:latin typeface="Arial" charset="0"/>
              <a:ea typeface="Arial" charset="0"/>
              <a:cs typeface="Arial" charset="0"/>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3233989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sz="4000" dirty="0">
                <a:latin typeface="Arial"/>
                <a:cs typeface="Arial"/>
              </a:rPr>
              <a:t>Criteria for evaluating film</a:t>
            </a:r>
          </a:p>
          <a:p>
            <a:pPr algn="l"/>
            <a:r>
              <a:rPr lang="en-US" sz="2800" dirty="0">
                <a:latin typeface="Arial"/>
                <a:cs typeface="Arial"/>
              </a:rPr>
              <a:t>There is a difference between personal taste and evaluative judgment</a:t>
            </a:r>
          </a:p>
          <a:p>
            <a:pPr algn="l"/>
            <a:endParaRPr lang="en-US" sz="2800" dirty="0">
              <a:latin typeface="Arial" charset="0"/>
              <a:ea typeface="Arial" charset="0"/>
              <a:cs typeface="Arial" charset="0"/>
            </a:endParaRPr>
          </a:p>
          <a:p>
            <a:pPr marL="1485900" lvl="2" indent="-571500" algn="l">
              <a:buFont typeface="Arial" charset="0"/>
              <a:buChar char="•"/>
            </a:pPr>
            <a:r>
              <a:rPr lang="en-US" sz="2800" dirty="0">
                <a:latin typeface="Arial"/>
                <a:cs typeface="Arial"/>
              </a:rPr>
              <a:t>Coherence / unity</a:t>
            </a:r>
          </a:p>
          <a:p>
            <a:pPr algn="l"/>
            <a:endParaRPr lang="en-US" sz="28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3707499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sz="4000" dirty="0">
                <a:latin typeface="Arial"/>
                <a:cs typeface="Arial"/>
              </a:rPr>
              <a:t>Criteria for evaluating film</a:t>
            </a:r>
          </a:p>
          <a:p>
            <a:pPr algn="l"/>
            <a:r>
              <a:rPr lang="en-US" sz="2800" dirty="0">
                <a:latin typeface="Arial"/>
                <a:cs typeface="Arial"/>
              </a:rPr>
              <a:t>There is a difference between personal taste and evaluative judgment</a:t>
            </a:r>
          </a:p>
          <a:p>
            <a:pPr algn="l"/>
            <a:endParaRPr lang="en-US" sz="2800" dirty="0">
              <a:latin typeface="Arial" charset="0"/>
              <a:ea typeface="Arial" charset="0"/>
              <a:cs typeface="Arial" charset="0"/>
            </a:endParaRPr>
          </a:p>
          <a:p>
            <a:pPr marL="1485900" lvl="2" indent="-571500" algn="l">
              <a:buFont typeface="Arial" charset="0"/>
              <a:buChar char="•"/>
            </a:pPr>
            <a:r>
              <a:rPr lang="en-US" sz="2800" dirty="0">
                <a:latin typeface="Arial"/>
                <a:cs typeface="Arial"/>
              </a:rPr>
              <a:t>Coherence / unity</a:t>
            </a:r>
          </a:p>
          <a:p>
            <a:pPr marL="1485900" lvl="2" indent="-571500" algn="l">
              <a:buFont typeface="Arial" charset="0"/>
              <a:buChar char="•"/>
            </a:pPr>
            <a:r>
              <a:rPr lang="en-US" sz="2800" dirty="0">
                <a:latin typeface="Arial"/>
                <a:cs typeface="Arial"/>
              </a:rPr>
              <a:t>Intensity of effect</a:t>
            </a:r>
          </a:p>
          <a:p>
            <a:pPr algn="l"/>
            <a:endParaRPr lang="en-US" sz="28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2642912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sz="4000" dirty="0">
                <a:latin typeface="Arial"/>
                <a:cs typeface="Arial"/>
              </a:rPr>
              <a:t>Criteria for evaluating film</a:t>
            </a:r>
          </a:p>
          <a:p>
            <a:pPr algn="l"/>
            <a:r>
              <a:rPr lang="en-US" sz="2800" dirty="0">
                <a:latin typeface="Arial"/>
                <a:cs typeface="Arial"/>
              </a:rPr>
              <a:t>There is a difference between personal taste and evaluative judgment</a:t>
            </a:r>
          </a:p>
          <a:p>
            <a:pPr algn="l"/>
            <a:endParaRPr lang="en-US" sz="2800" dirty="0">
              <a:latin typeface="Arial" charset="0"/>
              <a:ea typeface="Arial" charset="0"/>
              <a:cs typeface="Arial" charset="0"/>
            </a:endParaRPr>
          </a:p>
          <a:p>
            <a:pPr marL="1485900" lvl="2" indent="-571500" algn="l">
              <a:buFont typeface="Arial" charset="0"/>
              <a:buChar char="•"/>
            </a:pPr>
            <a:r>
              <a:rPr lang="en-US" sz="2800" dirty="0">
                <a:latin typeface="Arial"/>
                <a:cs typeface="Arial"/>
              </a:rPr>
              <a:t>Coherence / unity</a:t>
            </a:r>
          </a:p>
          <a:p>
            <a:pPr marL="1485900" lvl="2" indent="-571500" algn="l">
              <a:buFont typeface="Arial" charset="0"/>
              <a:buChar char="•"/>
            </a:pPr>
            <a:r>
              <a:rPr lang="en-US" sz="2800" dirty="0">
                <a:latin typeface="Arial"/>
                <a:cs typeface="Arial"/>
              </a:rPr>
              <a:t>Intensity of effect</a:t>
            </a:r>
          </a:p>
          <a:p>
            <a:pPr marL="1485900" lvl="2" indent="-571500" algn="l">
              <a:buFont typeface="Arial" charset="0"/>
              <a:buChar char="•"/>
            </a:pPr>
            <a:r>
              <a:rPr lang="en-US" sz="2800" dirty="0">
                <a:latin typeface="Arial"/>
                <a:cs typeface="Arial"/>
              </a:rPr>
              <a:t>Complexity</a:t>
            </a:r>
          </a:p>
          <a:p>
            <a:pPr algn="l"/>
            <a:endParaRPr lang="en-US" sz="28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2513622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sz="4000" dirty="0">
                <a:latin typeface="Arial"/>
                <a:cs typeface="Arial"/>
              </a:rPr>
              <a:t>Film Form</a:t>
            </a: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1093802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sz="4000" dirty="0">
                <a:latin typeface="Arial"/>
                <a:cs typeface="Arial"/>
              </a:rPr>
              <a:t>Criteria for evaluating film</a:t>
            </a:r>
          </a:p>
          <a:p>
            <a:pPr algn="l"/>
            <a:r>
              <a:rPr lang="en-US" sz="2800" dirty="0">
                <a:latin typeface="Arial"/>
                <a:cs typeface="Arial"/>
              </a:rPr>
              <a:t>There is a difference between personal taste and evaluative judgment</a:t>
            </a:r>
          </a:p>
          <a:p>
            <a:pPr algn="l"/>
            <a:endParaRPr lang="en-US" sz="2800" dirty="0">
              <a:latin typeface="Arial" charset="0"/>
              <a:ea typeface="Arial" charset="0"/>
              <a:cs typeface="Arial" charset="0"/>
            </a:endParaRPr>
          </a:p>
          <a:p>
            <a:pPr marL="1485900" lvl="2" indent="-571500" algn="l">
              <a:buFont typeface="Arial" charset="0"/>
              <a:buChar char="•"/>
            </a:pPr>
            <a:r>
              <a:rPr lang="en-US" sz="2800" dirty="0">
                <a:latin typeface="Arial"/>
                <a:cs typeface="Arial"/>
              </a:rPr>
              <a:t>Coherence / unity</a:t>
            </a:r>
          </a:p>
          <a:p>
            <a:pPr marL="1485900" lvl="2" indent="-571500" algn="l">
              <a:buFont typeface="Arial" charset="0"/>
              <a:buChar char="•"/>
            </a:pPr>
            <a:r>
              <a:rPr lang="en-US" sz="2800" dirty="0">
                <a:latin typeface="Arial"/>
                <a:cs typeface="Arial"/>
              </a:rPr>
              <a:t>Intensity of effect</a:t>
            </a:r>
          </a:p>
          <a:p>
            <a:pPr marL="1485900" lvl="2" indent="-571500" algn="l">
              <a:buFont typeface="Arial" charset="0"/>
              <a:buChar char="•"/>
            </a:pPr>
            <a:r>
              <a:rPr lang="en-US" sz="2800" dirty="0">
                <a:latin typeface="Arial"/>
                <a:cs typeface="Arial"/>
              </a:rPr>
              <a:t>Complexity</a:t>
            </a:r>
          </a:p>
          <a:p>
            <a:pPr marL="1485900" lvl="2" indent="-571500" algn="l">
              <a:buFont typeface="Arial" charset="0"/>
              <a:buChar char="•"/>
            </a:pPr>
            <a:r>
              <a:rPr lang="en-US" sz="2800" dirty="0">
                <a:latin typeface="Arial"/>
                <a:cs typeface="Arial"/>
              </a:rPr>
              <a:t>Originality</a:t>
            </a:r>
          </a:p>
          <a:p>
            <a:pPr marL="1485900" lvl="2" indent="-571500" algn="l">
              <a:buFont typeface="Arial" charset="0"/>
              <a:buChar char="•"/>
            </a:pPr>
            <a:endParaRPr lang="en-US" sz="2800" dirty="0">
              <a:latin typeface="Arial"/>
              <a:cs typeface="Arial"/>
            </a:endParaRPr>
          </a:p>
          <a:p>
            <a:pPr algn="l"/>
            <a:endParaRPr lang="en-US" sz="28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4141329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sz="4000" dirty="0">
                <a:latin typeface="Arial"/>
                <a:cs typeface="Arial"/>
              </a:rPr>
              <a:t>Criteria for evaluating film</a:t>
            </a:r>
          </a:p>
          <a:p>
            <a:pPr algn="l"/>
            <a:r>
              <a:rPr lang="en-US" sz="2800" dirty="0">
                <a:latin typeface="Arial"/>
                <a:cs typeface="Arial"/>
              </a:rPr>
              <a:t>There is a difference between personal taste and evaluative judgment</a:t>
            </a:r>
          </a:p>
          <a:p>
            <a:pPr algn="l"/>
            <a:endParaRPr lang="en-US" sz="2800" dirty="0">
              <a:latin typeface="Arial" charset="0"/>
              <a:ea typeface="Arial" charset="0"/>
              <a:cs typeface="Arial" charset="0"/>
            </a:endParaRPr>
          </a:p>
          <a:p>
            <a:pPr marL="1485900" lvl="2" indent="-571500" algn="l">
              <a:buFont typeface="Arial" charset="0"/>
              <a:buChar char="•"/>
            </a:pPr>
            <a:r>
              <a:rPr lang="en-US" sz="2800" dirty="0">
                <a:latin typeface="Arial"/>
                <a:cs typeface="Arial"/>
              </a:rPr>
              <a:t>Coherence / unity</a:t>
            </a:r>
          </a:p>
          <a:p>
            <a:pPr marL="1485900" lvl="2" indent="-571500" algn="l">
              <a:buFont typeface="Arial" charset="0"/>
              <a:buChar char="•"/>
            </a:pPr>
            <a:r>
              <a:rPr lang="en-US" sz="2800" dirty="0">
                <a:latin typeface="Arial"/>
                <a:cs typeface="Arial"/>
              </a:rPr>
              <a:t>Intensity of effect</a:t>
            </a:r>
          </a:p>
          <a:p>
            <a:pPr marL="1485900" lvl="2" indent="-571500" algn="l">
              <a:buFont typeface="Arial" charset="0"/>
              <a:buChar char="•"/>
            </a:pPr>
            <a:r>
              <a:rPr lang="en-US" sz="2800" dirty="0">
                <a:latin typeface="Arial"/>
                <a:cs typeface="Arial"/>
              </a:rPr>
              <a:t>Complexity</a:t>
            </a:r>
          </a:p>
          <a:p>
            <a:pPr marL="1485900" lvl="2" indent="-571500" algn="l">
              <a:buFont typeface="Arial" charset="0"/>
              <a:buChar char="•"/>
            </a:pPr>
            <a:r>
              <a:rPr lang="en-US" sz="2800" dirty="0">
                <a:latin typeface="Arial"/>
                <a:cs typeface="Arial"/>
              </a:rPr>
              <a:t>Originality</a:t>
            </a:r>
          </a:p>
          <a:p>
            <a:pPr marL="1485900" lvl="2" indent="-571500" algn="l">
              <a:buFont typeface="Arial" charset="0"/>
              <a:buChar char="•"/>
            </a:pPr>
            <a:endParaRPr lang="en-US" sz="2800" dirty="0">
              <a:latin typeface="Arial"/>
              <a:cs typeface="Arial"/>
            </a:endParaRPr>
          </a:p>
          <a:p>
            <a:pPr lvl="0" algn="l"/>
            <a:r>
              <a:rPr lang="en-US" sz="2800" dirty="0">
                <a:latin typeface="Arial"/>
                <a:cs typeface="Arial"/>
              </a:rPr>
              <a:t>A matter of degree: </a:t>
            </a:r>
            <a:r>
              <a:rPr lang="en-US" sz="2800" dirty="0">
                <a:latin typeface="Arial" charset="0"/>
                <a:ea typeface="Arial" charset="0"/>
                <a:cs typeface="Arial" charset="0"/>
              </a:rPr>
              <a:t>“In applying the criteria, the analyst must often weigh one against another” (</a:t>
            </a:r>
            <a:r>
              <a:rPr lang="en-US" sz="2800" i="1" dirty="0">
                <a:latin typeface="Arial" charset="0"/>
                <a:ea typeface="Arial" charset="0"/>
                <a:cs typeface="Arial" charset="0"/>
              </a:rPr>
              <a:t>Film Art</a:t>
            </a:r>
            <a:r>
              <a:rPr lang="en-US" sz="2800" dirty="0">
                <a:latin typeface="Arial" charset="0"/>
                <a:ea typeface="Arial" charset="0"/>
                <a:cs typeface="Arial" charset="0"/>
              </a:rPr>
              <a:t>, p. 59)</a:t>
            </a:r>
          </a:p>
          <a:p>
            <a:pPr algn="l"/>
            <a:endParaRPr lang="en-US" sz="28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795136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sz="4000" dirty="0">
                <a:latin typeface="Arial"/>
                <a:cs typeface="Arial"/>
              </a:rPr>
              <a:t>5 Principles of Film Form</a:t>
            </a:r>
          </a:p>
          <a:p>
            <a:pPr marL="1485900" lvl="2" indent="-571500" algn="l">
              <a:buFont typeface="Arial" charset="0"/>
              <a:buChar char="•"/>
            </a:pPr>
            <a:endParaRPr lang="en-US" sz="3200" dirty="0">
              <a:latin typeface="Arial"/>
              <a:cs typeface="Arial"/>
            </a:endParaRPr>
          </a:p>
          <a:p>
            <a:pPr algn="l"/>
            <a:endParaRPr lang="en-US" sz="28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581100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sz="4000" dirty="0">
                <a:latin typeface="Arial"/>
                <a:cs typeface="Arial"/>
              </a:rPr>
              <a:t>5 Principles of Film Form</a:t>
            </a:r>
          </a:p>
          <a:p>
            <a:pPr algn="l"/>
            <a:r>
              <a:rPr lang="en-US" sz="2800" dirty="0">
                <a:latin typeface="Arial" charset="0"/>
                <a:ea typeface="Arial" charset="0"/>
                <a:cs typeface="Arial" charset="0"/>
              </a:rPr>
              <a:t>“There are no absolute principles of form that all artists must follow.  Artworks are products of culture.  Thus many of the principles of artistic form are matters of convention.” (</a:t>
            </a:r>
            <a:r>
              <a:rPr lang="en-US" sz="2800" i="1" dirty="0">
                <a:latin typeface="Arial" charset="0"/>
                <a:ea typeface="Arial" charset="0"/>
                <a:cs typeface="Arial" charset="0"/>
              </a:rPr>
              <a:t>Film Art</a:t>
            </a:r>
            <a:r>
              <a:rPr lang="en-US" sz="2800" dirty="0">
                <a:latin typeface="Arial" charset="0"/>
                <a:ea typeface="Arial" charset="0"/>
                <a:cs typeface="Arial" charset="0"/>
              </a:rPr>
              <a:t>, p. 59)</a:t>
            </a:r>
          </a:p>
          <a:p>
            <a:pPr algn="l"/>
            <a:endParaRPr lang="en-US" sz="2800" dirty="0">
              <a:latin typeface="Arial" charset="0"/>
              <a:ea typeface="Arial" charset="0"/>
              <a:cs typeface="Arial" charset="0"/>
            </a:endParaRPr>
          </a:p>
          <a:p>
            <a:pPr marL="1485900" lvl="2" indent="-571500" algn="l">
              <a:buFont typeface="Arial" charset="0"/>
              <a:buChar char="•"/>
            </a:pPr>
            <a:endParaRPr lang="en-US" sz="3200" dirty="0">
              <a:latin typeface="Arial"/>
              <a:cs typeface="Arial"/>
            </a:endParaRPr>
          </a:p>
          <a:p>
            <a:pPr algn="l"/>
            <a:endParaRPr lang="en-US" sz="28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217048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sz="4000" dirty="0">
                <a:latin typeface="Arial"/>
                <a:cs typeface="Arial"/>
              </a:rPr>
              <a:t>5 Principles of Film Form</a:t>
            </a:r>
          </a:p>
          <a:p>
            <a:pPr algn="l"/>
            <a:r>
              <a:rPr lang="en-US" sz="2800" dirty="0">
                <a:latin typeface="Arial" charset="0"/>
                <a:ea typeface="Arial" charset="0"/>
                <a:cs typeface="Arial" charset="0"/>
              </a:rPr>
              <a:t>“There are no absolute principles of form that all artists must follow.  Artworks are products of culture.  Thus many of the principles of artistic form are matters of convention.” (</a:t>
            </a:r>
            <a:r>
              <a:rPr lang="en-US" sz="2800" i="1" dirty="0">
                <a:latin typeface="Arial" charset="0"/>
                <a:ea typeface="Arial" charset="0"/>
                <a:cs typeface="Arial" charset="0"/>
              </a:rPr>
              <a:t>Film Art</a:t>
            </a:r>
            <a:r>
              <a:rPr lang="en-US" sz="2800" dirty="0">
                <a:latin typeface="Arial" charset="0"/>
                <a:ea typeface="Arial" charset="0"/>
                <a:cs typeface="Arial" charset="0"/>
              </a:rPr>
              <a:t>, p. 59)</a:t>
            </a:r>
          </a:p>
          <a:p>
            <a:pPr algn="l"/>
            <a:endParaRPr lang="en-US" sz="2800" dirty="0">
              <a:latin typeface="Arial" charset="0"/>
              <a:ea typeface="Arial" charset="0"/>
              <a:cs typeface="Arial" charset="0"/>
            </a:endParaRPr>
          </a:p>
          <a:p>
            <a:pPr marL="1485900" lvl="2" indent="-571500" algn="l">
              <a:buFont typeface="Arial" charset="0"/>
              <a:buChar char="•"/>
            </a:pPr>
            <a:r>
              <a:rPr lang="en-US" sz="3200" dirty="0">
                <a:latin typeface="Arial"/>
                <a:cs typeface="Arial"/>
              </a:rPr>
              <a:t>Function</a:t>
            </a:r>
          </a:p>
          <a:p>
            <a:pPr marL="1485900" lvl="2" indent="-571500" algn="l">
              <a:buFont typeface="Arial" charset="0"/>
              <a:buChar char="•"/>
            </a:pPr>
            <a:endParaRPr lang="en-US" sz="3200" dirty="0">
              <a:latin typeface="Arial"/>
              <a:cs typeface="Arial"/>
            </a:endParaRPr>
          </a:p>
          <a:p>
            <a:pPr algn="l"/>
            <a:endParaRPr lang="en-US" sz="28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796799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sz="4000" dirty="0">
                <a:latin typeface="Arial"/>
                <a:cs typeface="Arial"/>
              </a:rPr>
              <a:t>5 Principles of Film Form</a:t>
            </a:r>
          </a:p>
          <a:p>
            <a:pPr algn="l"/>
            <a:r>
              <a:rPr lang="en-US" sz="2800" dirty="0">
                <a:latin typeface="Arial" charset="0"/>
                <a:ea typeface="Arial" charset="0"/>
                <a:cs typeface="Arial" charset="0"/>
              </a:rPr>
              <a:t>“There are no absolute principles of form that all artists must follow.  Artworks are products of culture.  Thus many of the principles of artistic form are matters of convention.” (</a:t>
            </a:r>
            <a:r>
              <a:rPr lang="en-US" sz="2800" i="1" dirty="0">
                <a:latin typeface="Arial" charset="0"/>
                <a:ea typeface="Arial" charset="0"/>
                <a:cs typeface="Arial" charset="0"/>
              </a:rPr>
              <a:t>Film Art</a:t>
            </a:r>
            <a:r>
              <a:rPr lang="en-US" sz="2800" dirty="0">
                <a:latin typeface="Arial" charset="0"/>
                <a:ea typeface="Arial" charset="0"/>
                <a:cs typeface="Arial" charset="0"/>
              </a:rPr>
              <a:t>, p. 59)</a:t>
            </a:r>
          </a:p>
          <a:p>
            <a:pPr algn="l"/>
            <a:endParaRPr lang="en-US" sz="2800" dirty="0">
              <a:latin typeface="Arial" charset="0"/>
              <a:ea typeface="Arial" charset="0"/>
              <a:cs typeface="Arial" charset="0"/>
            </a:endParaRPr>
          </a:p>
          <a:p>
            <a:pPr marL="1485900" lvl="2" indent="-571500" algn="l">
              <a:buFont typeface="Arial" charset="0"/>
              <a:buChar char="•"/>
            </a:pPr>
            <a:r>
              <a:rPr lang="en-US" sz="3200" dirty="0">
                <a:latin typeface="Arial"/>
                <a:cs typeface="Arial"/>
              </a:rPr>
              <a:t>Function</a:t>
            </a:r>
          </a:p>
          <a:p>
            <a:pPr marL="1485900" lvl="2" indent="-571500" algn="l">
              <a:buFont typeface="Arial" charset="0"/>
              <a:buChar char="•"/>
            </a:pPr>
            <a:r>
              <a:rPr lang="en-US" sz="3200" dirty="0">
                <a:latin typeface="Arial"/>
                <a:cs typeface="Arial"/>
              </a:rPr>
              <a:t>Similarity and repetition (motif)</a:t>
            </a:r>
          </a:p>
          <a:p>
            <a:pPr marL="1485900" lvl="2" indent="-571500" algn="l">
              <a:buFont typeface="Arial" charset="0"/>
              <a:buChar char="•"/>
            </a:pPr>
            <a:endParaRPr lang="en-US" sz="3200" dirty="0">
              <a:latin typeface="Arial"/>
              <a:cs typeface="Arial"/>
            </a:endParaRPr>
          </a:p>
          <a:p>
            <a:pPr algn="l"/>
            <a:endParaRPr lang="en-US" sz="28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2190375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sz="4000" dirty="0">
                <a:latin typeface="Arial"/>
                <a:cs typeface="Arial"/>
              </a:rPr>
              <a:t>5 Principles of Film Form</a:t>
            </a:r>
          </a:p>
          <a:p>
            <a:pPr algn="l"/>
            <a:r>
              <a:rPr lang="en-US" sz="2800" dirty="0">
                <a:latin typeface="Arial" charset="0"/>
                <a:ea typeface="Arial" charset="0"/>
                <a:cs typeface="Arial" charset="0"/>
              </a:rPr>
              <a:t>“There are no absolute principles of form that all artists must follow.  Artworks are products of culture.  Thus many of the principles of artistic form are matters of convention.” (</a:t>
            </a:r>
            <a:r>
              <a:rPr lang="en-US" sz="2800" i="1" dirty="0">
                <a:latin typeface="Arial" charset="0"/>
                <a:ea typeface="Arial" charset="0"/>
                <a:cs typeface="Arial" charset="0"/>
              </a:rPr>
              <a:t>Film Art</a:t>
            </a:r>
            <a:r>
              <a:rPr lang="en-US" sz="2800" dirty="0">
                <a:latin typeface="Arial" charset="0"/>
                <a:ea typeface="Arial" charset="0"/>
                <a:cs typeface="Arial" charset="0"/>
              </a:rPr>
              <a:t>, p. 59)</a:t>
            </a:r>
          </a:p>
          <a:p>
            <a:pPr algn="l"/>
            <a:endParaRPr lang="en-US" sz="2800" dirty="0">
              <a:latin typeface="Arial" charset="0"/>
              <a:ea typeface="Arial" charset="0"/>
              <a:cs typeface="Arial" charset="0"/>
            </a:endParaRPr>
          </a:p>
          <a:p>
            <a:pPr marL="1485900" lvl="2" indent="-571500" algn="l">
              <a:buFont typeface="Arial" charset="0"/>
              <a:buChar char="•"/>
            </a:pPr>
            <a:r>
              <a:rPr lang="en-US" sz="3200" dirty="0">
                <a:latin typeface="Arial"/>
                <a:cs typeface="Arial"/>
              </a:rPr>
              <a:t>Function</a:t>
            </a:r>
          </a:p>
          <a:p>
            <a:pPr marL="1485900" lvl="2" indent="-571500" algn="l">
              <a:buFont typeface="Arial" charset="0"/>
              <a:buChar char="•"/>
            </a:pPr>
            <a:r>
              <a:rPr lang="en-US" sz="3200" dirty="0">
                <a:latin typeface="Arial"/>
                <a:cs typeface="Arial"/>
              </a:rPr>
              <a:t>Similarity and repetition (motif)</a:t>
            </a:r>
          </a:p>
          <a:p>
            <a:pPr marL="1485900" lvl="2" indent="-571500" algn="l">
              <a:buFont typeface="Arial" charset="0"/>
              <a:buChar char="•"/>
            </a:pPr>
            <a:r>
              <a:rPr lang="en-US" sz="3200" dirty="0">
                <a:latin typeface="Arial"/>
                <a:cs typeface="Arial"/>
              </a:rPr>
              <a:t>Difference and variation (parallelism)</a:t>
            </a:r>
          </a:p>
          <a:p>
            <a:pPr marL="1485900" lvl="2" indent="-571500" algn="l">
              <a:buFont typeface="Arial" charset="0"/>
              <a:buChar char="•"/>
            </a:pPr>
            <a:endParaRPr lang="en-US" sz="3200" dirty="0">
              <a:latin typeface="Arial"/>
              <a:cs typeface="Arial"/>
            </a:endParaRPr>
          </a:p>
          <a:p>
            <a:pPr algn="l"/>
            <a:endParaRPr lang="en-US" sz="28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1312313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marL="1485900" lvl="2" indent="-571500" algn="l">
              <a:buFont typeface="Arial" charset="0"/>
              <a:buChar char="•"/>
            </a:pPr>
            <a:r>
              <a:rPr lang="en-US" sz="3200" dirty="0">
                <a:latin typeface="Arial"/>
                <a:cs typeface="Arial"/>
              </a:rPr>
              <a:t>Development (process)</a:t>
            </a:r>
          </a:p>
          <a:p>
            <a:pPr marL="1485900" lvl="2" indent="-571500" algn="l">
              <a:buFont typeface="Arial" charset="0"/>
              <a:buChar char="•"/>
            </a:pPr>
            <a:endParaRPr lang="en-US" sz="2800" dirty="0">
              <a:latin typeface="Arial"/>
              <a:cs typeface="Arial"/>
            </a:endParaRPr>
          </a:p>
          <a:p>
            <a:pPr algn="l"/>
            <a:endParaRPr lang="en-US" sz="28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928269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marL="1485900" lvl="2" indent="-571500" algn="l">
              <a:buFont typeface="Arial" charset="0"/>
              <a:buChar char="•"/>
            </a:pPr>
            <a:r>
              <a:rPr lang="en-US" sz="3200" dirty="0">
                <a:latin typeface="Arial"/>
                <a:cs typeface="Arial"/>
              </a:rPr>
              <a:t>Development (process)</a:t>
            </a:r>
          </a:p>
          <a:p>
            <a:pPr marL="1485900" lvl="2" indent="-571500" algn="l">
              <a:buFont typeface="Arial" charset="0"/>
              <a:buChar char="•"/>
            </a:pPr>
            <a:r>
              <a:rPr lang="en-US" sz="3200" dirty="0">
                <a:latin typeface="Arial"/>
                <a:cs typeface="Arial"/>
              </a:rPr>
              <a:t>Unity / disunity</a:t>
            </a:r>
          </a:p>
          <a:p>
            <a:pPr marL="1485900" lvl="2" indent="-571500" algn="l">
              <a:buFont typeface="Arial" charset="0"/>
              <a:buChar char="•"/>
            </a:pPr>
            <a:endParaRPr lang="en-US" sz="2800" dirty="0">
              <a:latin typeface="Arial"/>
              <a:cs typeface="Arial"/>
            </a:endParaRPr>
          </a:p>
          <a:p>
            <a:pPr algn="l"/>
            <a:endParaRPr lang="en-US" sz="28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3506666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marL="1485900" lvl="2" indent="-571500" algn="l">
              <a:buFont typeface="Arial" charset="0"/>
              <a:buChar char="•"/>
            </a:pPr>
            <a:r>
              <a:rPr lang="en-US" sz="3200" dirty="0">
                <a:latin typeface="Arial"/>
                <a:cs typeface="Arial"/>
              </a:rPr>
              <a:t>Development (process)</a:t>
            </a:r>
          </a:p>
          <a:p>
            <a:pPr marL="1485900" lvl="2" indent="-571500" algn="l">
              <a:buFont typeface="Arial" charset="0"/>
              <a:buChar char="•"/>
            </a:pPr>
            <a:r>
              <a:rPr lang="en-US" sz="3200" dirty="0">
                <a:latin typeface="Arial"/>
                <a:cs typeface="Arial"/>
              </a:rPr>
              <a:t>Unity / disunity</a:t>
            </a:r>
          </a:p>
          <a:p>
            <a:pPr marL="1485900" lvl="2" indent="-571500" algn="l">
              <a:buFont typeface="Arial" charset="0"/>
              <a:buChar char="•"/>
            </a:pPr>
            <a:endParaRPr lang="en-US" sz="2800" dirty="0">
              <a:latin typeface="Arial"/>
              <a:cs typeface="Arial"/>
            </a:endParaRPr>
          </a:p>
          <a:p>
            <a:pPr lvl="2" algn="l"/>
            <a:endParaRPr lang="en-US" sz="2800" dirty="0">
              <a:latin typeface="Arial"/>
              <a:cs typeface="Arial"/>
            </a:endParaRPr>
          </a:p>
          <a:p>
            <a:pPr lvl="2" algn="l"/>
            <a:endParaRPr lang="en-US" sz="2800" dirty="0">
              <a:latin typeface="Arial"/>
              <a:cs typeface="Arial"/>
            </a:endParaRPr>
          </a:p>
          <a:p>
            <a:pPr lvl="1" algn="l"/>
            <a:r>
              <a:rPr lang="en-US" sz="3200" dirty="0">
                <a:latin typeface="Arial" charset="0"/>
                <a:ea typeface="Arial" charset="0"/>
                <a:cs typeface="Arial" charset="0"/>
              </a:rPr>
              <a:t>A set of questions that you can ask about any film (see </a:t>
            </a:r>
            <a:r>
              <a:rPr lang="en-US" sz="3200" i="1" dirty="0">
                <a:latin typeface="Arial" charset="0"/>
                <a:ea typeface="Arial" charset="0"/>
                <a:cs typeface="Arial" charset="0"/>
              </a:rPr>
              <a:t>Film Art</a:t>
            </a:r>
            <a:r>
              <a:rPr lang="en-US" sz="3200" dirty="0">
                <a:latin typeface="Arial" charset="0"/>
                <a:ea typeface="Arial" charset="0"/>
                <a:cs typeface="Arial" charset="0"/>
              </a:rPr>
              <a:t>, p. 66)  </a:t>
            </a:r>
          </a:p>
          <a:p>
            <a:pPr marL="1485900" lvl="2" indent="-571500" algn="l">
              <a:buFont typeface="Arial" charset="0"/>
              <a:buChar char="•"/>
            </a:pPr>
            <a:endParaRPr lang="en-US" sz="2800" dirty="0">
              <a:latin typeface="Arial"/>
              <a:cs typeface="Arial"/>
            </a:endParaRPr>
          </a:p>
          <a:p>
            <a:pPr algn="l"/>
            <a:endParaRPr lang="en-US" sz="28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4077408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sz="4000" dirty="0">
                <a:latin typeface="Arial"/>
                <a:cs typeface="Arial"/>
              </a:rPr>
              <a:t>Film Form</a:t>
            </a:r>
          </a:p>
          <a:p>
            <a:pPr algn="l"/>
            <a:r>
              <a:rPr lang="en-US" sz="2800" dirty="0">
                <a:solidFill>
                  <a:srgbClr val="FF0000"/>
                </a:solidFill>
                <a:latin typeface="Arial" charset="0"/>
                <a:ea typeface="Arial" charset="0"/>
                <a:cs typeface="Arial" charset="0"/>
              </a:rPr>
              <a:t>All films have a form </a:t>
            </a:r>
            <a:r>
              <a:rPr lang="en-US" sz="2800" dirty="0">
                <a:latin typeface="Arial" charset="0"/>
                <a:ea typeface="Arial" charset="0"/>
                <a:cs typeface="Arial" charset="0"/>
              </a:rPr>
              <a:t>- the overall system of relations that can be perceived amongst the elements in the whole film.</a:t>
            </a:r>
          </a:p>
          <a:p>
            <a:pPr algn="l"/>
            <a:endParaRPr lang="en-US" sz="2800" dirty="0">
              <a:latin typeface="Arial" charset="0"/>
              <a:ea typeface="Arial" charset="0"/>
              <a:cs typeface="Arial" charset="0"/>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3276016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2934" y="5720197"/>
            <a:ext cx="8393359" cy="646331"/>
          </a:xfrm>
          <a:prstGeom prst="rect">
            <a:avLst/>
          </a:prstGeom>
          <a:noFill/>
        </p:spPr>
        <p:txBody>
          <a:bodyPr wrap="square" rtlCol="0">
            <a:spAutoFit/>
          </a:bodyPr>
          <a:lstStyle/>
          <a:p>
            <a:pPr algn="ctr"/>
            <a:r>
              <a:rPr lang="en-US" sz="3600" b="1" dirty="0">
                <a:latin typeface="Arial"/>
                <a:cs typeface="Arial"/>
              </a:rPr>
              <a:t>David Bordwell &amp; Kristin Thompson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997" y="303723"/>
            <a:ext cx="7063231" cy="5297423"/>
          </a:xfrm>
          <a:prstGeom prst="rect">
            <a:avLst/>
          </a:prstGeom>
        </p:spPr>
      </p:pic>
    </p:spTree>
    <p:extLst>
      <p:ext uri="{BB962C8B-B14F-4D97-AF65-F5344CB8AC3E}">
        <p14:creationId xmlns:p14="http://schemas.microsoft.com/office/powerpoint/2010/main" val="1225180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7724" y="577223"/>
            <a:ext cx="8231748" cy="6067417"/>
          </a:xfrm>
        </p:spPr>
        <p:txBody>
          <a:bodyPr>
            <a:normAutofit/>
          </a:bodyPr>
          <a:lstStyle/>
          <a:p>
            <a:pPr marL="457200" indent="-457200" algn="l">
              <a:buFont typeface="Arial" charset="0"/>
              <a:buChar char="•"/>
            </a:pPr>
            <a:r>
              <a:rPr lang="en-US" sz="2800" dirty="0">
                <a:latin typeface="Arial" charset="0"/>
                <a:ea typeface="Arial" charset="0"/>
                <a:cs typeface="Arial" charset="0"/>
              </a:rPr>
              <a:t>They are a married couple.</a:t>
            </a:r>
          </a:p>
          <a:p>
            <a:pPr marL="45720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r>
              <a:rPr lang="en-US" sz="2800" dirty="0">
                <a:latin typeface="Arial" charset="0"/>
                <a:ea typeface="Arial" charset="0"/>
                <a:cs typeface="Arial" charset="0"/>
              </a:rPr>
              <a:t>Bordwell spent nearly the entirety of his career as a professor of film at the University of Wisconsin–Madison, where he is currently the Jacques Ledoux Professor of Film Studies, Emeritus in the Department of Communication Arts. </a:t>
            </a:r>
          </a:p>
          <a:p>
            <a:pPr marL="45720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r>
              <a:rPr lang="en-US" sz="2800" dirty="0">
                <a:latin typeface="Arial" charset="0"/>
                <a:ea typeface="Arial" charset="0"/>
                <a:cs typeface="Arial" charset="0"/>
              </a:rPr>
              <a:t>Thompson has held teaching positions at the University of Wisconsin, the University of Iowa, Indiana University, the University of Amsterdam, and the University of Stockholm.</a:t>
            </a:r>
          </a:p>
          <a:p>
            <a:pPr marL="457200" indent="-457200" algn="l">
              <a:buFont typeface="Arial" charset="0"/>
              <a:buChar char="•"/>
            </a:pPr>
            <a:endParaRPr lang="en-US" sz="2800" dirty="0">
              <a:latin typeface="Arial" charset="0"/>
              <a:ea typeface="Arial" charset="0"/>
              <a:cs typeface="Arial" charset="0"/>
            </a:endParaRPr>
          </a:p>
          <a:p>
            <a:pPr algn="l"/>
            <a:endParaRPr lang="en-US" sz="2800" dirty="0">
              <a:latin typeface="Arial" charset="0"/>
              <a:ea typeface="Arial" charset="0"/>
              <a:cs typeface="Arial" charset="0"/>
            </a:endParaRPr>
          </a:p>
          <a:p>
            <a:pPr algn="l"/>
            <a:endParaRPr lang="en-US" sz="5900" dirty="0">
              <a:latin typeface="Arial" charset="0"/>
              <a:ea typeface="Arial" charset="0"/>
              <a:cs typeface="Arial" charset="0"/>
            </a:endParaRPr>
          </a:p>
          <a:p>
            <a:pPr algn="l"/>
            <a:endParaRPr lang="en-US" sz="5900" dirty="0">
              <a:latin typeface="Arial" charset="0"/>
              <a:ea typeface="Arial" charset="0"/>
              <a:cs typeface="Arial" charset="0"/>
            </a:endParaRPr>
          </a:p>
          <a:p>
            <a:pPr algn="l"/>
            <a:endParaRPr lang="en-US" sz="5900" dirty="0">
              <a:latin typeface="Arial" charset="0"/>
              <a:ea typeface="Arial" charset="0"/>
              <a:cs typeface="Arial" charset="0"/>
            </a:endParaRPr>
          </a:p>
          <a:p>
            <a:pPr algn="l"/>
            <a:endParaRPr lang="en-US" sz="7000" dirty="0">
              <a:latin typeface="Arial" charset="0"/>
              <a:ea typeface="Arial" charset="0"/>
              <a:cs typeface="Arial" charset="0"/>
            </a:endParaRPr>
          </a:p>
        </p:txBody>
      </p:sp>
    </p:spTree>
    <p:extLst>
      <p:ext uri="{BB962C8B-B14F-4D97-AF65-F5344CB8AC3E}">
        <p14:creationId xmlns:p14="http://schemas.microsoft.com/office/powerpoint/2010/main" val="1951811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7724" y="577223"/>
            <a:ext cx="8231748" cy="6067417"/>
          </a:xfrm>
        </p:spPr>
        <p:txBody>
          <a:bodyPr>
            <a:normAutofit/>
          </a:bodyPr>
          <a:lstStyle/>
          <a:p>
            <a:pPr marL="457200" indent="-457200" algn="l">
              <a:buFont typeface="Arial" charset="0"/>
              <a:buChar char="•"/>
            </a:pPr>
            <a:r>
              <a:rPr lang="en-US" sz="2800" dirty="0">
                <a:latin typeface="Arial" charset="0"/>
                <a:ea typeface="Arial" charset="0"/>
                <a:cs typeface="Arial" charset="0"/>
              </a:rPr>
              <a:t>In addition to </a:t>
            </a:r>
            <a:r>
              <a:rPr lang="en-US" sz="2800" i="1" dirty="0">
                <a:latin typeface="Arial" charset="0"/>
                <a:ea typeface="Arial" charset="0"/>
                <a:cs typeface="Arial" charset="0"/>
              </a:rPr>
              <a:t>Film Art</a:t>
            </a:r>
            <a:r>
              <a:rPr lang="en-US" sz="2800" dirty="0">
                <a:latin typeface="Arial" charset="0"/>
                <a:ea typeface="Arial" charset="0"/>
                <a:cs typeface="Arial" charset="0"/>
              </a:rPr>
              <a:t>, which has ten editions and has been translated into seven languages, they also co-authored </a:t>
            </a:r>
            <a:r>
              <a:rPr lang="en-US" sz="2800" i="1" dirty="0">
                <a:latin typeface="Arial" charset="0"/>
                <a:ea typeface="Arial" charset="0"/>
                <a:cs typeface="Arial" charset="0"/>
              </a:rPr>
              <a:t>Minding Movies: Observations on the Art, Craft, and Business of Filmmaking </a:t>
            </a:r>
            <a:r>
              <a:rPr lang="en-US" sz="2800" dirty="0">
                <a:latin typeface="Arial" charset="0"/>
                <a:ea typeface="Arial" charset="0"/>
                <a:cs typeface="Arial" charset="0"/>
              </a:rPr>
              <a:t>(2011), </a:t>
            </a:r>
            <a:r>
              <a:rPr lang="en-US" sz="2800" i="1" dirty="0">
                <a:latin typeface="Arial" charset="0"/>
                <a:ea typeface="Arial" charset="0"/>
                <a:cs typeface="Arial" charset="0"/>
              </a:rPr>
              <a:t>as well as</a:t>
            </a:r>
            <a:r>
              <a:rPr lang="en-US" sz="2800" dirty="0">
                <a:latin typeface="Arial" charset="0"/>
                <a:ea typeface="Arial" charset="0"/>
                <a:cs typeface="Arial" charset="0"/>
              </a:rPr>
              <a:t> </a:t>
            </a:r>
            <a:r>
              <a:rPr lang="en-US" sz="2800" i="1" dirty="0">
                <a:latin typeface="Arial" charset="0"/>
                <a:ea typeface="Arial" charset="0"/>
                <a:cs typeface="Arial" charset="0"/>
              </a:rPr>
              <a:t>The Classical Hollywood Cinema: Film Style and Mode of Production to 1960</a:t>
            </a:r>
            <a:r>
              <a:rPr lang="en-US" sz="2800" dirty="0">
                <a:latin typeface="Arial" charset="0"/>
                <a:ea typeface="Arial" charset="0"/>
                <a:cs typeface="Arial" charset="0"/>
              </a:rPr>
              <a:t> (1985) with Janet Staiger.</a:t>
            </a:r>
          </a:p>
          <a:p>
            <a:pPr marL="45720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r>
              <a:rPr lang="en-US" sz="2800" dirty="0">
                <a:latin typeface="Arial" charset="0"/>
                <a:ea typeface="Arial" charset="0"/>
                <a:cs typeface="Arial" charset="0"/>
              </a:rPr>
              <a:t>In addition to writing about film, Thompson has also written about television, Russian formalism, and the </a:t>
            </a:r>
            <a:r>
              <a:rPr lang="en-US" sz="2800" i="1" dirty="0">
                <a:latin typeface="Arial" charset="0"/>
                <a:ea typeface="Arial" charset="0"/>
                <a:cs typeface="Arial" charset="0"/>
              </a:rPr>
              <a:t>Lord of the Rings </a:t>
            </a:r>
            <a:r>
              <a:rPr lang="en-US" sz="2800" dirty="0">
                <a:latin typeface="Arial" charset="0"/>
                <a:ea typeface="Arial" charset="0"/>
                <a:cs typeface="Arial" charset="0"/>
              </a:rPr>
              <a:t>franchise.  Her most recent book is </a:t>
            </a:r>
            <a:r>
              <a:rPr lang="en-US" sz="2800" i="1" dirty="0">
                <a:latin typeface="Arial" charset="0"/>
                <a:ea typeface="Arial" charset="0"/>
                <a:cs typeface="Arial" charset="0"/>
              </a:rPr>
              <a:t>Storytelling in Film and Television </a:t>
            </a:r>
            <a:r>
              <a:rPr lang="en-US" sz="2800" dirty="0">
                <a:latin typeface="Arial" charset="0"/>
                <a:ea typeface="Arial" charset="0"/>
                <a:cs typeface="Arial" charset="0"/>
              </a:rPr>
              <a:t>(2003).</a:t>
            </a:r>
          </a:p>
          <a:p>
            <a:pPr marL="45720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endParaRPr lang="en-US" sz="2800" dirty="0">
              <a:latin typeface="Arial" charset="0"/>
              <a:ea typeface="Arial" charset="0"/>
              <a:cs typeface="Arial" charset="0"/>
            </a:endParaRPr>
          </a:p>
          <a:p>
            <a:pPr algn="l"/>
            <a:endParaRPr lang="en-US" sz="2800" dirty="0">
              <a:latin typeface="Arial" charset="0"/>
              <a:ea typeface="Arial" charset="0"/>
              <a:cs typeface="Arial" charset="0"/>
            </a:endParaRPr>
          </a:p>
          <a:p>
            <a:pPr algn="l"/>
            <a:endParaRPr lang="en-US" sz="5900" dirty="0">
              <a:latin typeface="Arial" charset="0"/>
              <a:ea typeface="Arial" charset="0"/>
              <a:cs typeface="Arial" charset="0"/>
            </a:endParaRPr>
          </a:p>
          <a:p>
            <a:pPr algn="l"/>
            <a:endParaRPr lang="en-US" sz="5900" dirty="0">
              <a:latin typeface="Arial" charset="0"/>
              <a:ea typeface="Arial" charset="0"/>
              <a:cs typeface="Arial" charset="0"/>
            </a:endParaRPr>
          </a:p>
          <a:p>
            <a:pPr algn="l"/>
            <a:endParaRPr lang="en-US" sz="5900" dirty="0">
              <a:latin typeface="Arial" charset="0"/>
              <a:ea typeface="Arial" charset="0"/>
              <a:cs typeface="Arial" charset="0"/>
            </a:endParaRPr>
          </a:p>
          <a:p>
            <a:pPr algn="l"/>
            <a:endParaRPr lang="en-US" sz="7000" dirty="0">
              <a:latin typeface="Arial" charset="0"/>
              <a:ea typeface="Arial" charset="0"/>
              <a:cs typeface="Arial" charset="0"/>
            </a:endParaRPr>
          </a:p>
        </p:txBody>
      </p:sp>
    </p:spTree>
    <p:extLst>
      <p:ext uri="{BB962C8B-B14F-4D97-AF65-F5344CB8AC3E}">
        <p14:creationId xmlns:p14="http://schemas.microsoft.com/office/powerpoint/2010/main" val="470051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7724" y="577223"/>
            <a:ext cx="8231748" cy="6067417"/>
          </a:xfrm>
        </p:spPr>
        <p:txBody>
          <a:bodyPr>
            <a:normAutofit/>
          </a:bodyPr>
          <a:lstStyle/>
          <a:p>
            <a:pPr marL="457200" indent="-457200" algn="l">
              <a:buFont typeface="Arial" charset="0"/>
              <a:buChar char="•"/>
            </a:pPr>
            <a:r>
              <a:rPr lang="en-US" sz="2800" dirty="0">
                <a:latin typeface="Arial" charset="0"/>
                <a:ea typeface="Arial" charset="0"/>
                <a:cs typeface="Arial" charset="0"/>
              </a:rPr>
              <a:t>Bordwell has published nineteen books to date, in addition to Classical Hollywood cinema, he has also written about Japanese, Hong Kong, and Russian cinema.  He most recent book is </a:t>
            </a:r>
            <a:r>
              <a:rPr lang="en-US" sz="2800" i="1" dirty="0">
                <a:latin typeface="Arial" charset="0"/>
                <a:ea typeface="Arial" charset="0"/>
                <a:cs typeface="Arial" charset="0"/>
              </a:rPr>
              <a:t>Reinventing Hollywood: How 1940s Filmmakers Changed Movie Storytelling </a:t>
            </a:r>
            <a:r>
              <a:rPr lang="en-US" sz="2800" dirty="0">
                <a:latin typeface="Arial" charset="0"/>
                <a:ea typeface="Arial" charset="0"/>
                <a:cs typeface="Arial" charset="0"/>
              </a:rPr>
              <a:t>(2017)</a:t>
            </a:r>
          </a:p>
          <a:p>
            <a:pPr marL="45720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endParaRPr lang="en-US" sz="2800" dirty="0">
              <a:latin typeface="Arial" charset="0"/>
              <a:ea typeface="Arial" charset="0"/>
              <a:cs typeface="Arial" charset="0"/>
            </a:endParaRPr>
          </a:p>
          <a:p>
            <a:pPr algn="l"/>
            <a:endParaRPr lang="en-US" sz="2800" dirty="0">
              <a:latin typeface="Arial" charset="0"/>
              <a:ea typeface="Arial" charset="0"/>
              <a:cs typeface="Arial" charset="0"/>
            </a:endParaRPr>
          </a:p>
          <a:p>
            <a:pPr algn="l"/>
            <a:endParaRPr lang="en-US" sz="5900" dirty="0">
              <a:latin typeface="Arial" charset="0"/>
              <a:ea typeface="Arial" charset="0"/>
              <a:cs typeface="Arial" charset="0"/>
            </a:endParaRPr>
          </a:p>
          <a:p>
            <a:pPr algn="l"/>
            <a:endParaRPr lang="en-US" sz="5900" dirty="0">
              <a:latin typeface="Arial" charset="0"/>
              <a:ea typeface="Arial" charset="0"/>
              <a:cs typeface="Arial" charset="0"/>
            </a:endParaRPr>
          </a:p>
          <a:p>
            <a:pPr algn="l"/>
            <a:endParaRPr lang="en-US" sz="5900" dirty="0">
              <a:latin typeface="Arial" charset="0"/>
              <a:ea typeface="Arial" charset="0"/>
              <a:cs typeface="Arial" charset="0"/>
            </a:endParaRPr>
          </a:p>
          <a:p>
            <a:pPr algn="l"/>
            <a:endParaRPr lang="en-US" sz="7000" dirty="0">
              <a:latin typeface="Arial" charset="0"/>
              <a:ea typeface="Arial" charset="0"/>
              <a:cs typeface="Arial" charset="0"/>
            </a:endParaRPr>
          </a:p>
        </p:txBody>
      </p:sp>
    </p:spTree>
    <p:extLst>
      <p:ext uri="{BB962C8B-B14F-4D97-AF65-F5344CB8AC3E}">
        <p14:creationId xmlns:p14="http://schemas.microsoft.com/office/powerpoint/2010/main" val="3868600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8956" y="382151"/>
            <a:ext cx="8231748" cy="6067417"/>
          </a:xfrm>
        </p:spPr>
        <p:txBody>
          <a:bodyPr>
            <a:normAutofit fontScale="25000" lnSpcReduction="20000"/>
          </a:bodyPr>
          <a:lstStyle/>
          <a:p>
            <a:pPr algn="l"/>
            <a:r>
              <a:rPr lang="en-US" sz="16000" b="1" dirty="0">
                <a:latin typeface="Arial"/>
                <a:cs typeface="Arial"/>
              </a:rPr>
              <a:t>Key Terms:</a:t>
            </a:r>
          </a:p>
          <a:p>
            <a:pPr algn="l"/>
            <a:endParaRPr lang="en-US" sz="11200" b="1" dirty="0">
              <a:solidFill>
                <a:srgbClr val="FF0000"/>
              </a:solidFill>
              <a:latin typeface="Arial" charset="0"/>
              <a:ea typeface="Arial" charset="0"/>
              <a:cs typeface="Arial" charset="0"/>
            </a:endParaRPr>
          </a:p>
          <a:p>
            <a:pPr algn="l"/>
            <a:r>
              <a:rPr lang="en-US" sz="11200" b="1" dirty="0">
                <a:solidFill>
                  <a:srgbClr val="FF0000"/>
                </a:solidFill>
                <a:latin typeface="Arial" charset="0"/>
                <a:ea typeface="Arial" charset="0"/>
                <a:cs typeface="Arial" charset="0"/>
              </a:rPr>
              <a:t>Reflexivity</a:t>
            </a:r>
            <a:r>
              <a:rPr lang="en-US" sz="11200" dirty="0">
                <a:latin typeface="Arial" charset="0"/>
                <a:ea typeface="Arial" charset="0"/>
                <a:cs typeface="Arial" charset="0"/>
              </a:rPr>
              <a:t> – reference, commentary, or analysis of a system that points back to, or lead to changes within the same system. In cinematic terms, films that point back to themselves as films, or to the history of cinema.</a:t>
            </a:r>
          </a:p>
          <a:p>
            <a:pPr algn="l"/>
            <a:endParaRPr lang="en-US" sz="11200" dirty="0">
              <a:latin typeface="Arial" charset="0"/>
              <a:ea typeface="Arial" charset="0"/>
              <a:cs typeface="Arial" charset="0"/>
            </a:endParaRPr>
          </a:p>
          <a:p>
            <a:pPr algn="l"/>
            <a:r>
              <a:rPr lang="en-US" sz="11200" b="1" dirty="0">
                <a:solidFill>
                  <a:srgbClr val="FF0000"/>
                </a:solidFill>
                <a:latin typeface="Arial" charset="0"/>
                <a:ea typeface="Arial" charset="0"/>
                <a:cs typeface="Arial" charset="0"/>
              </a:rPr>
              <a:t>Editing</a:t>
            </a:r>
            <a:r>
              <a:rPr lang="en-US" sz="11200" dirty="0">
                <a:latin typeface="Arial" charset="0"/>
                <a:ea typeface="Arial" charset="0"/>
                <a:cs typeface="Arial" charset="0"/>
              </a:rPr>
              <a:t> – the selection, splicing or cutting together of the shots in a film to create a meaningful relationship between them. </a:t>
            </a:r>
          </a:p>
          <a:p>
            <a:pPr algn="l"/>
            <a:endParaRPr lang="en-US" sz="11200" b="1" dirty="0">
              <a:solidFill>
                <a:srgbClr val="FF0000"/>
              </a:solidFill>
              <a:latin typeface="Arial" charset="0"/>
              <a:ea typeface="Arial" charset="0"/>
              <a:cs typeface="Arial" charset="0"/>
            </a:endParaRPr>
          </a:p>
          <a:p>
            <a:pPr algn="l"/>
            <a:r>
              <a:rPr lang="en-US" sz="11200" b="1" dirty="0">
                <a:solidFill>
                  <a:srgbClr val="FF0000"/>
                </a:solidFill>
                <a:latin typeface="Arial" charset="0"/>
                <a:ea typeface="Arial" charset="0"/>
                <a:cs typeface="Arial" charset="0"/>
              </a:rPr>
              <a:t>Narrative film</a:t>
            </a:r>
            <a:r>
              <a:rPr lang="en-US" sz="11200" dirty="0">
                <a:latin typeface="Arial" charset="0"/>
                <a:ea typeface="Arial" charset="0"/>
                <a:cs typeface="Arial" charset="0"/>
              </a:rPr>
              <a:t> – a film whose structure follows a story line. The dominant cinematic form.</a:t>
            </a:r>
          </a:p>
          <a:p>
            <a:pPr algn="l"/>
            <a:endParaRPr lang="en-US" sz="5900" dirty="0">
              <a:latin typeface="Arial" charset="0"/>
              <a:ea typeface="Arial" charset="0"/>
              <a:cs typeface="Arial" charset="0"/>
            </a:endParaRPr>
          </a:p>
          <a:p>
            <a:pPr algn="l"/>
            <a:endParaRPr lang="en-US" sz="4500" dirty="0">
              <a:latin typeface="Arial" charset="0"/>
              <a:ea typeface="Arial" charset="0"/>
              <a:cs typeface="Arial" charset="0"/>
            </a:endParaRPr>
          </a:p>
          <a:p>
            <a:pPr algn="l"/>
            <a:r>
              <a:rPr lang="en-US" sz="8600" dirty="0">
                <a:latin typeface="Arial" charset="0"/>
                <a:ea typeface="Arial" charset="0"/>
                <a:cs typeface="Arial" charset="0"/>
              </a:rPr>
              <a:t> </a:t>
            </a:r>
          </a:p>
          <a:p>
            <a:pPr algn="l"/>
            <a:r>
              <a:rPr lang="en-US" sz="7000" dirty="0">
                <a:latin typeface="Arial" charset="0"/>
                <a:ea typeface="Arial" charset="0"/>
                <a:cs typeface="Arial" charset="0"/>
              </a:rPr>
              <a:t> </a:t>
            </a:r>
          </a:p>
          <a:p>
            <a:pPr algn="l"/>
            <a:endParaRPr lang="en-US" sz="7000" dirty="0">
              <a:latin typeface="Arial" charset="0"/>
              <a:ea typeface="Arial" charset="0"/>
              <a:cs typeface="Arial" charset="0"/>
            </a:endParaRPr>
          </a:p>
          <a:p>
            <a:pPr algn="l"/>
            <a:r>
              <a:rPr lang="en-US" sz="7000" dirty="0">
                <a:latin typeface="Arial" charset="0"/>
                <a:ea typeface="Arial" charset="0"/>
                <a:cs typeface="Arial" charset="0"/>
              </a:rPr>
              <a:t> </a:t>
            </a:r>
          </a:p>
          <a:p>
            <a:pPr algn="l"/>
            <a:endParaRPr lang="en-US" sz="7000" dirty="0">
              <a:latin typeface="Arial" charset="0"/>
              <a:ea typeface="Arial" charset="0"/>
              <a:cs typeface="Arial" charset="0"/>
            </a:endParaRPr>
          </a:p>
          <a:p>
            <a:pPr algn="l"/>
            <a:endParaRPr lang="en-US" sz="4000" dirty="0">
              <a:latin typeface="Arial"/>
              <a:cs typeface="Arial"/>
            </a:endParaRPr>
          </a:p>
        </p:txBody>
      </p:sp>
    </p:spTree>
    <p:extLst>
      <p:ext uri="{BB962C8B-B14F-4D97-AF65-F5344CB8AC3E}">
        <p14:creationId xmlns:p14="http://schemas.microsoft.com/office/powerpoint/2010/main" val="1500310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8956" y="382151"/>
            <a:ext cx="8231748" cy="6067417"/>
          </a:xfrm>
        </p:spPr>
        <p:txBody>
          <a:bodyPr>
            <a:normAutofit fontScale="25000" lnSpcReduction="20000"/>
          </a:bodyPr>
          <a:lstStyle/>
          <a:p>
            <a:pPr algn="l"/>
            <a:r>
              <a:rPr lang="en-US" sz="11200" b="1" dirty="0">
                <a:solidFill>
                  <a:srgbClr val="FF0000"/>
                </a:solidFill>
                <a:latin typeface="Arial" charset="0"/>
                <a:ea typeface="Arial" charset="0"/>
                <a:cs typeface="Arial" charset="0"/>
              </a:rPr>
              <a:t>Inter-title</a:t>
            </a:r>
            <a:r>
              <a:rPr lang="en-US" sz="11200" dirty="0">
                <a:latin typeface="Arial" charset="0"/>
                <a:ea typeface="Arial" charset="0"/>
                <a:cs typeface="Arial" charset="0"/>
              </a:rPr>
              <a:t> – printed titles that appear within the main body of a film to convey dialogue or other narrative information.  </a:t>
            </a:r>
          </a:p>
          <a:p>
            <a:pPr algn="l"/>
            <a:endParaRPr lang="en-US" sz="11200" dirty="0">
              <a:latin typeface="Arial" charset="0"/>
              <a:ea typeface="Arial" charset="0"/>
              <a:cs typeface="Arial" charset="0"/>
            </a:endParaRPr>
          </a:p>
          <a:p>
            <a:pPr algn="l"/>
            <a:r>
              <a:rPr lang="en-US" sz="11200" b="1" dirty="0">
                <a:solidFill>
                  <a:srgbClr val="FF0000"/>
                </a:solidFill>
                <a:latin typeface="Arial" charset="0"/>
                <a:ea typeface="Arial" charset="0"/>
                <a:cs typeface="Arial" charset="0"/>
              </a:rPr>
              <a:t>Point-of-view shot</a:t>
            </a:r>
            <a:r>
              <a:rPr lang="en-US" sz="11200" dirty="0">
                <a:latin typeface="Arial" charset="0"/>
                <a:ea typeface="Arial" charset="0"/>
                <a:cs typeface="Arial" charset="0"/>
              </a:rPr>
              <a:t> – a shot taken in the position from which a character is looking, showing what the character would see.  It is usually preceded or followed by a shot of the character.</a:t>
            </a:r>
          </a:p>
          <a:p>
            <a:pPr algn="l"/>
            <a:endParaRPr lang="en-US" sz="11200" dirty="0">
              <a:latin typeface="Arial" charset="0"/>
              <a:ea typeface="Arial" charset="0"/>
              <a:cs typeface="Arial" charset="0"/>
            </a:endParaRPr>
          </a:p>
          <a:p>
            <a:pPr algn="l"/>
            <a:r>
              <a:rPr lang="en-US" sz="11200" b="1" dirty="0">
                <a:solidFill>
                  <a:srgbClr val="FF0000"/>
                </a:solidFill>
                <a:latin typeface="Arial" charset="0"/>
                <a:ea typeface="Arial" charset="0"/>
                <a:cs typeface="Arial" charset="0"/>
              </a:rPr>
              <a:t>Reaction shot</a:t>
            </a:r>
            <a:r>
              <a:rPr lang="en-US" sz="11200" dirty="0">
                <a:latin typeface="Arial" charset="0"/>
                <a:ea typeface="Arial" charset="0"/>
                <a:cs typeface="Arial" charset="0"/>
              </a:rPr>
              <a:t> – a shot that shows a character’s reaction to the events within a previous shot they have been witness to.</a:t>
            </a:r>
          </a:p>
          <a:p>
            <a:pPr algn="l"/>
            <a:endParaRPr lang="en-US" sz="11200" dirty="0">
              <a:latin typeface="Arial" charset="0"/>
              <a:ea typeface="Arial" charset="0"/>
              <a:cs typeface="Arial" charset="0"/>
            </a:endParaRPr>
          </a:p>
          <a:p>
            <a:pPr algn="l"/>
            <a:r>
              <a:rPr lang="en-US" sz="11200" b="1" dirty="0">
                <a:solidFill>
                  <a:srgbClr val="FF0000"/>
                </a:solidFill>
                <a:latin typeface="Arial" charset="0"/>
                <a:ea typeface="Arial" charset="0"/>
                <a:cs typeface="Arial" charset="0"/>
              </a:rPr>
              <a:t>Crosscutting</a:t>
            </a:r>
            <a:r>
              <a:rPr lang="en-US" sz="11200" dirty="0">
                <a:latin typeface="Arial" charset="0"/>
                <a:ea typeface="Arial" charset="0"/>
                <a:cs typeface="Arial" charset="0"/>
              </a:rPr>
              <a:t> – editing that alternates shots of two or more lines of action occurring in different places, usually simultaneously.</a:t>
            </a:r>
          </a:p>
          <a:p>
            <a:pPr algn="l"/>
            <a:endParaRPr lang="en-US" sz="11200" dirty="0">
              <a:latin typeface="Arial" charset="0"/>
              <a:ea typeface="Arial" charset="0"/>
              <a:cs typeface="Arial" charset="0"/>
            </a:endParaRPr>
          </a:p>
          <a:p>
            <a:pPr algn="l"/>
            <a:endParaRPr lang="en-US" sz="5900" dirty="0">
              <a:latin typeface="Arial" charset="0"/>
              <a:ea typeface="Arial" charset="0"/>
              <a:cs typeface="Arial" charset="0"/>
            </a:endParaRPr>
          </a:p>
          <a:p>
            <a:pPr algn="l"/>
            <a:endParaRPr lang="en-US" sz="4500" dirty="0">
              <a:latin typeface="Arial" charset="0"/>
              <a:ea typeface="Arial" charset="0"/>
              <a:cs typeface="Arial" charset="0"/>
            </a:endParaRPr>
          </a:p>
          <a:p>
            <a:pPr algn="l"/>
            <a:r>
              <a:rPr lang="en-US" sz="8600" dirty="0">
                <a:latin typeface="Arial" charset="0"/>
                <a:ea typeface="Arial" charset="0"/>
                <a:cs typeface="Arial" charset="0"/>
              </a:rPr>
              <a:t> </a:t>
            </a:r>
          </a:p>
          <a:p>
            <a:pPr algn="l"/>
            <a:r>
              <a:rPr lang="en-US" sz="7000" dirty="0">
                <a:latin typeface="Arial" charset="0"/>
                <a:ea typeface="Arial" charset="0"/>
                <a:cs typeface="Arial" charset="0"/>
              </a:rPr>
              <a:t> </a:t>
            </a:r>
          </a:p>
          <a:p>
            <a:pPr algn="l"/>
            <a:endParaRPr lang="en-US" sz="7000" dirty="0">
              <a:latin typeface="Arial" charset="0"/>
              <a:ea typeface="Arial" charset="0"/>
              <a:cs typeface="Arial" charset="0"/>
            </a:endParaRPr>
          </a:p>
          <a:p>
            <a:pPr algn="l"/>
            <a:r>
              <a:rPr lang="en-US" sz="7000" dirty="0">
                <a:latin typeface="Arial" charset="0"/>
                <a:ea typeface="Arial" charset="0"/>
                <a:cs typeface="Arial" charset="0"/>
              </a:rPr>
              <a:t> </a:t>
            </a:r>
          </a:p>
          <a:p>
            <a:pPr algn="l"/>
            <a:endParaRPr lang="en-US" sz="7000" dirty="0">
              <a:latin typeface="Arial" charset="0"/>
              <a:ea typeface="Arial" charset="0"/>
              <a:cs typeface="Arial" charset="0"/>
            </a:endParaRPr>
          </a:p>
          <a:p>
            <a:pPr algn="l"/>
            <a:endParaRPr lang="en-US" sz="4000" dirty="0">
              <a:latin typeface="Arial"/>
              <a:cs typeface="Arial"/>
            </a:endParaRPr>
          </a:p>
        </p:txBody>
      </p:sp>
    </p:spTree>
    <p:extLst>
      <p:ext uri="{BB962C8B-B14F-4D97-AF65-F5344CB8AC3E}">
        <p14:creationId xmlns:p14="http://schemas.microsoft.com/office/powerpoint/2010/main" val="10218331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8956" y="382151"/>
            <a:ext cx="8231748" cy="6067417"/>
          </a:xfrm>
        </p:spPr>
        <p:txBody>
          <a:bodyPr>
            <a:normAutofit fontScale="55000" lnSpcReduction="20000"/>
          </a:bodyPr>
          <a:lstStyle/>
          <a:p>
            <a:pPr algn="l"/>
            <a:r>
              <a:rPr lang="en-US" sz="5100" b="1" dirty="0">
                <a:solidFill>
                  <a:srgbClr val="FF0000"/>
                </a:solidFill>
                <a:latin typeface="Arial" charset="0"/>
                <a:ea typeface="Arial" charset="0"/>
                <a:cs typeface="Arial" charset="0"/>
              </a:rPr>
              <a:t>Parallel action</a:t>
            </a:r>
            <a:r>
              <a:rPr lang="en-US" sz="5100" dirty="0">
                <a:solidFill>
                  <a:srgbClr val="FF0000"/>
                </a:solidFill>
                <a:latin typeface="Arial" charset="0"/>
                <a:ea typeface="Arial" charset="0"/>
                <a:cs typeface="Arial" charset="0"/>
              </a:rPr>
              <a:t> </a:t>
            </a:r>
            <a:r>
              <a:rPr lang="en-US" sz="5100" dirty="0">
                <a:latin typeface="Arial" charset="0"/>
                <a:ea typeface="Arial" charset="0"/>
                <a:cs typeface="Arial" charset="0"/>
              </a:rPr>
              <a:t>– two scenes occurring in different places showing one after another or crosscut together to create the illusion of simultaneity.</a:t>
            </a:r>
          </a:p>
          <a:p>
            <a:pPr algn="l"/>
            <a:endParaRPr lang="en-US" sz="11200" dirty="0">
              <a:latin typeface="Arial" charset="0"/>
              <a:ea typeface="Arial" charset="0"/>
              <a:cs typeface="Arial" charset="0"/>
            </a:endParaRPr>
          </a:p>
          <a:p>
            <a:pPr algn="l"/>
            <a:endParaRPr lang="en-US" sz="5900" dirty="0">
              <a:latin typeface="Arial" charset="0"/>
              <a:ea typeface="Arial" charset="0"/>
              <a:cs typeface="Arial" charset="0"/>
            </a:endParaRPr>
          </a:p>
          <a:p>
            <a:pPr algn="l"/>
            <a:endParaRPr lang="en-US" sz="4500" dirty="0">
              <a:latin typeface="Arial" charset="0"/>
              <a:ea typeface="Arial" charset="0"/>
              <a:cs typeface="Arial" charset="0"/>
            </a:endParaRPr>
          </a:p>
          <a:p>
            <a:pPr algn="l"/>
            <a:r>
              <a:rPr lang="en-US" sz="8600" dirty="0">
                <a:latin typeface="Arial" charset="0"/>
                <a:ea typeface="Arial" charset="0"/>
                <a:cs typeface="Arial" charset="0"/>
              </a:rPr>
              <a:t> </a:t>
            </a:r>
          </a:p>
          <a:p>
            <a:pPr algn="l"/>
            <a:r>
              <a:rPr lang="en-US" sz="7000" dirty="0">
                <a:latin typeface="Arial" charset="0"/>
                <a:ea typeface="Arial" charset="0"/>
                <a:cs typeface="Arial" charset="0"/>
              </a:rPr>
              <a:t> </a:t>
            </a:r>
          </a:p>
          <a:p>
            <a:pPr algn="l"/>
            <a:endParaRPr lang="en-US" sz="7000" dirty="0">
              <a:latin typeface="Arial" charset="0"/>
              <a:ea typeface="Arial" charset="0"/>
              <a:cs typeface="Arial" charset="0"/>
            </a:endParaRPr>
          </a:p>
          <a:p>
            <a:pPr algn="l"/>
            <a:r>
              <a:rPr lang="en-US" sz="7000" dirty="0">
                <a:latin typeface="Arial" charset="0"/>
                <a:ea typeface="Arial" charset="0"/>
                <a:cs typeface="Arial" charset="0"/>
              </a:rPr>
              <a:t> </a:t>
            </a:r>
          </a:p>
          <a:p>
            <a:pPr algn="l"/>
            <a:endParaRPr lang="en-US" sz="7000" dirty="0">
              <a:latin typeface="Arial" charset="0"/>
              <a:ea typeface="Arial" charset="0"/>
              <a:cs typeface="Arial" charset="0"/>
            </a:endParaRPr>
          </a:p>
          <a:p>
            <a:pPr algn="l"/>
            <a:endParaRPr lang="en-US" sz="4000" dirty="0">
              <a:latin typeface="Arial"/>
              <a:cs typeface="Arial"/>
            </a:endParaRPr>
          </a:p>
        </p:txBody>
      </p:sp>
    </p:spTree>
    <p:extLst>
      <p:ext uri="{BB962C8B-B14F-4D97-AF65-F5344CB8AC3E}">
        <p14:creationId xmlns:p14="http://schemas.microsoft.com/office/powerpoint/2010/main" val="1691700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65" y="1299299"/>
            <a:ext cx="4918547" cy="4624422"/>
          </a:xfrm>
        </p:spPr>
        <p:txBody>
          <a:bodyPr>
            <a:normAutofit/>
          </a:bodyPr>
          <a:lstStyle/>
          <a:p>
            <a:pPr marL="457200" indent="-457200" algn="l">
              <a:buFont typeface="Arial" charset="0"/>
              <a:buChar char="•"/>
            </a:pPr>
            <a:r>
              <a:rPr lang="en-US" sz="2800" dirty="0">
                <a:latin typeface="Arial" charset="0"/>
                <a:ea typeface="Arial" charset="0"/>
                <a:cs typeface="Arial" charset="0"/>
              </a:rPr>
              <a:t>Russian Revolution (1917)</a:t>
            </a:r>
          </a:p>
          <a:p>
            <a:pPr marL="45720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r>
              <a:rPr lang="en-US" sz="2800" dirty="0">
                <a:latin typeface="Arial" charset="0"/>
                <a:ea typeface="Arial" charset="0"/>
                <a:cs typeface="Arial" charset="0"/>
              </a:rPr>
              <a:t>Revolutionary artists were driven by a desire to make aesthetics, culture, ideology and politics interact on a visible, formal level, and make them accessible to as many people as possible.</a:t>
            </a:r>
          </a:p>
          <a:p>
            <a:pPr marL="457200" indent="-457200" algn="l">
              <a:buFont typeface="Arial" charset="0"/>
              <a:buChar char="•"/>
            </a:pPr>
            <a:endParaRPr lang="en-US" sz="2800" dirty="0">
              <a:latin typeface="Arial" charset="0"/>
              <a:ea typeface="Arial" charset="0"/>
              <a:cs typeface="Arial" charset="0"/>
            </a:endParaRPr>
          </a:p>
          <a:p>
            <a:pPr algn="l"/>
            <a:endParaRPr lang="en-US" sz="2800" dirty="0">
              <a:latin typeface="Arial" charset="0"/>
              <a:ea typeface="Arial" charset="0"/>
              <a:cs typeface="Arial" charset="0"/>
            </a:endParaRPr>
          </a:p>
        </p:txBody>
      </p:sp>
      <p:sp>
        <p:nvSpPr>
          <p:cNvPr id="4" name="TextBox 3"/>
          <p:cNvSpPr txBox="1"/>
          <p:nvPr/>
        </p:nvSpPr>
        <p:spPr>
          <a:xfrm>
            <a:off x="311728" y="280416"/>
            <a:ext cx="5642505" cy="769441"/>
          </a:xfrm>
          <a:prstGeom prst="rect">
            <a:avLst/>
          </a:prstGeom>
          <a:noFill/>
        </p:spPr>
        <p:txBody>
          <a:bodyPr wrap="square" rtlCol="0">
            <a:spAutoFit/>
          </a:bodyPr>
          <a:lstStyle/>
          <a:p>
            <a:r>
              <a:rPr lang="en-US" sz="4400" b="1" dirty="0">
                <a:latin typeface="Arial"/>
                <a:cs typeface="Arial"/>
              </a:rPr>
              <a:t>Soviet Montage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0171" y="365020"/>
            <a:ext cx="3628468" cy="5558701"/>
          </a:xfrm>
          <a:prstGeom prst="rect">
            <a:avLst/>
          </a:prstGeom>
        </p:spPr>
      </p:pic>
      <p:sp>
        <p:nvSpPr>
          <p:cNvPr id="2" name="Rectangle 1">
            <a:extLst>
              <a:ext uri="{FF2B5EF4-FFF2-40B4-BE49-F238E27FC236}">
                <a16:creationId xmlns:a16="http://schemas.microsoft.com/office/drawing/2014/main" id="{624D9C01-C5B4-C34D-A3BC-3CECA2A6B247}"/>
              </a:ext>
            </a:extLst>
          </p:cNvPr>
          <p:cNvSpPr/>
          <p:nvPr/>
        </p:nvSpPr>
        <p:spPr>
          <a:xfrm>
            <a:off x="5140171" y="6008325"/>
            <a:ext cx="3628467" cy="584775"/>
          </a:xfrm>
          <a:prstGeom prst="rect">
            <a:avLst/>
          </a:prstGeom>
        </p:spPr>
        <p:txBody>
          <a:bodyPr wrap="square">
            <a:spAutoFit/>
          </a:bodyPr>
          <a:lstStyle/>
          <a:p>
            <a:pPr algn="ctr"/>
            <a:r>
              <a:rPr lang="en-US" sz="1600" dirty="0">
                <a:latin typeface="Arial" charset="0"/>
                <a:ea typeface="Arial" charset="0"/>
                <a:cs typeface="Arial" charset="0"/>
              </a:rPr>
              <a:t>Poster for </a:t>
            </a:r>
            <a:r>
              <a:rPr lang="en-US" sz="1600" i="1" dirty="0">
                <a:latin typeface="Arial" charset="0"/>
                <a:ea typeface="Arial" charset="0"/>
                <a:cs typeface="Arial" charset="0"/>
              </a:rPr>
              <a:t>Man with a Movie Camera </a:t>
            </a:r>
            <a:r>
              <a:rPr lang="en-US" sz="1600" dirty="0">
                <a:latin typeface="Arial" charset="0"/>
                <a:ea typeface="Arial" charset="0"/>
                <a:cs typeface="Arial" charset="0"/>
              </a:rPr>
              <a:t>(1929) Dir. Dziga Vertov</a:t>
            </a:r>
          </a:p>
        </p:txBody>
      </p:sp>
    </p:spTree>
    <p:extLst>
      <p:ext uri="{BB962C8B-B14F-4D97-AF65-F5344CB8AC3E}">
        <p14:creationId xmlns:p14="http://schemas.microsoft.com/office/powerpoint/2010/main" val="30878171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65" y="4421528"/>
            <a:ext cx="8579288" cy="1909823"/>
          </a:xfrm>
        </p:spPr>
        <p:txBody>
          <a:bodyPr>
            <a:normAutofit/>
          </a:bodyPr>
          <a:lstStyle/>
          <a:p>
            <a:r>
              <a:rPr lang="en-US" dirty="0">
                <a:latin typeface="Arial" charset="0"/>
                <a:ea typeface="Arial" charset="0"/>
                <a:cs typeface="Arial" charset="0"/>
              </a:rPr>
              <a:t>“Cinema for us is the most important art form.”</a:t>
            </a:r>
          </a:p>
          <a:p>
            <a:pPr algn="r"/>
            <a:r>
              <a:rPr lang="en-US" dirty="0">
                <a:latin typeface="Arial" charset="0"/>
                <a:ea typeface="Arial" charset="0"/>
                <a:cs typeface="Arial" charset="0"/>
              </a:rPr>
              <a:t>- Vladimir Lenin</a:t>
            </a:r>
          </a:p>
        </p:txBody>
      </p:sp>
      <p:sp>
        <p:nvSpPr>
          <p:cNvPr id="5" name="TextBox 4"/>
          <p:cNvSpPr txBox="1"/>
          <p:nvPr/>
        </p:nvSpPr>
        <p:spPr>
          <a:xfrm>
            <a:off x="92365" y="5923721"/>
            <a:ext cx="8579288" cy="523220"/>
          </a:xfrm>
          <a:prstGeom prst="rect">
            <a:avLst/>
          </a:prstGeom>
          <a:noFill/>
        </p:spPr>
        <p:txBody>
          <a:bodyPr wrap="square" rtlCol="0">
            <a:spAutoFit/>
          </a:bodyPr>
          <a:lstStyle/>
          <a:p>
            <a:pPr marL="457200" indent="-457200">
              <a:buFont typeface="Arial" charset="0"/>
              <a:buChar char="•"/>
            </a:pPr>
            <a:endParaRPr lang="en-US" sz="2800" dirty="0">
              <a:latin typeface="Arial" charset="0"/>
              <a:ea typeface="Arial" charset="0"/>
              <a:cs typeface="Arial" charset="0"/>
            </a:endParaRPr>
          </a:p>
        </p:txBody>
      </p:sp>
      <p:pic>
        <p:nvPicPr>
          <p:cNvPr id="1026" name="Picture 2" descr="mage result for len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7130" y="451412"/>
            <a:ext cx="5164524" cy="3462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258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8664" y="280415"/>
            <a:ext cx="8676274" cy="6340303"/>
          </a:xfrm>
        </p:spPr>
        <p:txBody>
          <a:bodyPr>
            <a:normAutofit/>
          </a:bodyPr>
          <a:lstStyle/>
          <a:p>
            <a:pPr marL="457200" indent="-457200" algn="l">
              <a:buFont typeface="Arial" charset="0"/>
              <a:buChar char="•"/>
            </a:pPr>
            <a:r>
              <a:rPr lang="en-US" sz="2800" dirty="0">
                <a:latin typeface="Arial" charset="0"/>
                <a:ea typeface="Arial" charset="0"/>
                <a:cs typeface="Arial" charset="0"/>
              </a:rPr>
              <a:t>The filmmakers: Lev Kuleshov, Alexander Dovzhenko, Sergei Eisenstein, Dziga Vertov, Esther Shub looked closely at U.S. cinema, especially the films of D.W. Griffith, to find out how they worked.</a:t>
            </a:r>
          </a:p>
          <a:p>
            <a:pPr marL="45720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r>
              <a:rPr lang="en-US" sz="2800" dirty="0">
                <a:latin typeface="Arial" charset="0"/>
                <a:ea typeface="Arial" charset="0"/>
                <a:cs typeface="Arial" charset="0"/>
              </a:rPr>
              <a:t>Developed the idea of montage as an oppositional filmic language to what became the Classical Hollywood style of continuity editing.</a:t>
            </a:r>
          </a:p>
          <a:p>
            <a:pPr marL="45720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r>
              <a:rPr lang="en-US" sz="2800" dirty="0">
                <a:latin typeface="Arial" charset="0"/>
                <a:ea typeface="Arial" charset="0"/>
                <a:cs typeface="Arial" charset="0"/>
              </a:rPr>
              <a:t>Opposed to continuity editing’s emphasis of closure and reconciliation, Soviet montage is meant to be visible, legible, and powerful.</a:t>
            </a:r>
          </a:p>
          <a:p>
            <a:pPr marL="457200" indent="-457200" algn="l">
              <a:buFont typeface="Arial" charset="0"/>
              <a:buChar char="•"/>
            </a:pPr>
            <a:endParaRPr lang="en-US" sz="2800" dirty="0">
              <a:latin typeface="Arial" charset="0"/>
              <a:ea typeface="Arial" charset="0"/>
              <a:cs typeface="Arial" charset="0"/>
            </a:endParaRPr>
          </a:p>
          <a:p>
            <a:pPr algn="l"/>
            <a:endParaRPr lang="en-US" sz="2800" dirty="0">
              <a:latin typeface="Arial" charset="0"/>
              <a:ea typeface="Arial" charset="0"/>
              <a:cs typeface="Arial" charset="0"/>
            </a:endParaRPr>
          </a:p>
        </p:txBody>
      </p:sp>
    </p:spTree>
    <p:extLst>
      <p:ext uri="{BB962C8B-B14F-4D97-AF65-F5344CB8AC3E}">
        <p14:creationId xmlns:p14="http://schemas.microsoft.com/office/powerpoint/2010/main" val="765053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sz="4000" dirty="0">
                <a:latin typeface="Arial"/>
                <a:cs typeface="Arial"/>
              </a:rPr>
              <a:t>Film Form</a:t>
            </a:r>
          </a:p>
          <a:p>
            <a:pPr algn="l"/>
            <a:r>
              <a:rPr lang="en-US" sz="2800" dirty="0">
                <a:solidFill>
                  <a:srgbClr val="FF0000"/>
                </a:solidFill>
                <a:latin typeface="Arial" charset="0"/>
                <a:ea typeface="Arial" charset="0"/>
                <a:cs typeface="Arial" charset="0"/>
              </a:rPr>
              <a:t>All films have a form </a:t>
            </a:r>
            <a:r>
              <a:rPr lang="en-US" sz="2800" dirty="0">
                <a:latin typeface="Arial" charset="0"/>
                <a:ea typeface="Arial" charset="0"/>
                <a:cs typeface="Arial" charset="0"/>
              </a:rPr>
              <a:t>- the overall system of relations that can be perceived amongst the elements in the whole film.</a:t>
            </a:r>
          </a:p>
          <a:p>
            <a:pPr algn="l"/>
            <a:endParaRPr lang="en-US" sz="2800" dirty="0">
              <a:latin typeface="Arial" charset="0"/>
              <a:ea typeface="Arial" charset="0"/>
              <a:cs typeface="Arial" charset="0"/>
            </a:endParaRPr>
          </a:p>
          <a:p>
            <a:pPr marL="1485900" lvl="2" indent="-571500" algn="l">
              <a:buFont typeface="Arial" charset="0"/>
              <a:buChar char="•"/>
            </a:pPr>
            <a:r>
              <a:rPr lang="en-US" sz="2800" dirty="0">
                <a:latin typeface="Arial"/>
                <a:cs typeface="Arial"/>
              </a:rPr>
              <a:t>Perception and audience (perceivers)</a:t>
            </a: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27735752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8664" y="280415"/>
            <a:ext cx="8676274" cy="6340303"/>
          </a:xfrm>
        </p:spPr>
        <p:txBody>
          <a:bodyPr>
            <a:normAutofit lnSpcReduction="10000"/>
          </a:bodyPr>
          <a:lstStyle/>
          <a:p>
            <a:pPr marL="457200" indent="-457200" algn="l">
              <a:buFont typeface="Arial" charset="0"/>
              <a:buChar char="•"/>
            </a:pPr>
            <a:r>
              <a:rPr lang="en-US" sz="2800" dirty="0">
                <a:latin typeface="Arial" charset="0"/>
                <a:ea typeface="Arial" charset="0"/>
                <a:cs typeface="Arial" charset="0"/>
              </a:rPr>
              <a:t>Montage as a way to make the viewer sit up and take notice. (Eisenstein’s “kino-fist”)</a:t>
            </a:r>
          </a:p>
          <a:p>
            <a:pPr marL="45720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r>
              <a:rPr lang="en-US" sz="2800" dirty="0">
                <a:latin typeface="Arial" charset="0"/>
                <a:ea typeface="Arial" charset="0"/>
                <a:cs typeface="Arial" charset="0"/>
              </a:rPr>
              <a:t>Ideas and theories include: dialectical montage (Eisenstein), kino-glaz / cinema-eye (Vertov), Kuleshov effect (Lev Kuleshov)</a:t>
            </a:r>
          </a:p>
          <a:p>
            <a:pPr marL="45720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r>
              <a:rPr lang="en-US" sz="2800" dirty="0">
                <a:latin typeface="Arial" charset="0"/>
                <a:ea typeface="Arial" charset="0"/>
                <a:cs typeface="Arial" charset="0"/>
              </a:rPr>
              <a:t>Montage and sound film (contrapuntal use of sound, non-synchronization, </a:t>
            </a:r>
            <a:r>
              <a:rPr lang="en-US" sz="2800" i="1" dirty="0">
                <a:latin typeface="Arial" charset="0"/>
                <a:ea typeface="Arial" charset="0"/>
                <a:cs typeface="Arial" charset="0"/>
              </a:rPr>
              <a:t>Film Sound, </a:t>
            </a:r>
            <a:r>
              <a:rPr lang="en-US" sz="2800" dirty="0">
                <a:latin typeface="Arial" charset="0"/>
                <a:ea typeface="Arial" charset="0"/>
                <a:cs typeface="Arial" charset="0"/>
              </a:rPr>
              <a:t>p. 84)</a:t>
            </a:r>
          </a:p>
          <a:p>
            <a:pPr marL="45720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r>
              <a:rPr lang="en-US" sz="2800" dirty="0">
                <a:latin typeface="Arial" charset="0"/>
                <a:ea typeface="Arial" charset="0"/>
                <a:cs typeface="Arial" charset="0"/>
              </a:rPr>
              <a:t>By the late 1920s, Soviet leadership including Joseph Stalin increasingly favored socialist realism.  By 1932, it became the official Soviet style.</a:t>
            </a:r>
          </a:p>
          <a:p>
            <a:pPr marL="45720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endParaRPr lang="en-US" sz="2800" dirty="0">
              <a:latin typeface="Arial" charset="0"/>
              <a:ea typeface="Arial" charset="0"/>
              <a:cs typeface="Arial" charset="0"/>
            </a:endParaRPr>
          </a:p>
          <a:p>
            <a:pPr algn="l"/>
            <a:endParaRPr lang="en-US" sz="2800" dirty="0">
              <a:latin typeface="Arial" charset="0"/>
              <a:ea typeface="Arial" charset="0"/>
              <a:cs typeface="Arial" charset="0"/>
            </a:endParaRPr>
          </a:p>
        </p:txBody>
      </p:sp>
    </p:spTree>
    <p:extLst>
      <p:ext uri="{BB962C8B-B14F-4D97-AF65-F5344CB8AC3E}">
        <p14:creationId xmlns:p14="http://schemas.microsoft.com/office/powerpoint/2010/main" val="2554105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65" y="1272120"/>
            <a:ext cx="5861868" cy="3457896"/>
          </a:xfrm>
        </p:spPr>
        <p:txBody>
          <a:bodyPr>
            <a:normAutofit lnSpcReduction="10000"/>
          </a:bodyPr>
          <a:lstStyle/>
          <a:p>
            <a:pPr marL="457200" indent="-457200" algn="l">
              <a:buFont typeface="Arial" charset="0"/>
              <a:buChar char="•"/>
            </a:pPr>
            <a:r>
              <a:rPr lang="en-US" sz="2800" dirty="0">
                <a:latin typeface="Arial" charset="0"/>
                <a:ea typeface="Arial" charset="0"/>
                <a:cs typeface="Arial" charset="0"/>
              </a:rPr>
              <a:t>Born in Latvia in 1898, Eisenstein trained as engineer and joined the Red Army in 1917.  </a:t>
            </a:r>
          </a:p>
          <a:p>
            <a:pPr marL="45720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r>
              <a:rPr lang="en-US" sz="2800" dirty="0">
                <a:latin typeface="Arial" charset="0"/>
                <a:ea typeface="Arial" charset="0"/>
                <a:cs typeface="Arial" charset="0"/>
              </a:rPr>
              <a:t>He made posters and directed experimental political theater for the Moscow Prolekult Theater.</a:t>
            </a:r>
          </a:p>
          <a:p>
            <a:pPr marL="457200" indent="-457200" algn="l">
              <a:buFont typeface="Arial" charset="0"/>
              <a:buChar char="•"/>
            </a:pPr>
            <a:endParaRPr lang="en-US" sz="2800" dirty="0">
              <a:latin typeface="Arial" charset="0"/>
              <a:ea typeface="Arial" charset="0"/>
              <a:cs typeface="Arial" charset="0"/>
            </a:endParaRPr>
          </a:p>
          <a:p>
            <a:pPr algn="l"/>
            <a:endParaRPr lang="en-US" sz="2800" dirty="0">
              <a:latin typeface="Arial" charset="0"/>
              <a:ea typeface="Arial" charset="0"/>
              <a:cs typeface="Arial" charset="0"/>
            </a:endParaRPr>
          </a:p>
        </p:txBody>
      </p:sp>
      <p:sp>
        <p:nvSpPr>
          <p:cNvPr id="4" name="TextBox 3"/>
          <p:cNvSpPr txBox="1"/>
          <p:nvPr/>
        </p:nvSpPr>
        <p:spPr>
          <a:xfrm>
            <a:off x="311728" y="280416"/>
            <a:ext cx="5642505" cy="769441"/>
          </a:xfrm>
          <a:prstGeom prst="rect">
            <a:avLst/>
          </a:prstGeom>
          <a:noFill/>
        </p:spPr>
        <p:txBody>
          <a:bodyPr wrap="square" rtlCol="0">
            <a:spAutoFit/>
          </a:bodyPr>
          <a:lstStyle/>
          <a:p>
            <a:r>
              <a:rPr lang="en-US" sz="4400" b="1" dirty="0">
                <a:latin typeface="Arial"/>
                <a:cs typeface="Arial"/>
              </a:rPr>
              <a:t>Sergei Eisenstein</a:t>
            </a:r>
          </a:p>
        </p:txBody>
      </p:sp>
      <p:sp>
        <p:nvSpPr>
          <p:cNvPr id="5" name="Rectangle 4"/>
          <p:cNvSpPr/>
          <p:nvPr/>
        </p:nvSpPr>
        <p:spPr>
          <a:xfrm>
            <a:off x="92365" y="5006637"/>
            <a:ext cx="8676081" cy="2246769"/>
          </a:xfrm>
          <a:prstGeom prst="rect">
            <a:avLst/>
          </a:prstGeom>
        </p:spPr>
        <p:txBody>
          <a:bodyPr wrap="square">
            <a:spAutoFit/>
          </a:bodyPr>
          <a:lstStyle/>
          <a:p>
            <a:pPr marL="457200" indent="-457200">
              <a:buFont typeface="Arial" charset="0"/>
              <a:buChar char="•"/>
            </a:pPr>
            <a:r>
              <a:rPr lang="en-US" sz="2800" dirty="0">
                <a:latin typeface="Arial" charset="0"/>
                <a:ea typeface="Arial" charset="0"/>
                <a:cs typeface="Arial" charset="0"/>
              </a:rPr>
              <a:t>Made his first film </a:t>
            </a:r>
            <a:r>
              <a:rPr lang="en-US" sz="2800" i="1" dirty="0">
                <a:latin typeface="Arial" charset="0"/>
                <a:ea typeface="Arial" charset="0"/>
                <a:cs typeface="Arial" charset="0"/>
              </a:rPr>
              <a:t>Strike</a:t>
            </a:r>
            <a:r>
              <a:rPr lang="en-US" sz="2800" dirty="0">
                <a:latin typeface="Arial" charset="0"/>
                <a:ea typeface="Arial" charset="0"/>
                <a:cs typeface="Arial" charset="0"/>
              </a:rPr>
              <a:t> in 1924-5.  </a:t>
            </a:r>
            <a:r>
              <a:rPr lang="en-US" sz="2800" i="1" dirty="0">
                <a:latin typeface="Arial" charset="0"/>
                <a:ea typeface="Arial" charset="0"/>
                <a:cs typeface="Arial" charset="0"/>
              </a:rPr>
              <a:t>Battleship Potemkin</a:t>
            </a:r>
            <a:r>
              <a:rPr lang="en-US" sz="2800" dirty="0">
                <a:latin typeface="Arial" charset="0"/>
                <a:ea typeface="Arial" charset="0"/>
                <a:cs typeface="Arial" charset="0"/>
              </a:rPr>
              <a:t> was made as a commemoration of the 20</a:t>
            </a:r>
            <a:r>
              <a:rPr lang="en-US" sz="2800" baseline="30000" dirty="0">
                <a:latin typeface="Arial" charset="0"/>
                <a:ea typeface="Arial" charset="0"/>
                <a:cs typeface="Arial" charset="0"/>
              </a:rPr>
              <a:t>th</a:t>
            </a:r>
            <a:r>
              <a:rPr lang="en-US" sz="2800" dirty="0">
                <a:latin typeface="Arial" charset="0"/>
                <a:ea typeface="Arial" charset="0"/>
                <a:cs typeface="Arial" charset="0"/>
              </a:rPr>
              <a:t> anniversary of the abortive 1905 Revolution against Tsarism. </a:t>
            </a:r>
          </a:p>
          <a:p>
            <a:pPr marL="457200" indent="-457200">
              <a:buFont typeface="Arial" charset="0"/>
              <a:buChar char="•"/>
            </a:pPr>
            <a:endParaRPr lang="en-US" sz="2800" dirty="0">
              <a:latin typeface="Arial" charset="0"/>
              <a:ea typeface="Arial" charset="0"/>
              <a:cs typeface="Arial"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624" y="327020"/>
            <a:ext cx="2769830" cy="4126375"/>
          </a:xfrm>
          <a:prstGeom prst="rect">
            <a:avLst/>
          </a:prstGeom>
        </p:spPr>
      </p:pic>
    </p:spTree>
    <p:extLst>
      <p:ext uri="{BB962C8B-B14F-4D97-AF65-F5344CB8AC3E}">
        <p14:creationId xmlns:p14="http://schemas.microsoft.com/office/powerpoint/2010/main" val="36489150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7019" y="5347551"/>
            <a:ext cx="8089961" cy="1384995"/>
          </a:xfrm>
          <a:prstGeom prst="rect">
            <a:avLst/>
          </a:prstGeom>
          <a:noFill/>
        </p:spPr>
        <p:txBody>
          <a:bodyPr wrap="square" rtlCol="0">
            <a:spAutoFit/>
          </a:bodyPr>
          <a:lstStyle/>
          <a:p>
            <a:pPr algn="ctr"/>
            <a:r>
              <a:rPr lang="en-US" sz="2800" b="1" i="1" dirty="0">
                <a:latin typeface="Arial" panose="020B0604020202020204" pitchFamily="34" charset="0"/>
                <a:cs typeface="Arial" panose="020B0604020202020204" pitchFamily="34" charset="0"/>
              </a:rPr>
              <a:t>Comparative Analysis: Battleship Potemkin (1925) Dir. Sergei Eisenstein &amp; The Birth of A Nation (1915) Dir. D.W. Griffith</a:t>
            </a:r>
            <a:endParaRPr lang="en-US" sz="2800" b="1" dirty="0">
              <a:latin typeface="Arial" panose="020B0604020202020204" pitchFamily="34" charset="0"/>
              <a:cs typeface="Arial" panose="020B060402020202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DA7B80C-5833-BC41-865B-45CFA01C2145}"/>
              </a:ext>
            </a:extLst>
          </p:cNvPr>
          <p:cNvPicPr>
            <a:picLocks noChangeAspect="1"/>
          </p:cNvPicPr>
          <p:nvPr/>
        </p:nvPicPr>
        <p:blipFill>
          <a:blip r:embed="rId2"/>
          <a:stretch>
            <a:fillRect/>
          </a:stretch>
        </p:blipFill>
        <p:spPr>
          <a:xfrm>
            <a:off x="801590" y="573206"/>
            <a:ext cx="2989717" cy="4610572"/>
          </a:xfrm>
          <a:prstGeom prst="rect">
            <a:avLst/>
          </a:prstGeom>
        </p:spPr>
      </p:pic>
      <p:pic>
        <p:nvPicPr>
          <p:cNvPr id="7" name="Picture 6" descr="A picture containing text, sign, container&#10;&#10;Description automatically generated">
            <a:extLst>
              <a:ext uri="{FF2B5EF4-FFF2-40B4-BE49-F238E27FC236}">
                <a16:creationId xmlns:a16="http://schemas.microsoft.com/office/drawing/2014/main" id="{A515BCD9-E269-5148-8E40-96EED2D528A0}"/>
              </a:ext>
            </a:extLst>
          </p:cNvPr>
          <p:cNvPicPr>
            <a:picLocks noChangeAspect="1"/>
          </p:cNvPicPr>
          <p:nvPr/>
        </p:nvPicPr>
        <p:blipFill>
          <a:blip r:embed="rId3"/>
          <a:stretch>
            <a:fillRect/>
          </a:stretch>
        </p:blipFill>
        <p:spPr>
          <a:xfrm>
            <a:off x="5352695" y="573206"/>
            <a:ext cx="3264285" cy="4610572"/>
          </a:xfrm>
          <a:prstGeom prst="rect">
            <a:avLst/>
          </a:prstGeom>
        </p:spPr>
      </p:pic>
    </p:spTree>
    <p:extLst>
      <p:ext uri="{BB962C8B-B14F-4D97-AF65-F5344CB8AC3E}">
        <p14:creationId xmlns:p14="http://schemas.microsoft.com/office/powerpoint/2010/main" val="11402797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64" y="327020"/>
            <a:ext cx="8676081" cy="6351572"/>
          </a:xfrm>
        </p:spPr>
        <p:txBody>
          <a:bodyPr>
            <a:normAutofit/>
          </a:bodyPr>
          <a:lstStyle/>
          <a:p>
            <a:pPr marL="457200" indent="-457200" algn="l">
              <a:buFont typeface="Arial" charset="0"/>
              <a:buChar char="•"/>
            </a:pPr>
            <a:r>
              <a:rPr lang="en-US" sz="2800" dirty="0">
                <a:latin typeface="Arial" charset="0"/>
                <a:ea typeface="Arial" charset="0"/>
                <a:cs typeface="Arial" charset="0"/>
              </a:rPr>
              <a:t>Eisenstein believed the basic unit of the film structure is not the shot but </a:t>
            </a:r>
            <a:r>
              <a:rPr lang="en-US" sz="2800" dirty="0">
                <a:solidFill>
                  <a:schemeClr val="tx1"/>
                </a:solidFill>
                <a:latin typeface="Arial" charset="0"/>
                <a:ea typeface="Arial" charset="0"/>
                <a:cs typeface="Arial" charset="0"/>
              </a:rPr>
              <a:t>at least two shots cut together</a:t>
            </a:r>
            <a:r>
              <a:rPr lang="en-US" sz="2800" dirty="0">
                <a:latin typeface="Arial" charset="0"/>
                <a:ea typeface="Arial" charset="0"/>
                <a:cs typeface="Arial" charset="0"/>
              </a:rPr>
              <a:t>.</a:t>
            </a:r>
          </a:p>
          <a:p>
            <a:pPr marL="45720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r>
              <a:rPr lang="en-US" sz="2800" dirty="0">
                <a:latin typeface="Arial" charset="0"/>
                <a:ea typeface="Arial" charset="0"/>
                <a:cs typeface="Arial" charset="0"/>
              </a:rPr>
              <a:t>The interaction between shots makes up the montage pattern.</a:t>
            </a:r>
          </a:p>
          <a:p>
            <a:pPr marL="45720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r>
              <a:rPr lang="en-US" sz="2800" dirty="0">
                <a:latin typeface="Arial" charset="0"/>
                <a:ea typeface="Arial" charset="0"/>
                <a:cs typeface="Arial" charset="0"/>
              </a:rPr>
              <a:t>His theory of </a:t>
            </a:r>
            <a:r>
              <a:rPr lang="en-US" sz="2800" dirty="0">
                <a:solidFill>
                  <a:schemeClr val="tx1"/>
                </a:solidFill>
                <a:latin typeface="Arial" charset="0"/>
                <a:ea typeface="Arial" charset="0"/>
                <a:cs typeface="Arial" charset="0"/>
              </a:rPr>
              <a:t>dialectical montage </a:t>
            </a:r>
            <a:r>
              <a:rPr lang="en-US" sz="2800" dirty="0">
                <a:latin typeface="Arial" charset="0"/>
                <a:ea typeface="Arial" charset="0"/>
                <a:cs typeface="Arial" charset="0"/>
              </a:rPr>
              <a:t>- the juxtaposition of a shot (thesis) with another shot (antithesis) creates a synthesis.  Using </a:t>
            </a:r>
            <a:r>
              <a:rPr lang="en-US" sz="2800" dirty="0">
                <a:solidFill>
                  <a:schemeClr val="tx1"/>
                </a:solidFill>
                <a:latin typeface="Arial" charset="0"/>
                <a:ea typeface="Arial" charset="0"/>
                <a:cs typeface="Arial" charset="0"/>
              </a:rPr>
              <a:t>visual opposition</a:t>
            </a:r>
            <a:r>
              <a:rPr lang="en-US" sz="2800" dirty="0">
                <a:latin typeface="Arial" charset="0"/>
                <a:ea typeface="Arial" charset="0"/>
                <a:cs typeface="Arial" charset="0"/>
              </a:rPr>
              <a:t> and “the collision of independent shots” to create a totality.  Montage as an expression of Marxist dialectics.</a:t>
            </a:r>
          </a:p>
          <a:p>
            <a:pPr marL="457200" indent="-457200" algn="l">
              <a:buFont typeface="Arial" charset="0"/>
              <a:buChar char="•"/>
            </a:pPr>
            <a:endParaRPr lang="en-US" sz="2800" dirty="0">
              <a:latin typeface="Arial" charset="0"/>
              <a:ea typeface="Arial" charset="0"/>
              <a:cs typeface="Arial" charset="0"/>
            </a:endParaRPr>
          </a:p>
          <a:p>
            <a:pPr algn="l"/>
            <a:endParaRPr lang="en-US" sz="2800" dirty="0">
              <a:latin typeface="Arial" charset="0"/>
              <a:ea typeface="Arial" charset="0"/>
              <a:cs typeface="Arial" charset="0"/>
            </a:endParaRPr>
          </a:p>
        </p:txBody>
      </p:sp>
    </p:spTree>
    <p:extLst>
      <p:ext uri="{BB962C8B-B14F-4D97-AF65-F5344CB8AC3E}">
        <p14:creationId xmlns:p14="http://schemas.microsoft.com/office/powerpoint/2010/main" val="20992338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64" y="327020"/>
            <a:ext cx="8676081" cy="6351572"/>
          </a:xfrm>
        </p:spPr>
        <p:txBody>
          <a:bodyPr>
            <a:normAutofit/>
          </a:bodyPr>
          <a:lstStyle/>
          <a:p>
            <a:pPr marL="457200" indent="-457200" algn="l">
              <a:buFont typeface="Arial" charset="0"/>
              <a:buChar char="•"/>
            </a:pPr>
            <a:r>
              <a:rPr lang="en-US" sz="2800" dirty="0">
                <a:latin typeface="Arial" charset="0"/>
                <a:ea typeface="Arial" charset="0"/>
                <a:cs typeface="Arial" charset="0"/>
              </a:rPr>
              <a:t>Eisenstein believed the basic unit of the film structure is not the shot but </a:t>
            </a:r>
            <a:r>
              <a:rPr lang="en-US" sz="2800" dirty="0">
                <a:solidFill>
                  <a:srgbClr val="FF0000"/>
                </a:solidFill>
                <a:latin typeface="Arial" charset="0"/>
                <a:ea typeface="Arial" charset="0"/>
                <a:cs typeface="Arial" charset="0"/>
              </a:rPr>
              <a:t>at least two shots cut together</a:t>
            </a:r>
            <a:r>
              <a:rPr lang="en-US" sz="2800" dirty="0">
                <a:latin typeface="Arial" charset="0"/>
                <a:ea typeface="Arial" charset="0"/>
                <a:cs typeface="Arial" charset="0"/>
              </a:rPr>
              <a:t>.</a:t>
            </a:r>
          </a:p>
          <a:p>
            <a:pPr marL="45720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r>
              <a:rPr lang="en-US" sz="2800" dirty="0">
                <a:latin typeface="Arial" charset="0"/>
                <a:ea typeface="Arial" charset="0"/>
                <a:cs typeface="Arial" charset="0"/>
              </a:rPr>
              <a:t>The interaction between shots makes up the montage pattern.</a:t>
            </a:r>
          </a:p>
          <a:p>
            <a:pPr marL="45720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r>
              <a:rPr lang="en-US" sz="2800" dirty="0">
                <a:latin typeface="Arial" charset="0"/>
                <a:ea typeface="Arial" charset="0"/>
                <a:cs typeface="Arial" charset="0"/>
              </a:rPr>
              <a:t>His theory of </a:t>
            </a:r>
            <a:r>
              <a:rPr lang="en-US" sz="2800" dirty="0">
                <a:solidFill>
                  <a:srgbClr val="FF0000"/>
                </a:solidFill>
                <a:latin typeface="Arial" charset="0"/>
                <a:ea typeface="Arial" charset="0"/>
                <a:cs typeface="Arial" charset="0"/>
              </a:rPr>
              <a:t>dialectical montage</a:t>
            </a:r>
            <a:r>
              <a:rPr lang="en-US" sz="2800" dirty="0">
                <a:latin typeface="Arial" charset="0"/>
                <a:ea typeface="Arial" charset="0"/>
                <a:cs typeface="Arial" charset="0"/>
              </a:rPr>
              <a:t> - the juxtaposition of a shot (thesis) with another shot (antithesis) creates a synthesis.  Using </a:t>
            </a:r>
            <a:r>
              <a:rPr lang="en-US" sz="2800" dirty="0">
                <a:solidFill>
                  <a:srgbClr val="FF0000"/>
                </a:solidFill>
                <a:latin typeface="Arial" charset="0"/>
                <a:ea typeface="Arial" charset="0"/>
                <a:cs typeface="Arial" charset="0"/>
              </a:rPr>
              <a:t>visual opposition</a:t>
            </a:r>
            <a:r>
              <a:rPr lang="en-US" sz="2800" dirty="0">
                <a:latin typeface="Arial" charset="0"/>
                <a:ea typeface="Arial" charset="0"/>
                <a:cs typeface="Arial" charset="0"/>
              </a:rPr>
              <a:t> and “the collision of independent shots” to create a totality.  Montage as an expression of Marxist dialectics.</a:t>
            </a:r>
          </a:p>
          <a:p>
            <a:pPr marL="457200" indent="-457200" algn="l">
              <a:buFont typeface="Arial" charset="0"/>
              <a:buChar char="•"/>
            </a:pPr>
            <a:endParaRPr lang="en-US" sz="2800" dirty="0">
              <a:latin typeface="Arial" charset="0"/>
              <a:ea typeface="Arial" charset="0"/>
              <a:cs typeface="Arial" charset="0"/>
            </a:endParaRPr>
          </a:p>
          <a:p>
            <a:pPr algn="l"/>
            <a:endParaRPr lang="en-US" sz="2800" dirty="0">
              <a:latin typeface="Arial" charset="0"/>
              <a:ea typeface="Arial" charset="0"/>
              <a:cs typeface="Arial" charset="0"/>
            </a:endParaRPr>
          </a:p>
        </p:txBody>
      </p:sp>
    </p:spTree>
    <p:extLst>
      <p:ext uri="{BB962C8B-B14F-4D97-AF65-F5344CB8AC3E}">
        <p14:creationId xmlns:p14="http://schemas.microsoft.com/office/powerpoint/2010/main" val="17516282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8956" y="382151"/>
            <a:ext cx="8231748" cy="6067417"/>
          </a:xfrm>
        </p:spPr>
        <p:txBody>
          <a:bodyPr>
            <a:normAutofit fontScale="25000" lnSpcReduction="20000"/>
          </a:bodyPr>
          <a:lstStyle/>
          <a:p>
            <a:pPr algn="l"/>
            <a:r>
              <a:rPr lang="en-US" sz="17600" b="1" dirty="0">
                <a:latin typeface="Arial"/>
                <a:cs typeface="Arial"/>
              </a:rPr>
              <a:t>Key Terms:</a:t>
            </a:r>
          </a:p>
          <a:p>
            <a:pPr algn="l"/>
            <a:br>
              <a:rPr lang="en-US" sz="11200" b="1" dirty="0">
                <a:solidFill>
                  <a:srgbClr val="FF0000"/>
                </a:solidFill>
                <a:latin typeface="Arial" charset="0"/>
                <a:ea typeface="Arial" charset="0"/>
                <a:cs typeface="Arial" charset="0"/>
              </a:rPr>
            </a:br>
            <a:r>
              <a:rPr lang="en-US" sz="11200" b="1" dirty="0">
                <a:solidFill>
                  <a:srgbClr val="FF0000"/>
                </a:solidFill>
                <a:latin typeface="Arial" charset="0"/>
                <a:ea typeface="Arial" charset="0"/>
                <a:cs typeface="Arial" charset="0"/>
              </a:rPr>
              <a:t>Soviet Montage</a:t>
            </a:r>
            <a:r>
              <a:rPr lang="en-US" sz="11200" dirty="0">
                <a:latin typeface="Arial" charset="0"/>
                <a:ea typeface="Arial" charset="0"/>
                <a:cs typeface="Arial" charset="0"/>
              </a:rPr>
              <a:t> – a form of editing developed by Soviet filmmakers in the 1920s, often discontinuous, which emphasizes the graphic, rhythmic, and conceptual relationship between shots.  Developed in opposition to the continuity editing style of Classical Hollywood cinema.</a:t>
            </a:r>
          </a:p>
          <a:p>
            <a:pPr algn="l"/>
            <a:endParaRPr lang="en-US" sz="11200" b="1" dirty="0">
              <a:latin typeface="Arial" charset="0"/>
              <a:ea typeface="Arial" charset="0"/>
              <a:cs typeface="Arial" charset="0"/>
            </a:endParaRPr>
          </a:p>
          <a:p>
            <a:pPr algn="l"/>
            <a:r>
              <a:rPr lang="en-US" sz="11200" b="1" dirty="0">
                <a:solidFill>
                  <a:srgbClr val="FF0000"/>
                </a:solidFill>
                <a:latin typeface="Arial" charset="0"/>
                <a:ea typeface="Arial" charset="0"/>
                <a:cs typeface="Arial" charset="0"/>
              </a:rPr>
              <a:t>Framing </a:t>
            </a:r>
            <a:r>
              <a:rPr lang="en-US" sz="11200" dirty="0">
                <a:latin typeface="Arial" charset="0"/>
                <a:ea typeface="Arial" charset="0"/>
                <a:cs typeface="Arial" charset="0"/>
              </a:rPr>
              <a:t>- the organization of the contents of the shot with respect to the edges of the screen, designates the boundaries of the image as an anchor for composition.</a:t>
            </a:r>
          </a:p>
          <a:p>
            <a:pPr algn="l"/>
            <a:endParaRPr lang="en-US" sz="11200" b="1" dirty="0">
              <a:latin typeface="Arial" charset="0"/>
              <a:ea typeface="Arial" charset="0"/>
              <a:cs typeface="Arial" charset="0"/>
            </a:endParaRPr>
          </a:p>
          <a:p>
            <a:pPr algn="l"/>
            <a:endParaRPr lang="en-US" sz="11200" dirty="0">
              <a:latin typeface="Arial" charset="0"/>
              <a:ea typeface="Arial" charset="0"/>
              <a:cs typeface="Arial" charset="0"/>
            </a:endParaRPr>
          </a:p>
          <a:p>
            <a:pPr algn="l"/>
            <a:endParaRPr lang="en-US" sz="11200" dirty="0">
              <a:latin typeface="Arial" charset="0"/>
              <a:ea typeface="Arial" charset="0"/>
              <a:cs typeface="Arial" charset="0"/>
            </a:endParaRPr>
          </a:p>
          <a:p>
            <a:pPr algn="l"/>
            <a:r>
              <a:rPr lang="en-US" sz="7000" dirty="0">
                <a:latin typeface="Arial" charset="0"/>
                <a:ea typeface="Arial" charset="0"/>
                <a:cs typeface="Arial" charset="0"/>
              </a:rPr>
              <a:t> </a:t>
            </a:r>
          </a:p>
          <a:p>
            <a:pPr algn="l"/>
            <a:endParaRPr lang="en-US" sz="7000" dirty="0">
              <a:latin typeface="Arial" charset="0"/>
              <a:ea typeface="Arial" charset="0"/>
              <a:cs typeface="Arial" charset="0"/>
            </a:endParaRPr>
          </a:p>
          <a:p>
            <a:pPr algn="l"/>
            <a:r>
              <a:rPr lang="en-US" sz="7000" dirty="0">
                <a:latin typeface="Arial" charset="0"/>
                <a:ea typeface="Arial" charset="0"/>
                <a:cs typeface="Arial" charset="0"/>
              </a:rPr>
              <a:t> </a:t>
            </a:r>
          </a:p>
          <a:p>
            <a:pPr algn="l"/>
            <a:endParaRPr lang="en-US" sz="7000" dirty="0">
              <a:latin typeface="Arial" charset="0"/>
              <a:ea typeface="Arial" charset="0"/>
              <a:cs typeface="Arial" charset="0"/>
            </a:endParaRPr>
          </a:p>
          <a:p>
            <a:pPr algn="l"/>
            <a:endParaRPr lang="en-US" sz="4000" dirty="0">
              <a:latin typeface="Arial"/>
              <a:cs typeface="Arial"/>
            </a:endParaRPr>
          </a:p>
        </p:txBody>
      </p:sp>
    </p:spTree>
    <p:extLst>
      <p:ext uri="{BB962C8B-B14F-4D97-AF65-F5344CB8AC3E}">
        <p14:creationId xmlns:p14="http://schemas.microsoft.com/office/powerpoint/2010/main" val="38577702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3275" y="380762"/>
            <a:ext cx="8231748" cy="6067417"/>
          </a:xfrm>
        </p:spPr>
        <p:txBody>
          <a:bodyPr>
            <a:normAutofit fontScale="25000" lnSpcReduction="20000"/>
          </a:bodyPr>
          <a:lstStyle/>
          <a:p>
            <a:pPr algn="l"/>
            <a:r>
              <a:rPr lang="en-US" sz="11200" b="1" dirty="0">
                <a:solidFill>
                  <a:srgbClr val="FF0000"/>
                </a:solidFill>
                <a:latin typeface="Arial" charset="0"/>
                <a:ea typeface="Arial" charset="0"/>
                <a:cs typeface="Arial" charset="0"/>
              </a:rPr>
              <a:t>Centered framing</a:t>
            </a:r>
            <a:r>
              <a:rPr lang="en-US" sz="11200" dirty="0">
                <a:solidFill>
                  <a:srgbClr val="FF0000"/>
                </a:solidFill>
                <a:latin typeface="Arial" charset="0"/>
                <a:ea typeface="Arial" charset="0"/>
                <a:cs typeface="Arial" charset="0"/>
              </a:rPr>
              <a:t> </a:t>
            </a:r>
            <a:r>
              <a:rPr lang="en-US" sz="11200" dirty="0">
                <a:latin typeface="Arial" charset="0"/>
                <a:ea typeface="Arial" charset="0"/>
                <a:cs typeface="Arial" charset="0"/>
              </a:rPr>
              <a:t>– the arrangement of the person (or persons) in the image equidistant from the edges of the image.</a:t>
            </a:r>
          </a:p>
          <a:p>
            <a:pPr algn="l"/>
            <a:br>
              <a:rPr lang="en-US" sz="11200" b="1" dirty="0">
                <a:solidFill>
                  <a:srgbClr val="FF0000"/>
                </a:solidFill>
                <a:latin typeface="Arial" charset="0"/>
                <a:ea typeface="Arial" charset="0"/>
                <a:cs typeface="Arial" charset="0"/>
              </a:rPr>
            </a:br>
            <a:r>
              <a:rPr lang="en-US" sz="11200" b="1" dirty="0">
                <a:solidFill>
                  <a:srgbClr val="FF0000"/>
                </a:solidFill>
                <a:latin typeface="Arial" charset="0"/>
                <a:ea typeface="Arial" charset="0"/>
                <a:cs typeface="Arial" charset="0"/>
              </a:rPr>
              <a:t>Open framing</a:t>
            </a:r>
            <a:r>
              <a:rPr lang="en-US" sz="11200" dirty="0">
                <a:solidFill>
                  <a:srgbClr val="FF0000"/>
                </a:solidFill>
                <a:latin typeface="Arial" charset="0"/>
                <a:ea typeface="Arial" charset="0"/>
                <a:cs typeface="Arial" charset="0"/>
              </a:rPr>
              <a:t> </a:t>
            </a:r>
            <a:r>
              <a:rPr lang="en-US" sz="11200" dirty="0">
                <a:latin typeface="Arial" charset="0"/>
                <a:ea typeface="Arial" charset="0"/>
                <a:cs typeface="Arial" charset="0"/>
              </a:rPr>
              <a:t>– the arrangement of the person (or persons) in the image such that a wide area of space is visible between the figure and the edges of the frame. </a:t>
            </a:r>
          </a:p>
          <a:p>
            <a:pPr algn="l"/>
            <a:r>
              <a:rPr lang="en-US" sz="11200" dirty="0">
                <a:latin typeface="Arial" charset="0"/>
                <a:ea typeface="Arial" charset="0"/>
                <a:cs typeface="Arial" charset="0"/>
              </a:rPr>
              <a:t> </a:t>
            </a:r>
          </a:p>
          <a:p>
            <a:pPr algn="l"/>
            <a:r>
              <a:rPr lang="en-US" sz="11200" b="1" dirty="0">
                <a:solidFill>
                  <a:srgbClr val="FF0000"/>
                </a:solidFill>
                <a:latin typeface="Arial" charset="0"/>
                <a:ea typeface="Arial" charset="0"/>
                <a:cs typeface="Arial" charset="0"/>
              </a:rPr>
              <a:t>Tight or closed framing</a:t>
            </a:r>
            <a:r>
              <a:rPr lang="en-US" sz="11200" dirty="0">
                <a:latin typeface="Arial" charset="0"/>
                <a:ea typeface="Arial" charset="0"/>
                <a:cs typeface="Arial" charset="0"/>
              </a:rPr>
              <a:t> – the arrangement of the person (or persons) in the image such that little space is visible between the figure and the edges of the image.</a:t>
            </a:r>
            <a:endParaRPr lang="en-US" sz="8600" dirty="0">
              <a:latin typeface="Arial" charset="0"/>
              <a:ea typeface="Arial" charset="0"/>
              <a:cs typeface="Arial" charset="0"/>
            </a:endParaRPr>
          </a:p>
          <a:p>
            <a:pPr algn="l"/>
            <a:r>
              <a:rPr lang="en-US" sz="8600" dirty="0">
                <a:latin typeface="Arial" charset="0"/>
                <a:ea typeface="Arial" charset="0"/>
                <a:cs typeface="Arial" charset="0"/>
              </a:rPr>
              <a:t>  </a:t>
            </a:r>
          </a:p>
          <a:p>
            <a:pPr algn="l"/>
            <a:endParaRPr lang="en-US" sz="7000" dirty="0">
              <a:latin typeface="Arial" charset="0"/>
              <a:ea typeface="Arial" charset="0"/>
              <a:cs typeface="Arial" charset="0"/>
            </a:endParaRPr>
          </a:p>
          <a:p>
            <a:pPr algn="l"/>
            <a:r>
              <a:rPr lang="en-US" sz="7000" dirty="0">
                <a:latin typeface="Arial" charset="0"/>
                <a:ea typeface="Arial" charset="0"/>
                <a:cs typeface="Arial" charset="0"/>
              </a:rPr>
              <a:t> </a:t>
            </a:r>
          </a:p>
          <a:p>
            <a:pPr algn="l"/>
            <a:endParaRPr lang="en-US" sz="7000" dirty="0">
              <a:latin typeface="Arial" charset="0"/>
              <a:ea typeface="Arial" charset="0"/>
              <a:cs typeface="Arial" charset="0"/>
            </a:endParaRPr>
          </a:p>
          <a:p>
            <a:pPr algn="l"/>
            <a:endParaRPr lang="en-US" sz="4000" dirty="0">
              <a:latin typeface="Arial"/>
              <a:cs typeface="Arial"/>
            </a:endParaRPr>
          </a:p>
        </p:txBody>
      </p:sp>
    </p:spTree>
    <p:extLst>
      <p:ext uri="{BB962C8B-B14F-4D97-AF65-F5344CB8AC3E}">
        <p14:creationId xmlns:p14="http://schemas.microsoft.com/office/powerpoint/2010/main" val="62605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3275" y="380762"/>
            <a:ext cx="8231748" cy="6067417"/>
          </a:xfrm>
        </p:spPr>
        <p:txBody>
          <a:bodyPr>
            <a:normAutofit fontScale="25000" lnSpcReduction="20000"/>
          </a:bodyPr>
          <a:lstStyle/>
          <a:p>
            <a:pPr algn="l"/>
            <a:r>
              <a:rPr lang="en-US" sz="11200" b="1" dirty="0">
                <a:solidFill>
                  <a:srgbClr val="FF0000"/>
                </a:solidFill>
                <a:latin typeface="Arial" charset="0"/>
                <a:ea typeface="Arial" charset="0"/>
                <a:cs typeface="Arial" charset="0"/>
              </a:rPr>
              <a:t>Canted framing</a:t>
            </a:r>
            <a:r>
              <a:rPr lang="en-US" sz="11200" dirty="0">
                <a:latin typeface="Arial" charset="0"/>
                <a:ea typeface="Arial" charset="0"/>
                <a:cs typeface="Arial" charset="0"/>
              </a:rPr>
              <a:t> – a slanting of the axis of the camera relative to the horizontal axis of the image, which causes the image itself to appear slanted. </a:t>
            </a:r>
          </a:p>
          <a:p>
            <a:pPr algn="l"/>
            <a:r>
              <a:rPr lang="en-US" sz="8600" dirty="0">
                <a:latin typeface="Arial" charset="0"/>
                <a:ea typeface="Arial" charset="0"/>
                <a:cs typeface="Arial" charset="0"/>
              </a:rPr>
              <a:t> </a:t>
            </a:r>
          </a:p>
          <a:p>
            <a:pPr algn="l"/>
            <a:r>
              <a:rPr lang="en-US" sz="11200" b="1" dirty="0">
                <a:solidFill>
                  <a:srgbClr val="FF0000"/>
                </a:solidFill>
                <a:latin typeface="Arial" charset="0"/>
                <a:ea typeface="Arial" charset="0"/>
                <a:cs typeface="Arial" charset="0"/>
              </a:rPr>
              <a:t>High angle</a:t>
            </a:r>
            <a:r>
              <a:rPr lang="en-US" sz="11200" dirty="0">
                <a:latin typeface="Arial" charset="0"/>
                <a:ea typeface="Arial" charset="0"/>
                <a:cs typeface="Arial" charset="0"/>
              </a:rPr>
              <a:t> – a shot in which the camera looks down on a person (or persons) within the image from above a viewpoint relative to their eyeline.</a:t>
            </a:r>
          </a:p>
          <a:p>
            <a:pPr algn="l"/>
            <a:r>
              <a:rPr lang="en-US" sz="11200" dirty="0">
                <a:latin typeface="Arial" charset="0"/>
                <a:ea typeface="Arial" charset="0"/>
                <a:cs typeface="Arial" charset="0"/>
              </a:rPr>
              <a:t> </a:t>
            </a:r>
          </a:p>
          <a:p>
            <a:pPr algn="l"/>
            <a:r>
              <a:rPr lang="en-US" sz="11200" b="1" dirty="0">
                <a:solidFill>
                  <a:srgbClr val="FF0000"/>
                </a:solidFill>
                <a:latin typeface="Arial" charset="0"/>
                <a:ea typeface="Arial" charset="0"/>
                <a:cs typeface="Arial" charset="0"/>
              </a:rPr>
              <a:t>Low angle</a:t>
            </a:r>
            <a:r>
              <a:rPr lang="en-US" sz="11200" dirty="0">
                <a:latin typeface="Arial" charset="0"/>
                <a:ea typeface="Arial" charset="0"/>
                <a:cs typeface="Arial" charset="0"/>
              </a:rPr>
              <a:t> – a shot in which the camera looks up at a person (or persons) within the image from below a viewpoint relative to their eyeline.</a:t>
            </a:r>
          </a:p>
          <a:p>
            <a:pPr algn="l"/>
            <a:endParaRPr lang="en-US" sz="11200" dirty="0">
              <a:latin typeface="Arial" charset="0"/>
              <a:ea typeface="Arial" charset="0"/>
              <a:cs typeface="Arial" charset="0"/>
            </a:endParaRPr>
          </a:p>
          <a:p>
            <a:pPr algn="l"/>
            <a:r>
              <a:rPr lang="en-US" sz="11200" b="1" dirty="0">
                <a:solidFill>
                  <a:srgbClr val="FF0000"/>
                </a:solidFill>
                <a:latin typeface="Arial" charset="0"/>
                <a:ea typeface="Arial" charset="0"/>
                <a:cs typeface="Arial" charset="0"/>
              </a:rPr>
              <a:t>Overhead shot</a:t>
            </a:r>
            <a:r>
              <a:rPr lang="en-US" sz="11200" dirty="0">
                <a:solidFill>
                  <a:srgbClr val="FF0000"/>
                </a:solidFill>
                <a:latin typeface="Arial" charset="0"/>
                <a:ea typeface="Arial" charset="0"/>
                <a:cs typeface="Arial" charset="0"/>
              </a:rPr>
              <a:t> </a:t>
            </a:r>
            <a:r>
              <a:rPr lang="en-US" sz="11200" dirty="0">
                <a:latin typeface="Arial" charset="0"/>
                <a:ea typeface="Arial" charset="0"/>
                <a:cs typeface="Arial" charset="0"/>
              </a:rPr>
              <a:t>– a shot taken from immediately above the scene.</a:t>
            </a:r>
          </a:p>
          <a:p>
            <a:pPr algn="l"/>
            <a:r>
              <a:rPr lang="en-US" sz="8600" dirty="0">
                <a:latin typeface="Arial" charset="0"/>
                <a:ea typeface="Arial" charset="0"/>
                <a:cs typeface="Arial" charset="0"/>
              </a:rPr>
              <a:t> </a:t>
            </a:r>
          </a:p>
          <a:p>
            <a:pPr algn="l"/>
            <a:endParaRPr lang="en-US" sz="11200" dirty="0">
              <a:latin typeface="Arial" charset="0"/>
              <a:ea typeface="Arial" charset="0"/>
              <a:cs typeface="Arial" charset="0"/>
            </a:endParaRPr>
          </a:p>
          <a:p>
            <a:pPr algn="l"/>
            <a:r>
              <a:rPr lang="en-US" sz="11200" dirty="0">
                <a:latin typeface="Arial" charset="0"/>
                <a:ea typeface="Arial" charset="0"/>
                <a:cs typeface="Arial" charset="0"/>
              </a:rPr>
              <a:t> </a:t>
            </a:r>
            <a:r>
              <a:rPr lang="en-US" sz="8600" dirty="0">
                <a:latin typeface="Arial" charset="0"/>
                <a:ea typeface="Arial" charset="0"/>
                <a:cs typeface="Arial" charset="0"/>
              </a:rPr>
              <a:t> </a:t>
            </a:r>
          </a:p>
          <a:p>
            <a:pPr algn="l"/>
            <a:endParaRPr lang="en-US" sz="7000" dirty="0">
              <a:latin typeface="Arial" charset="0"/>
              <a:ea typeface="Arial" charset="0"/>
              <a:cs typeface="Arial" charset="0"/>
            </a:endParaRPr>
          </a:p>
          <a:p>
            <a:pPr algn="l"/>
            <a:r>
              <a:rPr lang="en-US" sz="7000" dirty="0">
                <a:latin typeface="Arial" charset="0"/>
                <a:ea typeface="Arial" charset="0"/>
                <a:cs typeface="Arial" charset="0"/>
              </a:rPr>
              <a:t> </a:t>
            </a:r>
          </a:p>
          <a:p>
            <a:pPr algn="l"/>
            <a:endParaRPr lang="en-US" sz="7000" dirty="0">
              <a:latin typeface="Arial" charset="0"/>
              <a:ea typeface="Arial" charset="0"/>
              <a:cs typeface="Arial" charset="0"/>
            </a:endParaRPr>
          </a:p>
          <a:p>
            <a:pPr algn="l"/>
            <a:endParaRPr lang="en-US" sz="4000" dirty="0">
              <a:latin typeface="Arial"/>
              <a:cs typeface="Arial"/>
            </a:endParaRPr>
          </a:p>
        </p:txBody>
      </p:sp>
    </p:spTree>
    <p:extLst>
      <p:ext uri="{BB962C8B-B14F-4D97-AF65-F5344CB8AC3E}">
        <p14:creationId xmlns:p14="http://schemas.microsoft.com/office/powerpoint/2010/main" val="20796758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3275" y="380762"/>
            <a:ext cx="8231748" cy="6067417"/>
          </a:xfrm>
        </p:spPr>
        <p:txBody>
          <a:bodyPr>
            <a:normAutofit fontScale="55000" lnSpcReduction="20000"/>
          </a:bodyPr>
          <a:lstStyle/>
          <a:p>
            <a:pPr algn="l"/>
            <a:r>
              <a:rPr lang="en-US" sz="5100" b="1" dirty="0">
                <a:solidFill>
                  <a:srgbClr val="FF0000"/>
                </a:solidFill>
                <a:latin typeface="Arial" charset="0"/>
                <a:ea typeface="Arial" charset="0"/>
                <a:cs typeface="Arial" charset="0"/>
              </a:rPr>
              <a:t>Full face shot</a:t>
            </a:r>
            <a:r>
              <a:rPr lang="en-US" sz="5100" dirty="0">
                <a:solidFill>
                  <a:srgbClr val="FF0000"/>
                </a:solidFill>
                <a:latin typeface="Arial" charset="0"/>
                <a:ea typeface="Arial" charset="0"/>
                <a:cs typeface="Arial" charset="0"/>
              </a:rPr>
              <a:t> </a:t>
            </a:r>
            <a:r>
              <a:rPr lang="en-US" sz="5100" dirty="0">
                <a:latin typeface="Arial" charset="0"/>
                <a:ea typeface="Arial" charset="0"/>
                <a:cs typeface="Arial" charset="0"/>
              </a:rPr>
              <a:t>– the framing of a person in frontal view</a:t>
            </a:r>
          </a:p>
          <a:p>
            <a:pPr algn="l"/>
            <a:br>
              <a:rPr lang="en-US" sz="5100" b="1" dirty="0">
                <a:solidFill>
                  <a:srgbClr val="FF0000"/>
                </a:solidFill>
                <a:latin typeface="Arial" charset="0"/>
                <a:ea typeface="Arial" charset="0"/>
                <a:cs typeface="Arial" charset="0"/>
              </a:rPr>
            </a:br>
            <a:r>
              <a:rPr lang="en-US" sz="5100" b="1" dirty="0">
                <a:solidFill>
                  <a:srgbClr val="FF0000"/>
                </a:solidFill>
                <a:latin typeface="Arial" charset="0"/>
                <a:ea typeface="Arial" charset="0"/>
                <a:cs typeface="Arial" charset="0"/>
              </a:rPr>
              <a:t>Side view</a:t>
            </a:r>
            <a:r>
              <a:rPr lang="en-US" sz="5100" dirty="0">
                <a:solidFill>
                  <a:srgbClr val="FF0000"/>
                </a:solidFill>
                <a:latin typeface="Arial" charset="0"/>
                <a:ea typeface="Arial" charset="0"/>
                <a:cs typeface="Arial" charset="0"/>
              </a:rPr>
              <a:t> </a:t>
            </a:r>
            <a:r>
              <a:rPr lang="en-US" sz="5100" dirty="0">
                <a:latin typeface="Arial" charset="0"/>
                <a:ea typeface="Arial" charset="0"/>
                <a:cs typeface="Arial" charset="0"/>
              </a:rPr>
              <a:t>– the framing of a person from the side.</a:t>
            </a:r>
          </a:p>
          <a:p>
            <a:pPr algn="l"/>
            <a:r>
              <a:rPr lang="en-US" sz="5100" dirty="0">
                <a:latin typeface="Arial" charset="0"/>
                <a:ea typeface="Arial" charset="0"/>
                <a:cs typeface="Arial" charset="0"/>
              </a:rPr>
              <a:t> </a:t>
            </a:r>
          </a:p>
          <a:p>
            <a:pPr algn="l"/>
            <a:r>
              <a:rPr lang="en-US" sz="5100" b="1" dirty="0">
                <a:solidFill>
                  <a:srgbClr val="FF0000"/>
                </a:solidFill>
                <a:latin typeface="Arial" charset="0"/>
                <a:ea typeface="Arial" charset="0"/>
                <a:cs typeface="Arial" charset="0"/>
              </a:rPr>
              <a:t>Three-quarter view</a:t>
            </a:r>
            <a:r>
              <a:rPr lang="en-US" sz="5100" dirty="0">
                <a:latin typeface="Arial" charset="0"/>
                <a:ea typeface="Arial" charset="0"/>
                <a:cs typeface="Arial" charset="0"/>
              </a:rPr>
              <a:t> - the framing of a person at angle to the plane of the image.</a:t>
            </a:r>
          </a:p>
          <a:p>
            <a:pPr algn="l"/>
            <a:endParaRPr lang="en-US" sz="3100" dirty="0">
              <a:latin typeface="Arial" charset="0"/>
              <a:ea typeface="Arial" charset="0"/>
              <a:cs typeface="Arial" charset="0"/>
            </a:endParaRPr>
          </a:p>
          <a:p>
            <a:pPr algn="l"/>
            <a:r>
              <a:rPr lang="en-US" sz="11200" dirty="0">
                <a:latin typeface="Arial" charset="0"/>
                <a:ea typeface="Arial" charset="0"/>
                <a:cs typeface="Arial" charset="0"/>
              </a:rPr>
              <a:t> </a:t>
            </a:r>
          </a:p>
          <a:p>
            <a:pPr algn="l"/>
            <a:r>
              <a:rPr lang="en-US" sz="8600" dirty="0">
                <a:latin typeface="Arial" charset="0"/>
                <a:ea typeface="Arial" charset="0"/>
                <a:cs typeface="Arial" charset="0"/>
              </a:rPr>
              <a:t> </a:t>
            </a:r>
          </a:p>
          <a:p>
            <a:pPr algn="l"/>
            <a:endParaRPr lang="en-US" sz="7000" dirty="0">
              <a:latin typeface="Arial" charset="0"/>
              <a:ea typeface="Arial" charset="0"/>
              <a:cs typeface="Arial" charset="0"/>
            </a:endParaRPr>
          </a:p>
          <a:p>
            <a:pPr algn="l"/>
            <a:r>
              <a:rPr lang="en-US" sz="7000" dirty="0">
                <a:latin typeface="Arial" charset="0"/>
                <a:ea typeface="Arial" charset="0"/>
                <a:cs typeface="Arial" charset="0"/>
              </a:rPr>
              <a:t> </a:t>
            </a:r>
          </a:p>
          <a:p>
            <a:pPr algn="l"/>
            <a:endParaRPr lang="en-US" sz="7000" dirty="0">
              <a:latin typeface="Arial" charset="0"/>
              <a:ea typeface="Arial" charset="0"/>
              <a:cs typeface="Arial" charset="0"/>
            </a:endParaRPr>
          </a:p>
          <a:p>
            <a:pPr algn="l"/>
            <a:endParaRPr lang="en-US" sz="4000" dirty="0">
              <a:latin typeface="Arial"/>
              <a:cs typeface="Arial"/>
            </a:endParaRPr>
          </a:p>
        </p:txBody>
      </p:sp>
    </p:spTree>
    <p:extLst>
      <p:ext uri="{BB962C8B-B14F-4D97-AF65-F5344CB8AC3E}">
        <p14:creationId xmlns:p14="http://schemas.microsoft.com/office/powerpoint/2010/main" val="28834476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65" y="1299299"/>
            <a:ext cx="4918547" cy="2044560"/>
          </a:xfrm>
        </p:spPr>
        <p:txBody>
          <a:bodyPr>
            <a:normAutofit/>
          </a:bodyPr>
          <a:lstStyle/>
          <a:p>
            <a:pPr marL="457200" indent="-457200" algn="l">
              <a:buFont typeface="Arial" charset="0"/>
              <a:buChar char="•"/>
            </a:pPr>
            <a:r>
              <a:rPr lang="en-US" sz="2800" dirty="0">
                <a:latin typeface="Arial" charset="0"/>
                <a:ea typeface="Arial" charset="0"/>
                <a:cs typeface="Arial" charset="0"/>
              </a:rPr>
              <a:t>Born in Poland in 1896, Vertov became an editor of newsreels in 1918 for the Cinema Committee.</a:t>
            </a:r>
          </a:p>
          <a:p>
            <a:pPr algn="l"/>
            <a:endParaRPr lang="en-US" sz="2800" dirty="0">
              <a:latin typeface="Arial" charset="0"/>
              <a:ea typeface="Arial" charset="0"/>
              <a:cs typeface="Arial" charset="0"/>
            </a:endParaRPr>
          </a:p>
          <a:p>
            <a:pPr algn="l"/>
            <a:endParaRPr lang="en-US" sz="2800" dirty="0">
              <a:latin typeface="Arial" charset="0"/>
              <a:ea typeface="Arial" charset="0"/>
              <a:cs typeface="Arial" charset="0"/>
            </a:endParaRPr>
          </a:p>
        </p:txBody>
      </p:sp>
      <p:sp>
        <p:nvSpPr>
          <p:cNvPr id="4" name="TextBox 3"/>
          <p:cNvSpPr txBox="1"/>
          <p:nvPr/>
        </p:nvSpPr>
        <p:spPr>
          <a:xfrm>
            <a:off x="311728" y="280416"/>
            <a:ext cx="5642505" cy="769441"/>
          </a:xfrm>
          <a:prstGeom prst="rect">
            <a:avLst/>
          </a:prstGeom>
          <a:noFill/>
        </p:spPr>
        <p:txBody>
          <a:bodyPr wrap="square" rtlCol="0">
            <a:spAutoFit/>
          </a:bodyPr>
          <a:lstStyle/>
          <a:p>
            <a:r>
              <a:rPr lang="en-US" sz="4400" b="1" dirty="0">
                <a:latin typeface="Arial"/>
                <a:cs typeface="Arial"/>
              </a:rPr>
              <a:t>Dziga Vertov</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7584" y="422067"/>
            <a:ext cx="3640862" cy="2921792"/>
          </a:xfrm>
          <a:prstGeom prst="rect">
            <a:avLst/>
          </a:prstGeom>
        </p:spPr>
      </p:pic>
      <p:sp>
        <p:nvSpPr>
          <p:cNvPr id="5" name="Rectangle 4"/>
          <p:cNvSpPr/>
          <p:nvPr/>
        </p:nvSpPr>
        <p:spPr>
          <a:xfrm>
            <a:off x="92365" y="3484285"/>
            <a:ext cx="8676081" cy="3108543"/>
          </a:xfrm>
          <a:prstGeom prst="rect">
            <a:avLst/>
          </a:prstGeom>
        </p:spPr>
        <p:txBody>
          <a:bodyPr wrap="square">
            <a:spAutoFit/>
          </a:bodyPr>
          <a:lstStyle/>
          <a:p>
            <a:pPr marL="457200" indent="-457200">
              <a:buFont typeface="Arial" charset="0"/>
              <a:buChar char="•"/>
            </a:pPr>
            <a:r>
              <a:rPr lang="en-US" sz="2800" dirty="0">
                <a:latin typeface="Arial" charset="0"/>
                <a:ea typeface="Arial" charset="0"/>
                <a:cs typeface="Arial" charset="0"/>
              </a:rPr>
              <a:t>Kino-Glaz (Cinema-Eye) during the 1920s, Vertov and the group of young filmmaker he worked with believed in the absolute ability of the cinema apparatus to reproduce reality as it actually appears, and the necessity of editing to arrange this reality into an expressive and persuasive whole. </a:t>
            </a:r>
          </a:p>
        </p:txBody>
      </p:sp>
    </p:spTree>
    <p:extLst>
      <p:ext uri="{BB962C8B-B14F-4D97-AF65-F5344CB8AC3E}">
        <p14:creationId xmlns:p14="http://schemas.microsoft.com/office/powerpoint/2010/main" val="3738607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sz="4000" dirty="0">
                <a:latin typeface="Arial"/>
                <a:cs typeface="Arial"/>
              </a:rPr>
              <a:t>Film Form</a:t>
            </a:r>
          </a:p>
          <a:p>
            <a:pPr algn="l"/>
            <a:r>
              <a:rPr lang="en-US" sz="2800" dirty="0">
                <a:solidFill>
                  <a:srgbClr val="FF0000"/>
                </a:solidFill>
                <a:latin typeface="Arial" charset="0"/>
                <a:ea typeface="Arial" charset="0"/>
                <a:cs typeface="Arial" charset="0"/>
              </a:rPr>
              <a:t>All films have a form </a:t>
            </a:r>
            <a:r>
              <a:rPr lang="en-US" sz="2800" dirty="0">
                <a:latin typeface="Arial" charset="0"/>
                <a:ea typeface="Arial" charset="0"/>
                <a:cs typeface="Arial" charset="0"/>
              </a:rPr>
              <a:t>- the overall system of relations that can be perceived amongst the elements in the whole film.</a:t>
            </a:r>
          </a:p>
          <a:p>
            <a:pPr algn="l"/>
            <a:endParaRPr lang="en-US" sz="2800" dirty="0">
              <a:latin typeface="Arial" charset="0"/>
              <a:ea typeface="Arial" charset="0"/>
              <a:cs typeface="Arial" charset="0"/>
            </a:endParaRPr>
          </a:p>
          <a:p>
            <a:pPr marL="1485900" lvl="2" indent="-571500" algn="l">
              <a:buFont typeface="Arial" charset="0"/>
              <a:buChar char="•"/>
            </a:pPr>
            <a:r>
              <a:rPr lang="en-US" sz="2800" dirty="0">
                <a:latin typeface="Arial"/>
                <a:cs typeface="Arial"/>
              </a:rPr>
              <a:t>Perception and audience (perceivers)</a:t>
            </a:r>
          </a:p>
          <a:p>
            <a:pPr marL="1485900" lvl="2" indent="-571500" algn="l">
              <a:buFont typeface="Arial" charset="0"/>
              <a:buChar char="•"/>
            </a:pPr>
            <a:r>
              <a:rPr lang="en-US" sz="2800" dirty="0">
                <a:latin typeface="Arial"/>
                <a:cs typeface="Arial"/>
              </a:rPr>
              <a:t>Cueing / system</a:t>
            </a: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34535065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65" y="1299299"/>
            <a:ext cx="4918547" cy="2044560"/>
          </a:xfrm>
        </p:spPr>
        <p:txBody>
          <a:bodyPr>
            <a:normAutofit/>
          </a:bodyPr>
          <a:lstStyle/>
          <a:p>
            <a:pPr marL="457200" indent="-457200" algn="l">
              <a:buFont typeface="Arial" charset="0"/>
              <a:buChar char="•"/>
            </a:pPr>
            <a:r>
              <a:rPr lang="en-US" sz="2800" dirty="0">
                <a:latin typeface="Arial" charset="0"/>
                <a:ea typeface="Arial" charset="0"/>
                <a:cs typeface="Arial" charset="0"/>
              </a:rPr>
              <a:t>Born in Poland in 1896, Vertov became an editor of newsreels in 1918 for the Cinema Committee.</a:t>
            </a:r>
          </a:p>
          <a:p>
            <a:pPr algn="l"/>
            <a:endParaRPr lang="en-US" sz="2800" dirty="0">
              <a:latin typeface="Arial" charset="0"/>
              <a:ea typeface="Arial" charset="0"/>
              <a:cs typeface="Arial" charset="0"/>
            </a:endParaRPr>
          </a:p>
          <a:p>
            <a:pPr algn="l"/>
            <a:endParaRPr lang="en-US" sz="2800" dirty="0">
              <a:latin typeface="Arial" charset="0"/>
              <a:ea typeface="Arial" charset="0"/>
              <a:cs typeface="Arial" charset="0"/>
            </a:endParaRPr>
          </a:p>
        </p:txBody>
      </p:sp>
      <p:sp>
        <p:nvSpPr>
          <p:cNvPr id="4" name="TextBox 3"/>
          <p:cNvSpPr txBox="1"/>
          <p:nvPr/>
        </p:nvSpPr>
        <p:spPr>
          <a:xfrm>
            <a:off x="311728" y="280416"/>
            <a:ext cx="5642505" cy="769441"/>
          </a:xfrm>
          <a:prstGeom prst="rect">
            <a:avLst/>
          </a:prstGeom>
          <a:noFill/>
        </p:spPr>
        <p:txBody>
          <a:bodyPr wrap="square" rtlCol="0">
            <a:spAutoFit/>
          </a:bodyPr>
          <a:lstStyle/>
          <a:p>
            <a:r>
              <a:rPr lang="en-US" sz="4400" b="1" dirty="0">
                <a:latin typeface="Arial"/>
                <a:cs typeface="Arial"/>
              </a:rPr>
              <a:t>Dziga Vertov</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7584" y="422067"/>
            <a:ext cx="3640862" cy="2921792"/>
          </a:xfrm>
          <a:prstGeom prst="rect">
            <a:avLst/>
          </a:prstGeom>
        </p:spPr>
      </p:pic>
      <p:sp>
        <p:nvSpPr>
          <p:cNvPr id="5" name="Rectangle 4"/>
          <p:cNvSpPr/>
          <p:nvPr/>
        </p:nvSpPr>
        <p:spPr>
          <a:xfrm>
            <a:off x="92365" y="3484285"/>
            <a:ext cx="8676081" cy="3108543"/>
          </a:xfrm>
          <a:prstGeom prst="rect">
            <a:avLst/>
          </a:prstGeom>
        </p:spPr>
        <p:txBody>
          <a:bodyPr wrap="square">
            <a:spAutoFit/>
          </a:bodyPr>
          <a:lstStyle/>
          <a:p>
            <a:pPr marL="457200" indent="-457200">
              <a:buFont typeface="Arial" charset="0"/>
              <a:buChar char="•"/>
            </a:pPr>
            <a:r>
              <a:rPr lang="en-US" sz="2800" dirty="0">
                <a:solidFill>
                  <a:srgbClr val="FF0000"/>
                </a:solidFill>
                <a:latin typeface="Arial" charset="0"/>
                <a:ea typeface="Arial" charset="0"/>
                <a:cs typeface="Arial" charset="0"/>
              </a:rPr>
              <a:t>Kino-Glaz (Cinema-Eye) </a:t>
            </a:r>
            <a:r>
              <a:rPr lang="en-US" sz="2800" dirty="0">
                <a:latin typeface="Arial" charset="0"/>
                <a:ea typeface="Arial" charset="0"/>
                <a:cs typeface="Arial" charset="0"/>
              </a:rPr>
              <a:t>during the 1920s, Vertov and the group of young filmmaker he worked with believed in </a:t>
            </a:r>
            <a:r>
              <a:rPr lang="en-US" sz="2800" dirty="0">
                <a:solidFill>
                  <a:srgbClr val="FF0000"/>
                </a:solidFill>
                <a:latin typeface="Arial" charset="0"/>
                <a:ea typeface="Arial" charset="0"/>
                <a:cs typeface="Arial" charset="0"/>
              </a:rPr>
              <a:t>the absolute ability of the cinema apparatus to reproduce reality </a:t>
            </a:r>
            <a:r>
              <a:rPr lang="en-US" sz="2800" dirty="0">
                <a:latin typeface="Arial" charset="0"/>
                <a:ea typeface="Arial" charset="0"/>
                <a:cs typeface="Arial" charset="0"/>
              </a:rPr>
              <a:t>as it actually appears, and </a:t>
            </a:r>
            <a:r>
              <a:rPr lang="en-US" sz="2800" dirty="0">
                <a:solidFill>
                  <a:srgbClr val="FF0000"/>
                </a:solidFill>
                <a:latin typeface="Arial" charset="0"/>
                <a:ea typeface="Arial" charset="0"/>
                <a:cs typeface="Arial" charset="0"/>
              </a:rPr>
              <a:t>the necessity of editing </a:t>
            </a:r>
            <a:r>
              <a:rPr lang="en-US" sz="2800" dirty="0">
                <a:latin typeface="Arial" charset="0"/>
                <a:ea typeface="Arial" charset="0"/>
                <a:cs typeface="Arial" charset="0"/>
              </a:rPr>
              <a:t>to arrange this reality into an expressive and persuasive whole. </a:t>
            </a:r>
          </a:p>
        </p:txBody>
      </p:sp>
    </p:spTree>
    <p:extLst>
      <p:ext uri="{BB962C8B-B14F-4D97-AF65-F5344CB8AC3E}">
        <p14:creationId xmlns:p14="http://schemas.microsoft.com/office/powerpoint/2010/main" val="24490948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727" y="5320255"/>
            <a:ext cx="8520545" cy="1077218"/>
          </a:xfrm>
          <a:prstGeom prst="rect">
            <a:avLst/>
          </a:prstGeom>
          <a:noFill/>
        </p:spPr>
        <p:txBody>
          <a:bodyPr wrap="square" rtlCol="0">
            <a:spAutoFit/>
          </a:bodyPr>
          <a:lstStyle/>
          <a:p>
            <a:pPr algn="ctr"/>
            <a:r>
              <a:rPr lang="en-US" sz="3200" b="1" i="1" dirty="0">
                <a:latin typeface="Arial"/>
                <a:cs typeface="Arial"/>
              </a:rPr>
              <a:t>Man with a Movie Camera </a:t>
            </a:r>
            <a:r>
              <a:rPr lang="en-US" sz="3200" b="1" dirty="0">
                <a:latin typeface="Arial"/>
                <a:cs typeface="Arial"/>
              </a:rPr>
              <a:t>(1929)</a:t>
            </a:r>
          </a:p>
          <a:p>
            <a:pPr algn="ctr"/>
            <a:r>
              <a:rPr lang="en-US" sz="3200" b="1" dirty="0">
                <a:latin typeface="Arial"/>
                <a:cs typeface="Arial"/>
              </a:rPr>
              <a:t>Dir. </a:t>
            </a:r>
            <a:r>
              <a:rPr lang="en-US" sz="3200" b="1" dirty="0" err="1">
                <a:latin typeface="Arial"/>
                <a:cs typeface="Arial"/>
              </a:rPr>
              <a:t>Dziga</a:t>
            </a:r>
            <a:r>
              <a:rPr lang="en-US" sz="3200" b="1" dirty="0">
                <a:latin typeface="Arial"/>
                <a:cs typeface="Arial"/>
              </a:rPr>
              <a:t> </a:t>
            </a:r>
            <a:r>
              <a:rPr lang="en-US" sz="3200" b="1" dirty="0" err="1">
                <a:latin typeface="Arial"/>
                <a:cs typeface="Arial"/>
              </a:rPr>
              <a:t>Vertov</a:t>
            </a:r>
            <a:endParaRPr lang="en-US" sz="3200" b="1" dirty="0">
              <a:latin typeface="Arial"/>
              <a:cs typeface="Arial"/>
            </a:endParaRPr>
          </a:p>
        </p:txBody>
      </p:sp>
      <p:pic>
        <p:nvPicPr>
          <p:cNvPr id="3" name="Picture 2" descr="A close up of a camera lens&#10;&#10;Description automatically generated with medium confidence">
            <a:extLst>
              <a:ext uri="{FF2B5EF4-FFF2-40B4-BE49-F238E27FC236}">
                <a16:creationId xmlns:a16="http://schemas.microsoft.com/office/drawing/2014/main" id="{EF30A3F4-0F61-354D-A263-2786AA6CE186}"/>
              </a:ext>
            </a:extLst>
          </p:cNvPr>
          <p:cNvPicPr>
            <a:picLocks noChangeAspect="1"/>
          </p:cNvPicPr>
          <p:nvPr/>
        </p:nvPicPr>
        <p:blipFill>
          <a:blip r:embed="rId2"/>
          <a:stretch>
            <a:fillRect/>
          </a:stretch>
        </p:blipFill>
        <p:spPr>
          <a:xfrm>
            <a:off x="887741" y="585716"/>
            <a:ext cx="7363511" cy="4279770"/>
          </a:xfrm>
          <a:prstGeom prst="rect">
            <a:avLst/>
          </a:prstGeom>
        </p:spPr>
      </p:pic>
    </p:spTree>
    <p:extLst>
      <p:ext uri="{BB962C8B-B14F-4D97-AF65-F5344CB8AC3E}">
        <p14:creationId xmlns:p14="http://schemas.microsoft.com/office/powerpoint/2010/main" val="14291826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727" y="5320255"/>
            <a:ext cx="8520545" cy="1077218"/>
          </a:xfrm>
          <a:prstGeom prst="rect">
            <a:avLst/>
          </a:prstGeom>
          <a:noFill/>
        </p:spPr>
        <p:txBody>
          <a:bodyPr wrap="square" rtlCol="0">
            <a:spAutoFit/>
          </a:bodyPr>
          <a:lstStyle/>
          <a:p>
            <a:pPr algn="ctr"/>
            <a:r>
              <a:rPr lang="en-US" sz="3200" b="1" i="1" dirty="0">
                <a:latin typeface="Arial"/>
                <a:cs typeface="Arial"/>
              </a:rPr>
              <a:t>Baby Driver </a:t>
            </a:r>
            <a:r>
              <a:rPr lang="en-US" sz="3200" b="1" dirty="0">
                <a:latin typeface="Arial"/>
                <a:cs typeface="Arial"/>
              </a:rPr>
              <a:t>(2017)</a:t>
            </a:r>
          </a:p>
          <a:p>
            <a:pPr algn="ctr"/>
            <a:r>
              <a:rPr lang="en-US" sz="3200" b="1" dirty="0">
                <a:latin typeface="Arial"/>
                <a:cs typeface="Arial"/>
              </a:rPr>
              <a:t>Dir. Edgar Wright</a:t>
            </a:r>
          </a:p>
        </p:txBody>
      </p:sp>
      <p:pic>
        <p:nvPicPr>
          <p:cNvPr id="6" name="Picture 5" descr="A group of people posing for a picture&#10;&#10;Description automatically generated with medium confidence">
            <a:extLst>
              <a:ext uri="{FF2B5EF4-FFF2-40B4-BE49-F238E27FC236}">
                <a16:creationId xmlns:a16="http://schemas.microsoft.com/office/drawing/2014/main" id="{C90E9967-E19A-4F48-BCAA-4A1B7E92DE36}"/>
              </a:ext>
            </a:extLst>
          </p:cNvPr>
          <p:cNvPicPr>
            <a:picLocks noChangeAspect="1"/>
          </p:cNvPicPr>
          <p:nvPr/>
        </p:nvPicPr>
        <p:blipFill>
          <a:blip r:embed="rId2"/>
          <a:stretch>
            <a:fillRect/>
          </a:stretch>
        </p:blipFill>
        <p:spPr>
          <a:xfrm>
            <a:off x="887741" y="625780"/>
            <a:ext cx="7368516" cy="4499707"/>
          </a:xfrm>
          <a:prstGeom prst="rect">
            <a:avLst/>
          </a:prstGeom>
        </p:spPr>
      </p:pic>
    </p:spTree>
    <p:extLst>
      <p:ext uri="{BB962C8B-B14F-4D97-AF65-F5344CB8AC3E}">
        <p14:creationId xmlns:p14="http://schemas.microsoft.com/office/powerpoint/2010/main" val="40991594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65" y="1304636"/>
            <a:ext cx="8682180" cy="5553364"/>
          </a:xfrm>
        </p:spPr>
        <p:txBody>
          <a:bodyPr>
            <a:noAutofit/>
          </a:bodyPr>
          <a:lstStyle/>
          <a:p>
            <a:pPr marL="457200" lvl="0" indent="-457200" algn="l">
              <a:buFont typeface="Arial"/>
              <a:buChar char="•"/>
            </a:pPr>
            <a:r>
              <a:rPr lang="en-US" sz="2800" dirty="0">
                <a:latin typeface="Arial"/>
                <a:cs typeface="Arial"/>
              </a:rPr>
              <a:t>Watch and compare two sequences from </a:t>
            </a:r>
            <a:r>
              <a:rPr lang="en-US" sz="2800" i="1" dirty="0">
                <a:latin typeface="Arial"/>
                <a:cs typeface="Arial"/>
              </a:rPr>
              <a:t>Baby Driver</a:t>
            </a:r>
            <a:r>
              <a:rPr lang="en-US" sz="2800" dirty="0">
                <a:latin typeface="Arial"/>
                <a:cs typeface="Arial"/>
              </a:rPr>
              <a:t> and </a:t>
            </a:r>
            <a:r>
              <a:rPr lang="en-US" sz="2800" i="1" dirty="0">
                <a:latin typeface="Arial"/>
                <a:cs typeface="Arial"/>
              </a:rPr>
              <a:t>Man with a Movie Camera. </a:t>
            </a:r>
            <a:r>
              <a:rPr lang="en-US" sz="2800" dirty="0">
                <a:latin typeface="Arial"/>
                <a:cs typeface="Arial"/>
              </a:rPr>
              <a:t>Do you see any influence of the Soviet Montage filmic language on contemporary Hollywood cinema?</a:t>
            </a:r>
          </a:p>
          <a:p>
            <a:pPr marL="457200" lvl="0" indent="-457200" algn="l">
              <a:buFont typeface="Arial"/>
              <a:buChar char="•"/>
            </a:pPr>
            <a:endParaRPr lang="en-US" sz="2800" dirty="0">
              <a:latin typeface="Arial"/>
              <a:cs typeface="Arial"/>
            </a:endParaRPr>
          </a:p>
          <a:p>
            <a:pPr marL="457200" lvl="0" indent="-457200" algn="l">
              <a:buFont typeface="Arial"/>
              <a:buChar char="•"/>
            </a:pPr>
            <a:r>
              <a:rPr lang="en-US" sz="2800" dirty="0">
                <a:latin typeface="Arial"/>
                <a:cs typeface="Arial"/>
              </a:rPr>
              <a:t>Given the oppositional stance of Soviet Montage to Hollywood filmic language of continuity editing, and the influence of Marxism on the filmic language of Montage, what are the implications (formal, ideological, etc.) when this filmic language appears in Hollywood films?  </a:t>
            </a:r>
          </a:p>
          <a:p>
            <a:pPr marL="457200" indent="-457200" algn="l">
              <a:buFont typeface="Arial"/>
              <a:buChar char="•"/>
            </a:pPr>
            <a:endParaRPr lang="en-US" sz="2800" dirty="0">
              <a:latin typeface="Arial"/>
              <a:cs typeface="Arial"/>
            </a:endParaRPr>
          </a:p>
          <a:p>
            <a:pPr marL="457200" lvl="0" indent="-457200" algn="l">
              <a:buFont typeface="Arial"/>
              <a:buChar char="•"/>
            </a:pPr>
            <a:endParaRPr lang="en-US" sz="2800" dirty="0">
              <a:latin typeface="Arial"/>
              <a:cs typeface="Arial"/>
            </a:endParaRPr>
          </a:p>
          <a:p>
            <a:endParaRPr lang="en-US" sz="2000" b="1" dirty="0">
              <a:latin typeface="Arial"/>
              <a:cs typeface="Arial"/>
            </a:endParaRPr>
          </a:p>
        </p:txBody>
      </p:sp>
      <p:sp>
        <p:nvSpPr>
          <p:cNvPr id="4" name="TextBox 3"/>
          <p:cNvSpPr txBox="1"/>
          <p:nvPr/>
        </p:nvSpPr>
        <p:spPr>
          <a:xfrm>
            <a:off x="311728" y="300181"/>
            <a:ext cx="7850908" cy="584775"/>
          </a:xfrm>
          <a:prstGeom prst="rect">
            <a:avLst/>
          </a:prstGeom>
          <a:noFill/>
        </p:spPr>
        <p:txBody>
          <a:bodyPr wrap="square" rtlCol="0">
            <a:spAutoFit/>
          </a:bodyPr>
          <a:lstStyle/>
          <a:p>
            <a:r>
              <a:rPr lang="en-US" sz="3200" b="1" dirty="0">
                <a:latin typeface="Arial"/>
                <a:cs typeface="Arial"/>
              </a:rPr>
              <a:t>Comparative Analysis:</a:t>
            </a:r>
            <a:endParaRPr lang="en-US" sz="3200" b="1" i="1" dirty="0">
              <a:latin typeface="Arial"/>
              <a:cs typeface="Arial"/>
            </a:endParaRPr>
          </a:p>
        </p:txBody>
      </p:sp>
    </p:spTree>
    <p:extLst>
      <p:ext uri="{BB962C8B-B14F-4D97-AF65-F5344CB8AC3E}">
        <p14:creationId xmlns:p14="http://schemas.microsoft.com/office/powerpoint/2010/main" val="19856662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65" y="1673886"/>
            <a:ext cx="3983210" cy="1937415"/>
          </a:xfrm>
        </p:spPr>
        <p:txBody>
          <a:bodyPr>
            <a:normAutofit/>
          </a:bodyPr>
          <a:lstStyle/>
          <a:p>
            <a:pPr marL="457200" indent="-457200" algn="l">
              <a:buFont typeface="Arial" charset="0"/>
              <a:buChar char="•"/>
            </a:pPr>
            <a:r>
              <a:rPr lang="en-US" sz="2800" dirty="0">
                <a:latin typeface="Arial"/>
                <a:cs typeface="Arial"/>
              </a:rPr>
              <a:t>Ian Christie is a British film scholar.  He is Professor of Film and Media</a:t>
            </a:r>
            <a:endParaRPr lang="en-US" sz="4000" dirty="0">
              <a:latin typeface="Arial"/>
              <a:cs typeface="Arial"/>
            </a:endParaRPr>
          </a:p>
          <a:p>
            <a:pPr marL="571500" indent="-571500" algn="l">
              <a:buFont typeface="Arial"/>
              <a:buChar char="•"/>
            </a:pPr>
            <a:endParaRPr lang="en-US" sz="4000" b="1" dirty="0">
              <a:latin typeface="Arial"/>
              <a:cs typeface="Arial"/>
            </a:endParaRPr>
          </a:p>
          <a:p>
            <a:endParaRPr lang="en-US" sz="4000" b="1" dirty="0">
              <a:latin typeface="Arial"/>
              <a:cs typeface="Arial"/>
            </a:endParaRPr>
          </a:p>
        </p:txBody>
      </p:sp>
      <p:sp>
        <p:nvSpPr>
          <p:cNvPr id="4" name="TextBox 3"/>
          <p:cNvSpPr txBox="1"/>
          <p:nvPr/>
        </p:nvSpPr>
        <p:spPr>
          <a:xfrm>
            <a:off x="311728" y="542635"/>
            <a:ext cx="6811817" cy="769441"/>
          </a:xfrm>
          <a:prstGeom prst="rect">
            <a:avLst/>
          </a:prstGeom>
          <a:noFill/>
        </p:spPr>
        <p:txBody>
          <a:bodyPr wrap="square" rtlCol="0">
            <a:spAutoFit/>
          </a:bodyPr>
          <a:lstStyle/>
          <a:p>
            <a:r>
              <a:rPr lang="en-US" sz="4400" b="1" dirty="0">
                <a:latin typeface="Arial"/>
                <a:cs typeface="Arial"/>
              </a:rPr>
              <a:t>Ian Christie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5575" y="396593"/>
            <a:ext cx="4673600" cy="2857500"/>
          </a:xfrm>
          <a:prstGeom prst="rect">
            <a:avLst/>
          </a:prstGeom>
        </p:spPr>
      </p:pic>
      <p:sp>
        <p:nvSpPr>
          <p:cNvPr id="6" name="TextBox 5"/>
          <p:cNvSpPr txBox="1"/>
          <p:nvPr/>
        </p:nvSpPr>
        <p:spPr>
          <a:xfrm>
            <a:off x="92366" y="3400135"/>
            <a:ext cx="8656809" cy="3108543"/>
          </a:xfrm>
          <a:prstGeom prst="rect">
            <a:avLst/>
          </a:prstGeom>
          <a:noFill/>
        </p:spPr>
        <p:txBody>
          <a:bodyPr wrap="square" rtlCol="0">
            <a:spAutoFit/>
          </a:bodyPr>
          <a:lstStyle/>
          <a:p>
            <a:pPr lvl="1"/>
            <a:r>
              <a:rPr lang="en-US" sz="2800" dirty="0">
                <a:latin typeface="Arial"/>
                <a:cs typeface="Arial"/>
              </a:rPr>
              <a:t>History at Birkbeck, University of London</a:t>
            </a:r>
          </a:p>
          <a:p>
            <a:pPr lvl="1"/>
            <a:endParaRPr lang="en-US" sz="2800" dirty="0">
              <a:latin typeface="Arial"/>
              <a:cs typeface="Arial"/>
            </a:endParaRPr>
          </a:p>
          <a:p>
            <a:pPr marL="457200" indent="-457200">
              <a:buFont typeface="Arial" charset="0"/>
              <a:buChar char="•"/>
            </a:pPr>
            <a:r>
              <a:rPr lang="en-US" sz="2800" dirty="0">
                <a:latin typeface="Arial"/>
                <a:cs typeface="Arial"/>
              </a:rPr>
              <a:t>In addition to writing about film history, Christie is also a curator, broadcaster, and consultant.  </a:t>
            </a:r>
          </a:p>
          <a:p>
            <a:pPr marL="457200" indent="-457200">
              <a:buFont typeface="Arial" charset="0"/>
              <a:buChar char="•"/>
            </a:pPr>
            <a:endParaRPr lang="en-US" sz="2800" dirty="0">
              <a:latin typeface="Arial"/>
              <a:cs typeface="Arial"/>
            </a:endParaRPr>
          </a:p>
          <a:p>
            <a:pPr marL="457200" indent="-457200">
              <a:buFont typeface="Arial" charset="0"/>
              <a:buChar char="•"/>
            </a:pPr>
            <a:r>
              <a:rPr lang="en-US" sz="2800" dirty="0">
                <a:latin typeface="Arial"/>
                <a:cs typeface="Arial"/>
              </a:rPr>
              <a:t>He writes about early cinema, Russian cinema, as well as filmmakers including Scorsese and Gilliam.</a:t>
            </a:r>
          </a:p>
        </p:txBody>
      </p:sp>
    </p:spTree>
    <p:extLst>
      <p:ext uri="{BB962C8B-B14F-4D97-AF65-F5344CB8AC3E}">
        <p14:creationId xmlns:p14="http://schemas.microsoft.com/office/powerpoint/2010/main" val="29681298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3595" y="497717"/>
            <a:ext cx="8656809" cy="1815882"/>
          </a:xfrm>
          <a:prstGeom prst="rect">
            <a:avLst/>
          </a:prstGeom>
          <a:noFill/>
        </p:spPr>
        <p:txBody>
          <a:bodyPr wrap="square" rtlCol="0">
            <a:spAutoFit/>
          </a:bodyPr>
          <a:lstStyle/>
          <a:p>
            <a:pPr marL="285750" indent="-285750">
              <a:buFont typeface="Arial" charset="0"/>
              <a:buChar char="•"/>
            </a:pPr>
            <a:r>
              <a:rPr lang="en-US" sz="2800" dirty="0">
                <a:latin typeface="Arial" charset="0"/>
                <a:ea typeface="Arial" charset="0"/>
                <a:cs typeface="Arial" charset="0"/>
              </a:rPr>
              <a:t>He has also worked on exhibitions ranging from </a:t>
            </a:r>
            <a:r>
              <a:rPr lang="en-US" sz="2800" i="1" dirty="0">
                <a:latin typeface="Arial" charset="0"/>
                <a:ea typeface="Arial" charset="0"/>
                <a:cs typeface="Arial" charset="0"/>
              </a:rPr>
              <a:t>Film as Film</a:t>
            </a:r>
            <a:r>
              <a:rPr lang="en-US" sz="2800" b="1" dirty="0">
                <a:latin typeface="Arial" charset="0"/>
                <a:ea typeface="Arial" charset="0"/>
                <a:cs typeface="Arial" charset="0"/>
              </a:rPr>
              <a:t> </a:t>
            </a:r>
            <a:r>
              <a:rPr lang="en-US" sz="2800" dirty="0">
                <a:latin typeface="Arial" charset="0"/>
                <a:ea typeface="Arial" charset="0"/>
                <a:cs typeface="Arial" charset="0"/>
              </a:rPr>
              <a:t>(1979), </a:t>
            </a:r>
            <a:r>
              <a:rPr lang="en-US" sz="2800" i="1" dirty="0">
                <a:latin typeface="Arial" charset="0"/>
                <a:ea typeface="Arial" charset="0"/>
                <a:cs typeface="Arial" charset="0"/>
              </a:rPr>
              <a:t>Eisenstein: His Life and Art</a:t>
            </a:r>
            <a:r>
              <a:rPr lang="en-US" sz="2800" dirty="0">
                <a:latin typeface="Arial" charset="0"/>
                <a:ea typeface="Arial" charset="0"/>
                <a:cs typeface="Arial" charset="0"/>
              </a:rPr>
              <a:t> (1988), </a:t>
            </a:r>
            <a:r>
              <a:rPr lang="en-US" sz="2800" i="1" dirty="0">
                <a:latin typeface="Arial" charset="0"/>
                <a:ea typeface="Arial" charset="0"/>
                <a:cs typeface="Arial" charset="0"/>
              </a:rPr>
              <a:t>Spellbound: Art</a:t>
            </a:r>
            <a:r>
              <a:rPr lang="en-US" sz="2800" b="1" dirty="0">
                <a:latin typeface="Arial" charset="0"/>
                <a:ea typeface="Arial" charset="0"/>
                <a:cs typeface="Arial" charset="0"/>
              </a:rPr>
              <a:t> </a:t>
            </a:r>
            <a:r>
              <a:rPr lang="en-US" sz="2800" i="1" dirty="0">
                <a:latin typeface="Arial" charset="0"/>
                <a:ea typeface="Arial" charset="0"/>
                <a:cs typeface="Arial" charset="0"/>
              </a:rPr>
              <a:t>and Film</a:t>
            </a:r>
            <a:r>
              <a:rPr lang="en-US" sz="2800" dirty="0">
                <a:latin typeface="Arial" charset="0"/>
                <a:ea typeface="Arial" charset="0"/>
                <a:cs typeface="Arial" charset="0"/>
              </a:rPr>
              <a:t> (1996) and </a:t>
            </a:r>
            <a:r>
              <a:rPr lang="en-US" sz="2800" i="1" dirty="0">
                <a:latin typeface="Arial" charset="0"/>
                <a:ea typeface="Arial" charset="0"/>
                <a:cs typeface="Arial" charset="0"/>
              </a:rPr>
              <a:t>Modernism: Designing a New World</a:t>
            </a:r>
            <a:r>
              <a:rPr lang="en-US" sz="2800" dirty="0">
                <a:latin typeface="Arial" charset="0"/>
                <a:ea typeface="Arial" charset="0"/>
                <a:cs typeface="Arial" charset="0"/>
              </a:rPr>
              <a:t> (2006). </a:t>
            </a:r>
            <a:endParaRPr lang="en-US" sz="2800" b="1" dirty="0">
              <a:latin typeface="Arial" charset="0"/>
              <a:ea typeface="Arial" charset="0"/>
              <a:cs typeface="Arial" charset="0"/>
            </a:endParaRPr>
          </a:p>
        </p:txBody>
      </p:sp>
    </p:spTree>
    <p:extLst>
      <p:ext uri="{BB962C8B-B14F-4D97-AF65-F5344CB8AC3E}">
        <p14:creationId xmlns:p14="http://schemas.microsoft.com/office/powerpoint/2010/main" val="23931959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64" y="2161775"/>
            <a:ext cx="4375464" cy="2659216"/>
          </a:xfrm>
        </p:spPr>
        <p:txBody>
          <a:bodyPr>
            <a:normAutofit/>
          </a:bodyPr>
          <a:lstStyle/>
          <a:p>
            <a:pPr marL="457200" indent="-457200" algn="l">
              <a:buFont typeface="Arial" charset="0"/>
              <a:buChar char="•"/>
            </a:pPr>
            <a:r>
              <a:rPr lang="en-US" sz="2800" dirty="0">
                <a:latin typeface="Arial"/>
                <a:cs typeface="Arial"/>
              </a:rPr>
              <a:t>Kleinhans was an associate professor of film studies at Northwestern University for 32 years.</a:t>
            </a:r>
            <a:endParaRPr lang="en-US" sz="4000" dirty="0">
              <a:latin typeface="Arial"/>
              <a:cs typeface="Arial"/>
            </a:endParaRPr>
          </a:p>
          <a:p>
            <a:pPr marL="571500" indent="-571500" algn="l">
              <a:buFont typeface="Arial"/>
              <a:buChar char="•"/>
            </a:pPr>
            <a:endParaRPr lang="en-US" sz="4000" b="1" dirty="0">
              <a:latin typeface="Arial"/>
              <a:cs typeface="Arial"/>
            </a:endParaRPr>
          </a:p>
          <a:p>
            <a:endParaRPr lang="en-US" sz="4000" b="1" dirty="0">
              <a:latin typeface="Arial"/>
              <a:cs typeface="Arial"/>
            </a:endParaRPr>
          </a:p>
        </p:txBody>
      </p:sp>
      <p:sp>
        <p:nvSpPr>
          <p:cNvPr id="4" name="TextBox 3"/>
          <p:cNvSpPr txBox="1"/>
          <p:nvPr/>
        </p:nvSpPr>
        <p:spPr>
          <a:xfrm>
            <a:off x="323302" y="348621"/>
            <a:ext cx="4236077" cy="1446550"/>
          </a:xfrm>
          <a:prstGeom prst="rect">
            <a:avLst/>
          </a:prstGeom>
          <a:noFill/>
        </p:spPr>
        <p:txBody>
          <a:bodyPr wrap="square" rtlCol="0">
            <a:spAutoFit/>
          </a:bodyPr>
          <a:lstStyle/>
          <a:p>
            <a:r>
              <a:rPr lang="en-US" sz="4400" b="1" dirty="0">
                <a:latin typeface="Arial"/>
                <a:cs typeface="Arial"/>
              </a:rPr>
              <a:t>Chuck Kleinhans</a:t>
            </a:r>
          </a:p>
        </p:txBody>
      </p:sp>
      <p:sp>
        <p:nvSpPr>
          <p:cNvPr id="6" name="TextBox 5"/>
          <p:cNvSpPr txBox="1"/>
          <p:nvPr/>
        </p:nvSpPr>
        <p:spPr>
          <a:xfrm>
            <a:off x="92367" y="4986510"/>
            <a:ext cx="8656809" cy="2246769"/>
          </a:xfrm>
          <a:prstGeom prst="rect">
            <a:avLst/>
          </a:prstGeom>
          <a:noFill/>
        </p:spPr>
        <p:txBody>
          <a:bodyPr wrap="square" rtlCol="0">
            <a:spAutoFit/>
          </a:bodyPr>
          <a:lstStyle/>
          <a:p>
            <a:pPr marL="457200" indent="-457200">
              <a:buFont typeface="Arial" charset="0"/>
              <a:buChar char="•"/>
            </a:pPr>
            <a:r>
              <a:rPr lang="en-US" sz="2800" dirty="0">
                <a:latin typeface="Arial"/>
                <a:cs typeface="Arial"/>
              </a:rPr>
              <a:t>In 1974, he co-founded the influential media studies journal </a:t>
            </a:r>
            <a:r>
              <a:rPr lang="en-US" sz="2800" i="1" dirty="0">
                <a:latin typeface="Arial"/>
                <a:cs typeface="Arial"/>
              </a:rPr>
              <a:t>Jump Cut </a:t>
            </a:r>
            <a:r>
              <a:rPr lang="en-US" sz="2800" dirty="0">
                <a:latin typeface="Arial"/>
                <a:cs typeface="Arial"/>
              </a:rPr>
              <a:t>with Julia Lesage and John Hess, which he co-edited until his death in 2017.</a:t>
            </a:r>
          </a:p>
          <a:p>
            <a:endParaRPr lang="en-US" sz="2800" dirty="0">
              <a:latin typeface="Arial"/>
              <a:cs typeface="Aria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7828" y="348621"/>
            <a:ext cx="4334081" cy="3254501"/>
          </a:xfrm>
          <a:prstGeom prst="rect">
            <a:avLst/>
          </a:prstGeom>
        </p:spPr>
      </p:pic>
    </p:spTree>
    <p:extLst>
      <p:ext uri="{BB962C8B-B14F-4D97-AF65-F5344CB8AC3E}">
        <p14:creationId xmlns:p14="http://schemas.microsoft.com/office/powerpoint/2010/main" val="6356606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3595" y="497717"/>
            <a:ext cx="8656809" cy="1384995"/>
          </a:xfrm>
          <a:prstGeom prst="rect">
            <a:avLst/>
          </a:prstGeom>
          <a:noFill/>
        </p:spPr>
        <p:txBody>
          <a:bodyPr wrap="square" rtlCol="0">
            <a:spAutoFit/>
          </a:bodyPr>
          <a:lstStyle/>
          <a:p>
            <a:pPr marL="285750" indent="-285750">
              <a:buFont typeface="Arial" charset="0"/>
              <a:buChar char="•"/>
            </a:pPr>
            <a:r>
              <a:rPr lang="en-US" sz="2800" dirty="0">
                <a:latin typeface="Arial" charset="0"/>
                <a:ea typeface="Arial" charset="0"/>
                <a:cs typeface="Arial" charset="0"/>
              </a:rPr>
              <a:t>In 2007, the Society for Cinema and Media Studies (SCMS) awarded him its Outstanding Pedagogical Achievement Award.</a:t>
            </a:r>
            <a:endParaRPr lang="en-US" sz="2800" b="1" dirty="0">
              <a:latin typeface="Arial" charset="0"/>
              <a:ea typeface="Arial" charset="0"/>
              <a:cs typeface="Arial" charset="0"/>
            </a:endParaRPr>
          </a:p>
        </p:txBody>
      </p:sp>
    </p:spTree>
    <p:extLst>
      <p:ext uri="{BB962C8B-B14F-4D97-AF65-F5344CB8AC3E}">
        <p14:creationId xmlns:p14="http://schemas.microsoft.com/office/powerpoint/2010/main" val="6511663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1413" y="456154"/>
            <a:ext cx="8206450" cy="6237254"/>
          </a:xfrm>
        </p:spPr>
        <p:txBody>
          <a:bodyPr>
            <a:normAutofit/>
          </a:bodyPr>
          <a:lstStyle/>
          <a:p>
            <a:pPr algn="l"/>
            <a:r>
              <a:rPr lang="en-US" sz="4400" dirty="0">
                <a:latin typeface="Arial"/>
                <a:cs typeface="Arial"/>
              </a:rPr>
              <a:t>Formalism, Marxism, and Film </a:t>
            </a:r>
          </a:p>
          <a:p>
            <a:pPr algn="l"/>
            <a:endParaRPr lang="en-US" sz="2800" dirty="0">
              <a:latin typeface="Arial"/>
              <a:cs typeface="Arial"/>
            </a:endParaRPr>
          </a:p>
          <a:p>
            <a:pPr marL="571500" indent="-571500" algn="l">
              <a:buFont typeface="Arial" charset="0"/>
              <a:buChar char="•"/>
            </a:pPr>
            <a:r>
              <a:rPr lang="en-US" sz="2800" dirty="0">
                <a:latin typeface="Arial" charset="0"/>
                <a:ea typeface="Arial" charset="0"/>
                <a:cs typeface="Arial" charset="0"/>
              </a:rPr>
              <a:t>During and after the Russian Revolution, formalist literary critics including Viktor Shklovsky and Yuri Tynyanov were not only theorizing new forms of Soviet cinema, they were also working as scriptwriters and consultants on films</a:t>
            </a:r>
          </a:p>
          <a:p>
            <a:pPr marL="571500" indent="-571500" algn="l">
              <a:buFont typeface="Arial" charset="0"/>
              <a:buChar char="•"/>
            </a:pPr>
            <a:endParaRPr lang="en-US" sz="2800" dirty="0">
              <a:latin typeface="Arial" charset="0"/>
              <a:ea typeface="Arial" charset="0"/>
              <a:cs typeface="Arial" charset="0"/>
            </a:endParaRPr>
          </a:p>
          <a:p>
            <a:pPr marL="571500" indent="-571500" algn="l">
              <a:buFont typeface="Arial" charset="0"/>
              <a:buChar char="•"/>
            </a:pPr>
            <a:r>
              <a:rPr lang="en-US" sz="2800" dirty="0">
                <a:latin typeface="Arial" charset="0"/>
                <a:ea typeface="Arial" charset="0"/>
                <a:cs typeface="Arial" charset="0"/>
              </a:rPr>
              <a:t>Eisenstein and Vertov were both filmmakers as well as theorists.</a:t>
            </a:r>
          </a:p>
          <a:p>
            <a:pPr marL="571500" indent="-571500" algn="l">
              <a:buFont typeface="Arial" charset="0"/>
              <a:buChar char="•"/>
            </a:pPr>
            <a:endParaRPr lang="en-US" sz="2800" dirty="0">
              <a:latin typeface="Arial" charset="0"/>
              <a:ea typeface="Arial" charset="0"/>
              <a:cs typeface="Arial" charset="0"/>
            </a:endParaRPr>
          </a:p>
          <a:p>
            <a:pPr marL="571500" indent="-571500" algn="l">
              <a:buFont typeface="Arial" charset="0"/>
              <a:buChar char="•"/>
            </a:pPr>
            <a:endParaRPr lang="en-US" sz="4000" dirty="0">
              <a:latin typeface="Arial"/>
              <a:cs typeface="Arial"/>
            </a:endParaRPr>
          </a:p>
          <a:p>
            <a:pPr marL="1485900" lvl="2" indent="-571500" algn="l">
              <a:buFont typeface="Arial" charset="0"/>
              <a:buChar char="•"/>
            </a:pPr>
            <a:endParaRPr lang="en-US" sz="3200" dirty="0">
              <a:latin typeface="Arial"/>
              <a:cs typeface="Arial"/>
            </a:endParaRPr>
          </a:p>
          <a:p>
            <a:pPr algn="l"/>
            <a:endParaRPr lang="en-US" sz="28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5691151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1413" y="456154"/>
            <a:ext cx="8206450" cy="6237254"/>
          </a:xfrm>
        </p:spPr>
        <p:txBody>
          <a:bodyPr>
            <a:normAutofit/>
          </a:bodyPr>
          <a:lstStyle/>
          <a:p>
            <a:endParaRPr lang="en-US" dirty="0"/>
          </a:p>
          <a:p>
            <a:pPr lvl="1" algn="l"/>
            <a:r>
              <a:rPr lang="en-US" sz="3200" dirty="0">
                <a:latin typeface="Arial" charset="0"/>
                <a:ea typeface="Arial" charset="0"/>
                <a:cs typeface="Arial" charset="0"/>
              </a:rPr>
              <a:t>“The Formalists argue that poetic and prosaic language are not confined to the literary genres of poetry and prose could also be applied to cinema…”</a:t>
            </a:r>
          </a:p>
          <a:p>
            <a:pPr algn="l"/>
            <a:r>
              <a:rPr lang="en-US" dirty="0">
                <a:latin typeface="Arial" charset="0"/>
                <a:ea typeface="Arial" charset="0"/>
                <a:cs typeface="Arial" charset="0"/>
              </a:rPr>
              <a:t> </a:t>
            </a:r>
          </a:p>
          <a:p>
            <a:pPr lvl="1" algn="l"/>
            <a:r>
              <a:rPr lang="en-US" sz="3200" dirty="0">
                <a:latin typeface="Arial" charset="0"/>
                <a:ea typeface="Arial" charset="0"/>
                <a:cs typeface="Arial" charset="0"/>
              </a:rPr>
              <a:t>“Formalists were able to argue that the use of ‘factual’ documentary material by Dziga Vertov did not in itself make his films factual.” (OGFS, P. 60)</a:t>
            </a:r>
          </a:p>
          <a:p>
            <a:pPr marL="571500" indent="-571500" algn="l">
              <a:buFont typeface="Arial" charset="0"/>
              <a:buChar char="•"/>
            </a:pPr>
            <a:endParaRPr lang="en-US" sz="4000" dirty="0">
              <a:latin typeface="Arial"/>
              <a:cs typeface="Arial"/>
            </a:endParaRPr>
          </a:p>
          <a:p>
            <a:pPr marL="1485900" lvl="2" indent="-571500" algn="l">
              <a:buFont typeface="Arial" charset="0"/>
              <a:buChar char="•"/>
            </a:pPr>
            <a:endParaRPr lang="en-US" sz="3200" dirty="0">
              <a:latin typeface="Arial"/>
              <a:cs typeface="Arial"/>
            </a:endParaRPr>
          </a:p>
          <a:p>
            <a:pPr algn="l"/>
            <a:endParaRPr lang="en-US" sz="28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1966680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sz="4000" dirty="0">
                <a:latin typeface="Arial"/>
                <a:cs typeface="Arial"/>
              </a:rPr>
              <a:t>Film Form</a:t>
            </a:r>
          </a:p>
          <a:p>
            <a:pPr algn="l"/>
            <a:r>
              <a:rPr lang="en-US" sz="2800" dirty="0">
                <a:solidFill>
                  <a:srgbClr val="FF0000"/>
                </a:solidFill>
                <a:latin typeface="Arial" charset="0"/>
                <a:ea typeface="Arial" charset="0"/>
                <a:cs typeface="Arial" charset="0"/>
              </a:rPr>
              <a:t>All films have a form </a:t>
            </a:r>
            <a:r>
              <a:rPr lang="en-US" sz="2800" dirty="0">
                <a:latin typeface="Arial" charset="0"/>
                <a:ea typeface="Arial" charset="0"/>
                <a:cs typeface="Arial" charset="0"/>
              </a:rPr>
              <a:t>- the overall system of relations that can be perceived amongst the elements in the whole film.</a:t>
            </a:r>
          </a:p>
          <a:p>
            <a:pPr algn="l"/>
            <a:endParaRPr lang="en-US" sz="2800" dirty="0">
              <a:latin typeface="Arial" charset="0"/>
              <a:ea typeface="Arial" charset="0"/>
              <a:cs typeface="Arial" charset="0"/>
            </a:endParaRPr>
          </a:p>
          <a:p>
            <a:pPr marL="1485900" lvl="2" indent="-571500" algn="l">
              <a:buFont typeface="Arial" charset="0"/>
              <a:buChar char="•"/>
            </a:pPr>
            <a:r>
              <a:rPr lang="en-US" sz="2800" dirty="0">
                <a:latin typeface="Arial"/>
                <a:cs typeface="Arial"/>
              </a:rPr>
              <a:t>Perception and audience (perceivers)</a:t>
            </a:r>
          </a:p>
          <a:p>
            <a:pPr marL="1485900" lvl="2" indent="-571500" algn="l">
              <a:buFont typeface="Arial" charset="0"/>
              <a:buChar char="•"/>
            </a:pPr>
            <a:r>
              <a:rPr lang="en-US" sz="2800" dirty="0">
                <a:latin typeface="Arial"/>
                <a:cs typeface="Arial"/>
              </a:rPr>
              <a:t>Cueing / system</a:t>
            </a:r>
          </a:p>
          <a:p>
            <a:pPr marL="1485900" lvl="2" indent="-571500" algn="l">
              <a:buFont typeface="Arial" charset="0"/>
              <a:buChar char="•"/>
            </a:pPr>
            <a:r>
              <a:rPr lang="en-US" sz="2800" dirty="0">
                <a:latin typeface="Arial"/>
                <a:cs typeface="Arial"/>
              </a:rPr>
              <a:t>Form and content (both function as part of the overall pattern)</a:t>
            </a:r>
          </a:p>
          <a:p>
            <a:pPr marL="1485900" lvl="2" indent="-571500" algn="l">
              <a:buFont typeface="Arial" charset="0"/>
              <a:buChar char="•"/>
            </a:pPr>
            <a:endParaRPr lang="en-US" sz="2800" dirty="0">
              <a:latin typeface="Arial"/>
              <a:cs typeface="Arial"/>
            </a:endParaRPr>
          </a:p>
        </p:txBody>
      </p:sp>
    </p:spTree>
    <p:extLst>
      <p:ext uri="{BB962C8B-B14F-4D97-AF65-F5344CB8AC3E}">
        <p14:creationId xmlns:p14="http://schemas.microsoft.com/office/powerpoint/2010/main" val="38126104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1413" y="456154"/>
            <a:ext cx="8206450" cy="6237254"/>
          </a:xfrm>
        </p:spPr>
        <p:txBody>
          <a:bodyPr>
            <a:normAutofit/>
          </a:bodyPr>
          <a:lstStyle/>
          <a:p>
            <a:pPr marL="457200" indent="-457200" algn="l">
              <a:buFont typeface="Arial" charset="0"/>
              <a:buChar char="•"/>
            </a:pPr>
            <a:r>
              <a:rPr lang="en-US" sz="2800" dirty="0">
                <a:latin typeface="Arial" charset="0"/>
                <a:ea typeface="Arial" charset="0"/>
                <a:cs typeface="Arial" charset="0"/>
              </a:rPr>
              <a:t>Dangerous slippage between aesthetic and political disagreement during the purges of 1930s</a:t>
            </a:r>
          </a:p>
          <a:p>
            <a:pPr marL="571500" indent="-571500" algn="l">
              <a:buFont typeface="Arial" charset="0"/>
              <a:buChar char="•"/>
            </a:pPr>
            <a:endParaRPr lang="en-US" sz="2800" dirty="0">
              <a:latin typeface="Arial" charset="0"/>
              <a:ea typeface="Arial" charset="0"/>
              <a:cs typeface="Arial" charset="0"/>
            </a:endParaRPr>
          </a:p>
          <a:p>
            <a:pPr marL="571500" indent="-571500" algn="l">
              <a:buFont typeface="Arial" charset="0"/>
              <a:buChar char="•"/>
            </a:pPr>
            <a:r>
              <a:rPr lang="en-US" sz="2800" dirty="0">
                <a:latin typeface="Arial" charset="0"/>
                <a:ea typeface="Arial" charset="0"/>
                <a:cs typeface="Arial" charset="0"/>
              </a:rPr>
              <a:t>1960s </a:t>
            </a:r>
            <a:r>
              <a:rPr lang="mr-IN" sz="2800" dirty="0">
                <a:latin typeface="Arial" charset="0"/>
                <a:ea typeface="Arial" charset="0"/>
                <a:cs typeface="Arial" charset="0"/>
              </a:rPr>
              <a:t>–</a:t>
            </a:r>
            <a:r>
              <a:rPr lang="en-US" sz="2800" dirty="0">
                <a:latin typeface="Arial" charset="0"/>
                <a:ea typeface="Arial" charset="0"/>
                <a:cs typeface="Arial" charset="0"/>
              </a:rPr>
              <a:t> renewed interest in Russian cinema and its theories (Neo-Formalism) This contributed to the question of innovative forms matching a revolutionary content. </a:t>
            </a:r>
          </a:p>
          <a:p>
            <a:pPr marL="571500" indent="-571500" algn="l">
              <a:buFont typeface="Arial" charset="0"/>
              <a:buChar char="•"/>
            </a:pPr>
            <a:endParaRPr lang="en-US" sz="2800" dirty="0">
              <a:latin typeface="Arial" charset="0"/>
              <a:ea typeface="Arial" charset="0"/>
              <a:cs typeface="Arial" charset="0"/>
            </a:endParaRPr>
          </a:p>
          <a:p>
            <a:pPr marL="571500" indent="-571500" algn="l">
              <a:buFont typeface="Arial" charset="0"/>
              <a:buChar char="•"/>
            </a:pPr>
            <a:r>
              <a:rPr lang="en-US" sz="2800" dirty="0">
                <a:latin typeface="Arial" charset="0"/>
                <a:ea typeface="Arial" charset="0"/>
                <a:cs typeface="Arial" charset="0"/>
              </a:rPr>
              <a:t>1970s </a:t>
            </a:r>
            <a:r>
              <a:rPr lang="mr-IN" sz="2800" dirty="0">
                <a:latin typeface="Arial" charset="0"/>
                <a:ea typeface="Arial" charset="0"/>
                <a:cs typeface="Arial" charset="0"/>
              </a:rPr>
              <a:t>–</a:t>
            </a:r>
            <a:r>
              <a:rPr lang="en-US" sz="2800" dirty="0">
                <a:latin typeface="Arial" charset="0"/>
                <a:ea typeface="Arial" charset="0"/>
                <a:cs typeface="Arial" charset="0"/>
              </a:rPr>
              <a:t> deeper explanation and more complex patterns (e.g. semiotics, psychoanalysis)</a:t>
            </a:r>
          </a:p>
          <a:p>
            <a:pPr marL="571500" indent="-571500" algn="l">
              <a:buFont typeface="Arial" charset="0"/>
              <a:buChar char="•"/>
            </a:pPr>
            <a:endParaRPr lang="en-US" sz="2800" dirty="0">
              <a:latin typeface="Arial" charset="0"/>
              <a:ea typeface="Arial" charset="0"/>
              <a:cs typeface="Arial" charset="0"/>
            </a:endParaRPr>
          </a:p>
          <a:p>
            <a:pPr marL="571500" indent="-571500" algn="l">
              <a:buFont typeface="Arial" charset="0"/>
              <a:buChar char="•"/>
            </a:pPr>
            <a:r>
              <a:rPr lang="en-US" sz="2800" dirty="0">
                <a:latin typeface="Arial" charset="0"/>
                <a:ea typeface="Arial" charset="0"/>
                <a:cs typeface="Arial" charset="0"/>
              </a:rPr>
              <a:t>The “politicization of form”</a:t>
            </a:r>
          </a:p>
          <a:p>
            <a:pPr marL="571500" indent="-571500" algn="l">
              <a:buFont typeface="Arial" charset="0"/>
              <a:buChar char="•"/>
            </a:pPr>
            <a:endParaRPr lang="en-US" sz="2800" dirty="0">
              <a:latin typeface="Arial" charset="0"/>
              <a:ea typeface="Arial" charset="0"/>
              <a:cs typeface="Arial" charset="0"/>
            </a:endParaRPr>
          </a:p>
          <a:p>
            <a:pPr marL="571500" indent="-571500" algn="l">
              <a:buFont typeface="Arial" charset="0"/>
              <a:buChar char="•"/>
            </a:pPr>
            <a:endParaRPr lang="en-US" sz="4000" dirty="0">
              <a:latin typeface="Arial"/>
              <a:cs typeface="Arial"/>
            </a:endParaRPr>
          </a:p>
          <a:p>
            <a:pPr marL="1485900" lvl="2" indent="-571500" algn="l">
              <a:buFont typeface="Arial" charset="0"/>
              <a:buChar char="•"/>
            </a:pPr>
            <a:endParaRPr lang="en-US" sz="3200" dirty="0">
              <a:latin typeface="Arial"/>
              <a:cs typeface="Arial"/>
            </a:endParaRPr>
          </a:p>
          <a:p>
            <a:pPr algn="l"/>
            <a:endParaRPr lang="en-US" sz="28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39065951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7711" y="722371"/>
            <a:ext cx="8206450" cy="6237254"/>
          </a:xfrm>
        </p:spPr>
        <p:txBody>
          <a:bodyPr>
            <a:normAutofit/>
          </a:bodyPr>
          <a:lstStyle/>
          <a:p>
            <a:endParaRPr lang="en-US" dirty="0"/>
          </a:p>
          <a:p>
            <a:pPr algn="l"/>
            <a:r>
              <a:rPr lang="en-US" sz="2800" dirty="0">
                <a:latin typeface="Arial" charset="0"/>
                <a:ea typeface="Arial" charset="0"/>
                <a:cs typeface="Arial" charset="0"/>
              </a:rPr>
              <a:t>“…increasingly theory turned to examining the meaning of a film as produced by an interaction between a text and a spectator who was understood not as an ahistorical ‘subject’ but as a historical person with social attributes of gender, race, class, age, nationality, and so on—all of which shaped the interpretive context.” (OGFS, P. 111)</a:t>
            </a:r>
          </a:p>
          <a:p>
            <a:pPr algn="l"/>
            <a:r>
              <a:rPr lang="en-US" dirty="0">
                <a:latin typeface="Arial" charset="0"/>
                <a:ea typeface="Arial" charset="0"/>
                <a:cs typeface="Arial" charset="0"/>
              </a:rPr>
              <a:t> </a:t>
            </a:r>
          </a:p>
          <a:p>
            <a:pPr marL="571500" indent="-571500" algn="l">
              <a:buFont typeface="Arial" charset="0"/>
              <a:buChar char="•"/>
            </a:pPr>
            <a:endParaRPr lang="en-US" sz="4000" dirty="0">
              <a:latin typeface="Arial"/>
              <a:cs typeface="Arial"/>
            </a:endParaRPr>
          </a:p>
          <a:p>
            <a:pPr marL="1485900" lvl="2" indent="-571500" algn="l">
              <a:buFont typeface="Arial" charset="0"/>
              <a:buChar char="•"/>
            </a:pPr>
            <a:endParaRPr lang="en-US" sz="3200" dirty="0">
              <a:latin typeface="Arial"/>
              <a:cs typeface="Arial"/>
            </a:endParaRPr>
          </a:p>
          <a:p>
            <a:pPr algn="l"/>
            <a:endParaRPr lang="en-US" sz="28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2518669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7711" y="722371"/>
            <a:ext cx="8206450" cy="6237254"/>
          </a:xfrm>
        </p:spPr>
        <p:txBody>
          <a:bodyPr>
            <a:normAutofit/>
          </a:bodyPr>
          <a:lstStyle/>
          <a:p>
            <a:endParaRPr lang="en-US" dirty="0"/>
          </a:p>
          <a:p>
            <a:pPr algn="l"/>
            <a:r>
              <a:rPr lang="en-US" sz="2800" dirty="0">
                <a:latin typeface="Arial" charset="0"/>
                <a:ea typeface="Arial" charset="0"/>
                <a:cs typeface="Arial" charset="0"/>
              </a:rPr>
              <a:t>“…increasingly theory turned to examining </a:t>
            </a:r>
            <a:r>
              <a:rPr lang="en-US" sz="2800" dirty="0">
                <a:solidFill>
                  <a:srgbClr val="FF0000"/>
                </a:solidFill>
                <a:latin typeface="Arial" charset="0"/>
                <a:ea typeface="Arial" charset="0"/>
                <a:cs typeface="Arial" charset="0"/>
              </a:rPr>
              <a:t>the meaning of a film as produced by an interaction between a text and a spectator </a:t>
            </a:r>
            <a:r>
              <a:rPr lang="en-US" sz="2800" dirty="0">
                <a:latin typeface="Arial" charset="0"/>
                <a:ea typeface="Arial" charset="0"/>
                <a:cs typeface="Arial" charset="0"/>
              </a:rPr>
              <a:t>who was understood not as an ahistorical ‘subject’ but as </a:t>
            </a:r>
            <a:r>
              <a:rPr lang="en-US" sz="2800" dirty="0">
                <a:solidFill>
                  <a:srgbClr val="FF0000"/>
                </a:solidFill>
                <a:latin typeface="Arial" charset="0"/>
                <a:ea typeface="Arial" charset="0"/>
                <a:cs typeface="Arial" charset="0"/>
              </a:rPr>
              <a:t>a historical person with social attributes of gender, race, class, age, nationality</a:t>
            </a:r>
            <a:r>
              <a:rPr lang="en-US" sz="2800" dirty="0">
                <a:latin typeface="Arial" charset="0"/>
                <a:ea typeface="Arial" charset="0"/>
                <a:cs typeface="Arial" charset="0"/>
              </a:rPr>
              <a:t>, and so on—all of which shaped the interpretive context.” (OGFS, P. 111)</a:t>
            </a:r>
          </a:p>
          <a:p>
            <a:pPr algn="l"/>
            <a:r>
              <a:rPr lang="en-US" dirty="0">
                <a:latin typeface="Arial" charset="0"/>
                <a:ea typeface="Arial" charset="0"/>
                <a:cs typeface="Arial" charset="0"/>
              </a:rPr>
              <a:t> </a:t>
            </a:r>
          </a:p>
          <a:p>
            <a:pPr marL="571500" indent="-571500" algn="l">
              <a:buFont typeface="Arial" charset="0"/>
              <a:buChar char="•"/>
            </a:pPr>
            <a:endParaRPr lang="en-US" sz="4000" dirty="0">
              <a:latin typeface="Arial"/>
              <a:cs typeface="Arial"/>
            </a:endParaRPr>
          </a:p>
          <a:p>
            <a:pPr marL="1485900" lvl="2" indent="-571500" algn="l">
              <a:buFont typeface="Arial" charset="0"/>
              <a:buChar char="•"/>
            </a:pPr>
            <a:endParaRPr lang="en-US" sz="3200" dirty="0">
              <a:latin typeface="Arial"/>
              <a:cs typeface="Arial"/>
            </a:endParaRPr>
          </a:p>
          <a:p>
            <a:pPr algn="l"/>
            <a:endParaRPr lang="en-US" sz="28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5239198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9839" y="1463151"/>
            <a:ext cx="8206450" cy="6237254"/>
          </a:xfrm>
        </p:spPr>
        <p:txBody>
          <a:bodyPr>
            <a:normAutofit/>
          </a:bodyPr>
          <a:lstStyle/>
          <a:p>
            <a:endParaRPr lang="en-US" dirty="0"/>
          </a:p>
          <a:p>
            <a:pPr lvl="0" algn="l"/>
            <a:r>
              <a:rPr lang="en-US" sz="2800" dirty="0">
                <a:latin typeface="Arial" charset="0"/>
                <a:ea typeface="Arial" charset="0"/>
                <a:cs typeface="Arial" charset="0"/>
              </a:rPr>
              <a:t>“Marxist analysis is an essential part of much contemporary gender, race-ethnicity, and post-colonial thinking in film studies.” (OGFS, P. 106)</a:t>
            </a:r>
          </a:p>
          <a:p>
            <a:pPr algn="l"/>
            <a:r>
              <a:rPr lang="en-US" dirty="0">
                <a:latin typeface="Arial" charset="0"/>
                <a:ea typeface="Arial" charset="0"/>
                <a:cs typeface="Arial" charset="0"/>
              </a:rPr>
              <a:t> </a:t>
            </a:r>
          </a:p>
          <a:p>
            <a:pPr marL="571500" indent="-571500" algn="l">
              <a:buFont typeface="Arial" charset="0"/>
              <a:buChar char="•"/>
            </a:pPr>
            <a:endParaRPr lang="en-US" sz="4000" dirty="0">
              <a:latin typeface="Arial"/>
              <a:cs typeface="Arial"/>
            </a:endParaRPr>
          </a:p>
          <a:p>
            <a:pPr marL="1485900" lvl="2" indent="-571500" algn="l">
              <a:buFont typeface="Arial" charset="0"/>
              <a:buChar char="•"/>
            </a:pPr>
            <a:endParaRPr lang="en-US" sz="3200" dirty="0">
              <a:latin typeface="Arial"/>
              <a:cs typeface="Arial"/>
            </a:endParaRPr>
          </a:p>
          <a:p>
            <a:pPr algn="l"/>
            <a:endParaRPr lang="en-US" sz="28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36921059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2358" y="1570252"/>
            <a:ext cx="4766784" cy="4401205"/>
          </a:xfrm>
          <a:prstGeom prst="rect">
            <a:avLst/>
          </a:prstGeom>
          <a:noFill/>
        </p:spPr>
        <p:txBody>
          <a:bodyPr wrap="square" rtlCol="0">
            <a:spAutoFit/>
          </a:bodyPr>
          <a:lstStyle/>
          <a:p>
            <a:r>
              <a:rPr lang="en-US" sz="2800" i="1" dirty="0">
                <a:latin typeface="Arial" panose="020B0604020202020204" pitchFamily="34" charset="0"/>
                <a:cs typeface="Arial" panose="020B0604020202020204" pitchFamily="34" charset="0"/>
              </a:rPr>
              <a:t>Watch Passage à l'acte</a:t>
            </a:r>
            <a:r>
              <a:rPr lang="en-US" sz="2800" dirty="0">
                <a:latin typeface="Arial" panose="020B0604020202020204" pitchFamily="34" charset="0"/>
                <a:cs typeface="Arial" panose="020B0604020202020204" pitchFamily="34" charset="0"/>
              </a:rPr>
              <a:t> </a:t>
            </a:r>
            <a:r>
              <a:rPr lang="en-US" sz="2800" dirty="0">
                <a:latin typeface="Arial"/>
                <a:cs typeface="Arial"/>
              </a:rPr>
              <a:t>(1993, Dir. Martin Arnold)</a:t>
            </a:r>
          </a:p>
          <a:p>
            <a:endParaRPr lang="en-US" sz="2800" dirty="0">
              <a:latin typeface="Arial"/>
              <a:cs typeface="Arial"/>
            </a:endParaRPr>
          </a:p>
          <a:p>
            <a:pPr marL="457200" indent="-457200">
              <a:buFont typeface="Arial" panose="020B0604020202020204" pitchFamily="34" charset="0"/>
              <a:buChar char="•"/>
            </a:pPr>
            <a:r>
              <a:rPr lang="en-US" sz="2800" dirty="0">
                <a:latin typeface="Arial"/>
                <a:cs typeface="Arial"/>
              </a:rPr>
              <a:t>Think about its relationship to Hollywood cinema (which film is the scene scene it deconstructs from?) as well as Soviet Montage.</a:t>
            </a:r>
          </a:p>
        </p:txBody>
      </p:sp>
      <p:pic>
        <p:nvPicPr>
          <p:cNvPr id="3" name="Picture 2" descr="A group of people sitting at a table&#10;&#10;Description automatically generated with low confidence">
            <a:extLst>
              <a:ext uri="{FF2B5EF4-FFF2-40B4-BE49-F238E27FC236}">
                <a16:creationId xmlns:a16="http://schemas.microsoft.com/office/drawing/2014/main" id="{54DC1335-FDB2-BB44-8068-30B221A6C444}"/>
              </a:ext>
            </a:extLst>
          </p:cNvPr>
          <p:cNvPicPr>
            <a:picLocks noChangeAspect="1"/>
          </p:cNvPicPr>
          <p:nvPr/>
        </p:nvPicPr>
        <p:blipFill>
          <a:blip r:embed="rId2"/>
          <a:stretch>
            <a:fillRect/>
          </a:stretch>
        </p:blipFill>
        <p:spPr>
          <a:xfrm>
            <a:off x="5209142" y="1230855"/>
            <a:ext cx="3492500" cy="5080000"/>
          </a:xfrm>
          <a:prstGeom prst="rect">
            <a:avLst/>
          </a:prstGeom>
        </p:spPr>
      </p:pic>
      <p:sp>
        <p:nvSpPr>
          <p:cNvPr id="7" name="TextBox 6">
            <a:extLst>
              <a:ext uri="{FF2B5EF4-FFF2-40B4-BE49-F238E27FC236}">
                <a16:creationId xmlns:a16="http://schemas.microsoft.com/office/drawing/2014/main" id="{0B15A1F1-CE5C-3E4F-8FB3-901B7E9F7CD6}"/>
              </a:ext>
            </a:extLst>
          </p:cNvPr>
          <p:cNvSpPr txBox="1"/>
          <p:nvPr/>
        </p:nvSpPr>
        <p:spPr>
          <a:xfrm>
            <a:off x="311728" y="300181"/>
            <a:ext cx="7850908"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A Different Kind of Montage?</a:t>
            </a:r>
          </a:p>
        </p:txBody>
      </p:sp>
    </p:spTree>
    <p:extLst>
      <p:ext uri="{BB962C8B-B14F-4D97-AF65-F5344CB8AC3E}">
        <p14:creationId xmlns:p14="http://schemas.microsoft.com/office/powerpoint/2010/main" val="2404728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6794" y="150749"/>
            <a:ext cx="8682180" cy="6064993"/>
          </a:xfrm>
        </p:spPr>
        <p:txBody>
          <a:bodyPr>
            <a:noAutofit/>
          </a:bodyPr>
          <a:lstStyle/>
          <a:p>
            <a:pPr lvl="0" algn="l"/>
            <a:endParaRPr lang="en-US" sz="2800" dirty="0">
              <a:latin typeface="Arial"/>
              <a:cs typeface="Arial"/>
            </a:endParaRPr>
          </a:p>
          <a:p>
            <a:pPr marL="457200" lvl="0" indent="-457200" algn="l">
              <a:buFont typeface="Arial"/>
              <a:buChar char="•"/>
            </a:pPr>
            <a:r>
              <a:rPr lang="en-US" sz="2800" dirty="0">
                <a:latin typeface="Arial"/>
                <a:cs typeface="Arial"/>
              </a:rPr>
              <a:t>Instead of creating an oppositional filmic language to Hollywood continuity editing, Austrian filmmaker Martin Arnold chose to work directly on a Hollywood studio film (</a:t>
            </a:r>
            <a:r>
              <a:rPr lang="en-US" sz="2800" i="1" dirty="0">
                <a:latin typeface="Arial"/>
                <a:cs typeface="Arial"/>
              </a:rPr>
              <a:t>To Kill a Mockingbird</a:t>
            </a:r>
            <a:r>
              <a:rPr lang="en-US" sz="2800" dirty="0">
                <a:latin typeface="Arial"/>
                <a:cs typeface="Arial"/>
              </a:rPr>
              <a:t>, 1962, Dir. Robert Mulligan) to deconstruct its narrative and continuity. Yes – he worked directly on the celluloid film strip itself.</a:t>
            </a:r>
          </a:p>
          <a:p>
            <a:pPr marL="457200" lvl="0" indent="-457200" algn="l">
              <a:buFont typeface="Arial"/>
              <a:buChar char="•"/>
            </a:pPr>
            <a:endParaRPr lang="en-US" sz="2800" dirty="0">
              <a:latin typeface="Arial"/>
              <a:cs typeface="Arial"/>
            </a:endParaRPr>
          </a:p>
          <a:p>
            <a:pPr marL="457200" lvl="0" indent="-457200" algn="l">
              <a:buFont typeface="Arial"/>
              <a:buChar char="•"/>
            </a:pPr>
            <a:r>
              <a:rPr lang="en-US" sz="2800" dirty="0">
                <a:latin typeface="Arial"/>
                <a:cs typeface="Arial"/>
              </a:rPr>
              <a:t>How does Arnold’s critique of Hollywood cinema – and do you think it is a critique? – compare to the critique by Soviet filmmakers like Eisenstein and Vertov?</a:t>
            </a:r>
          </a:p>
          <a:p>
            <a:pPr marL="457200" indent="-457200" algn="l">
              <a:buFont typeface="Arial"/>
              <a:buChar char="•"/>
            </a:pPr>
            <a:endParaRPr lang="en-US" sz="2800" dirty="0">
              <a:latin typeface="Arial"/>
              <a:cs typeface="Arial"/>
            </a:endParaRPr>
          </a:p>
          <a:p>
            <a:pPr marL="457200" lvl="0" indent="-457200" algn="l">
              <a:buFont typeface="Arial"/>
              <a:buChar char="•"/>
            </a:pPr>
            <a:endParaRPr lang="en-US" sz="2800" dirty="0">
              <a:latin typeface="Arial"/>
              <a:cs typeface="Arial"/>
            </a:endParaRPr>
          </a:p>
          <a:p>
            <a:endParaRPr lang="en-US" sz="2000" b="1" dirty="0">
              <a:latin typeface="Arial"/>
              <a:cs typeface="Arial"/>
            </a:endParaRPr>
          </a:p>
        </p:txBody>
      </p:sp>
    </p:spTree>
    <p:extLst>
      <p:ext uri="{BB962C8B-B14F-4D97-AF65-F5344CB8AC3E}">
        <p14:creationId xmlns:p14="http://schemas.microsoft.com/office/powerpoint/2010/main" val="4226224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algn="l"/>
            <a:r>
              <a:rPr lang="en-US" sz="4000" dirty="0">
                <a:latin typeface="Arial"/>
                <a:cs typeface="Arial"/>
              </a:rPr>
              <a:t>Film Form</a:t>
            </a:r>
          </a:p>
          <a:p>
            <a:pPr algn="l"/>
            <a:r>
              <a:rPr lang="en-US" sz="2800" dirty="0">
                <a:solidFill>
                  <a:srgbClr val="FF0000"/>
                </a:solidFill>
                <a:latin typeface="Arial" charset="0"/>
                <a:ea typeface="Arial" charset="0"/>
                <a:cs typeface="Arial" charset="0"/>
              </a:rPr>
              <a:t>All films have a form </a:t>
            </a:r>
            <a:r>
              <a:rPr lang="en-US" sz="2800" dirty="0">
                <a:latin typeface="Arial" charset="0"/>
                <a:ea typeface="Arial" charset="0"/>
                <a:cs typeface="Arial" charset="0"/>
              </a:rPr>
              <a:t>- the overall system of relations that can be perceived amongst the elements in the whole film.</a:t>
            </a:r>
          </a:p>
          <a:p>
            <a:pPr algn="l"/>
            <a:endParaRPr lang="en-US" sz="2800" dirty="0">
              <a:latin typeface="Arial" charset="0"/>
              <a:ea typeface="Arial" charset="0"/>
              <a:cs typeface="Arial" charset="0"/>
            </a:endParaRPr>
          </a:p>
          <a:p>
            <a:pPr marL="1485900" lvl="2" indent="-571500" algn="l">
              <a:buFont typeface="Arial" charset="0"/>
              <a:buChar char="•"/>
            </a:pPr>
            <a:r>
              <a:rPr lang="en-US" sz="2800" dirty="0">
                <a:latin typeface="Arial"/>
                <a:cs typeface="Arial"/>
              </a:rPr>
              <a:t>Perception and audience (perceivers)</a:t>
            </a:r>
          </a:p>
          <a:p>
            <a:pPr marL="1485900" lvl="2" indent="-571500" algn="l">
              <a:buFont typeface="Arial" charset="0"/>
              <a:buChar char="•"/>
            </a:pPr>
            <a:r>
              <a:rPr lang="en-US" sz="2800" dirty="0">
                <a:latin typeface="Arial"/>
                <a:cs typeface="Arial"/>
              </a:rPr>
              <a:t>Cueing / system</a:t>
            </a:r>
          </a:p>
          <a:p>
            <a:pPr marL="1485900" lvl="2" indent="-571500" algn="l">
              <a:buFont typeface="Arial" charset="0"/>
              <a:buChar char="•"/>
            </a:pPr>
            <a:r>
              <a:rPr lang="en-US" sz="2800" dirty="0">
                <a:latin typeface="Arial"/>
                <a:cs typeface="Arial"/>
              </a:rPr>
              <a:t>Form and content (both function as part of the overall pattern)</a:t>
            </a:r>
          </a:p>
          <a:p>
            <a:pPr marL="1485900" lvl="2" indent="-571500" algn="l">
              <a:buFont typeface="Arial" charset="0"/>
              <a:buChar char="•"/>
            </a:pPr>
            <a:r>
              <a:rPr lang="en-US" sz="2800" dirty="0">
                <a:latin typeface="Arial"/>
                <a:cs typeface="Arial"/>
              </a:rPr>
              <a:t>Expectations and conventions (genres)</a:t>
            </a: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1885423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217" y="456154"/>
            <a:ext cx="7416116" cy="6237254"/>
          </a:xfrm>
        </p:spPr>
        <p:txBody>
          <a:bodyPr>
            <a:normAutofit/>
          </a:bodyPr>
          <a:lstStyle/>
          <a:p>
            <a:pPr marL="1485900" lvl="2" indent="-571500" algn="l">
              <a:buFont typeface="Arial" charset="0"/>
              <a:buChar char="•"/>
            </a:pPr>
            <a:r>
              <a:rPr lang="en-US" sz="2800" dirty="0">
                <a:latin typeface="Arial"/>
                <a:cs typeface="Arial"/>
              </a:rPr>
              <a:t>Emotions</a:t>
            </a: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497259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86025" y="870682"/>
            <a:ext cx="7416116" cy="6237254"/>
          </a:xfrm>
        </p:spPr>
        <p:txBody>
          <a:bodyPr>
            <a:normAutofit/>
          </a:bodyPr>
          <a:lstStyle/>
          <a:p>
            <a:pPr algn="l"/>
            <a:r>
              <a:rPr lang="en-US" sz="4000" dirty="0">
                <a:latin typeface="Arial"/>
                <a:cs typeface="Arial"/>
              </a:rPr>
              <a:t>Form &amp; Meaning</a:t>
            </a:r>
          </a:p>
          <a:p>
            <a:pPr algn="l"/>
            <a:endParaRPr lang="en-US" sz="2800" dirty="0">
              <a:latin typeface="Arial" charset="0"/>
              <a:ea typeface="Arial" charset="0"/>
              <a:cs typeface="Arial" charset="0"/>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14025010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5960</TotalTime>
  <Words>2787</Words>
  <Application>Microsoft Macintosh PowerPoint</Application>
  <PresentationFormat>On-screen Show (4:3)</PresentationFormat>
  <Paragraphs>328</Paragraphs>
  <Slides>65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65</vt:i4>
      </vt:variant>
    </vt:vector>
  </HeadingPairs>
  <TitlesOfParts>
    <vt:vector size="68" baseType="lpstr">
      <vt:lpstr>Arial</vt:lpstr>
      <vt:lpstr>Calibri</vt:lpstr>
      <vt:lpstr>Office Theme</vt:lpstr>
      <vt:lpstr>INTRODUCTION TO FILM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Pitzer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OFF-SCREEN</dc:title>
  <dc:creator>localuser</dc:creator>
  <cp:lastModifiedBy>Ming-Yuen Ma</cp:lastModifiedBy>
  <cp:revision>141</cp:revision>
  <dcterms:created xsi:type="dcterms:W3CDTF">2010-12-29T21:54:42Z</dcterms:created>
  <dcterms:modified xsi:type="dcterms:W3CDTF">2023-01-28T20:50:12Z</dcterms:modified>
</cp:coreProperties>
</file>