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587" r:id="rId2"/>
    <p:sldId id="621" r:id="rId3"/>
    <p:sldId id="619" r:id="rId4"/>
    <p:sldId id="618" r:id="rId5"/>
    <p:sldId id="491" r:id="rId6"/>
    <p:sldId id="533" r:id="rId7"/>
    <p:sldId id="539" r:id="rId8"/>
    <p:sldId id="622" r:id="rId9"/>
    <p:sldId id="623" r:id="rId10"/>
    <p:sldId id="624" r:id="rId11"/>
    <p:sldId id="625" r:id="rId12"/>
    <p:sldId id="554" r:id="rId13"/>
    <p:sldId id="555" r:id="rId14"/>
    <p:sldId id="626" r:id="rId15"/>
    <p:sldId id="627" r:id="rId16"/>
    <p:sldId id="628" r:id="rId17"/>
    <p:sldId id="629" r:id="rId18"/>
    <p:sldId id="630" r:id="rId19"/>
    <p:sldId id="256" r:id="rId20"/>
    <p:sldId id="564" r:id="rId21"/>
    <p:sldId id="588" r:id="rId22"/>
    <p:sldId id="589" r:id="rId23"/>
    <p:sldId id="592" r:id="rId24"/>
    <p:sldId id="593" r:id="rId25"/>
    <p:sldId id="595" r:id="rId26"/>
    <p:sldId id="594" r:id="rId27"/>
    <p:sldId id="607" r:id="rId28"/>
    <p:sldId id="573" r:id="rId29"/>
    <p:sldId id="596" r:id="rId30"/>
    <p:sldId id="608" r:id="rId31"/>
    <p:sldId id="615" r:id="rId32"/>
    <p:sldId id="556" r:id="rId33"/>
    <p:sldId id="432" r:id="rId34"/>
    <p:sldId id="558" r:id="rId35"/>
    <p:sldId id="559" r:id="rId36"/>
    <p:sldId id="560" r:id="rId37"/>
    <p:sldId id="561" r:id="rId38"/>
    <p:sldId id="562" r:id="rId39"/>
    <p:sldId id="563" r:id="rId40"/>
    <p:sldId id="572" r:id="rId41"/>
    <p:sldId id="557" r:id="rId42"/>
    <p:sldId id="565" r:id="rId43"/>
    <p:sldId id="566" r:id="rId44"/>
    <p:sldId id="567" r:id="rId45"/>
    <p:sldId id="568" r:id="rId46"/>
    <p:sldId id="463" r:id="rId47"/>
    <p:sldId id="476" r:id="rId48"/>
    <p:sldId id="479" r:id="rId49"/>
    <p:sldId id="458" r:id="rId50"/>
    <p:sldId id="483" r:id="rId51"/>
    <p:sldId id="444" r:id="rId52"/>
    <p:sldId id="451" r:id="rId53"/>
    <p:sldId id="452" r:id="rId54"/>
    <p:sldId id="453" r:id="rId55"/>
    <p:sldId id="454" r:id="rId56"/>
    <p:sldId id="455" r:id="rId57"/>
    <p:sldId id="435" r:id="rId58"/>
    <p:sldId id="445" r:id="rId59"/>
    <p:sldId id="448" r:id="rId60"/>
    <p:sldId id="449" r:id="rId61"/>
    <p:sldId id="416" r:id="rId62"/>
    <p:sldId id="417" r:id="rId63"/>
    <p:sldId id="450" r:id="rId64"/>
    <p:sldId id="631" r:id="rId65"/>
    <p:sldId id="447" r:id="rId66"/>
    <p:sldId id="632" r:id="rId67"/>
    <p:sldId id="553" r:id="rId68"/>
    <p:sldId id="480" r:id="rId69"/>
    <p:sldId id="492" r:id="rId70"/>
    <p:sldId id="499" r:id="rId71"/>
    <p:sldId id="500" r:id="rId72"/>
    <p:sldId id="609" r:id="rId73"/>
    <p:sldId id="488" r:id="rId74"/>
    <p:sldId id="597" r:id="rId75"/>
    <p:sldId id="610" r:id="rId76"/>
    <p:sldId id="600" r:id="rId77"/>
    <p:sldId id="611" r:id="rId78"/>
    <p:sldId id="367" r:id="rId79"/>
    <p:sldId id="485" r:id="rId80"/>
    <p:sldId id="486" r:id="rId81"/>
    <p:sldId id="570" r:id="rId82"/>
    <p:sldId id="577" r:id="rId83"/>
    <p:sldId id="598" r:id="rId84"/>
    <p:sldId id="614" r:id="rId85"/>
    <p:sldId id="601" r:id="rId86"/>
    <p:sldId id="602" r:id="rId87"/>
    <p:sldId id="603" r:id="rId88"/>
    <p:sldId id="606" r:id="rId89"/>
    <p:sldId id="604" r:id="rId90"/>
    <p:sldId id="605" r:id="rId91"/>
    <p:sldId id="612" r:id="rId92"/>
    <p:sldId id="616"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5"/>
    <p:restoredTop sz="94626"/>
  </p:normalViewPr>
  <p:slideViewPr>
    <p:cSldViewPr snapToGrid="0" snapToObjects="1">
      <p:cViewPr varScale="1">
        <p:scale>
          <a:sx n="121" d="100"/>
          <a:sy n="121" d="100"/>
        </p:scale>
        <p:origin x="179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D8482-6DD9-414C-93C9-3714C09B3CBD}" type="datetimeFigureOut">
              <a:rPr lang="en-US" smtClean="0"/>
              <a:t>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43C8E-48C5-5345-909A-E47CDBC962E2}" type="slidenum">
              <a:rPr lang="en-US" smtClean="0"/>
              <a:t>‹#›</a:t>
            </a:fld>
            <a:endParaRPr lang="en-US"/>
          </a:p>
        </p:txBody>
      </p:sp>
    </p:spTree>
    <p:extLst>
      <p:ext uri="{BB962C8B-B14F-4D97-AF65-F5344CB8AC3E}">
        <p14:creationId xmlns:p14="http://schemas.microsoft.com/office/powerpoint/2010/main" val="407239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2BE4-0E62-0C4F-AC1F-4E74FAA25BD0}" type="slidenum">
              <a:rPr lang="en-US" smtClean="0"/>
              <a:t>61</a:t>
            </a:fld>
            <a:endParaRPr lang="en-US"/>
          </a:p>
        </p:txBody>
      </p:sp>
    </p:spTree>
    <p:extLst>
      <p:ext uri="{BB962C8B-B14F-4D97-AF65-F5344CB8AC3E}">
        <p14:creationId xmlns:p14="http://schemas.microsoft.com/office/powerpoint/2010/main" val="303757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2BE4-0E62-0C4F-AC1F-4E74FAA25BD0}" type="slidenum">
              <a:rPr lang="en-US" smtClean="0"/>
              <a:t>70</a:t>
            </a:fld>
            <a:endParaRPr lang="en-US"/>
          </a:p>
        </p:txBody>
      </p:sp>
    </p:spTree>
    <p:extLst>
      <p:ext uri="{BB962C8B-B14F-4D97-AF65-F5344CB8AC3E}">
        <p14:creationId xmlns:p14="http://schemas.microsoft.com/office/powerpoint/2010/main" val="91637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2/6/23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B67003-D9F7-736B-09C1-BFB7D485BBFD}"/>
              </a:ext>
            </a:extLst>
          </p:cNvPr>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a:t>Born in Poland in 1896, Vertov became an editor of newsreels in 1918 for the Cinema Committee.</a:t>
            </a:r>
          </a:p>
          <a:p>
            <a:endParaRPr lang="en-US" dirty="0"/>
          </a:p>
          <a:p>
            <a:endParaRPr lang="en-US" dirty="0"/>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Dziga Vertov</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584" y="422067"/>
            <a:ext cx="3640862" cy="2921792"/>
          </a:xfrm>
          <a:prstGeom prst="rect">
            <a:avLst/>
          </a:prstGeom>
        </p:spPr>
      </p:pic>
      <p:sp>
        <p:nvSpPr>
          <p:cNvPr id="5" name="Rectangle 4"/>
          <p:cNvSpPr/>
          <p:nvPr/>
        </p:nvSpPr>
        <p:spPr>
          <a:xfrm>
            <a:off x="92365" y="3484285"/>
            <a:ext cx="8676081" cy="3108543"/>
          </a:xfrm>
          <a:prstGeom prst="rect">
            <a:avLst/>
          </a:prstGeom>
        </p:spPr>
        <p:txBody>
          <a:bodyPr wrap="square">
            <a:spAutoFit/>
          </a:bodyPr>
          <a:lstStyle/>
          <a:p>
            <a:pPr marL="457200" indent="-457200">
              <a:buFont typeface="Arial" charset="0"/>
              <a:buChar char="•"/>
            </a:pPr>
            <a:r>
              <a:rPr lang="en-US" sz="2800" dirty="0">
                <a:latin typeface="Arial" charset="0"/>
                <a:ea typeface="Arial" charset="0"/>
                <a:cs typeface="Arial" charset="0"/>
              </a:rPr>
              <a:t>Kino-Glaz (Cinema-Eye) during the 1920s, Vertov and the group of young filmmaker he worked with believed in the absolute ability of the cinema apparatus to reproduce reality as it actually appears, and the necessity of editing to arrange this reality into an expressive and persuasive whole. </a:t>
            </a:r>
          </a:p>
        </p:txBody>
      </p:sp>
    </p:spTree>
    <p:extLst>
      <p:ext uri="{BB962C8B-B14F-4D97-AF65-F5344CB8AC3E}">
        <p14:creationId xmlns:p14="http://schemas.microsoft.com/office/powerpoint/2010/main" val="373860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413" y="456154"/>
            <a:ext cx="8206450" cy="6237254"/>
          </a:xfrm>
        </p:spPr>
        <p:txBody>
          <a:bodyPr>
            <a:normAutofit/>
          </a:bodyPr>
          <a:lstStyle/>
          <a:p>
            <a:pPr algn="l"/>
            <a:r>
              <a:rPr lang="en-US" sz="4400" dirty="0">
                <a:latin typeface="Arial"/>
                <a:cs typeface="Arial"/>
              </a:rPr>
              <a:t>Formalism, Marxism, and Film </a:t>
            </a:r>
          </a:p>
          <a:p>
            <a:pPr algn="l"/>
            <a:endParaRPr lang="en-US" sz="2800" dirty="0">
              <a:latin typeface="Arial"/>
              <a:cs typeface="Arial"/>
            </a:endParaRPr>
          </a:p>
          <a:p>
            <a:pPr marL="571500" indent="-571500" algn="l">
              <a:buFont typeface="Arial" charset="0"/>
              <a:buChar char="•"/>
            </a:pPr>
            <a:r>
              <a:rPr lang="en-US" sz="2800" dirty="0">
                <a:latin typeface="Arial" charset="0"/>
                <a:ea typeface="Arial" charset="0"/>
                <a:cs typeface="Arial" charset="0"/>
              </a:rPr>
              <a:t>During and after the Russian Revolution, formalist literary critics including Viktor Shklovsky and Yuri Tynyanov were not only theorizing new forms of Soviet cinema, they were also working as scriptwriters and consultants on films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Eisenstein and Vertov were both filmmakers as well as theorists.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56911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413" y="456154"/>
            <a:ext cx="8206450" cy="6237254"/>
          </a:xfrm>
        </p:spPr>
        <p:txBody>
          <a:bodyPr>
            <a:normAutofit/>
          </a:bodyPr>
          <a:lstStyle/>
          <a:p>
            <a:endParaRPr lang="en-US" dirty="0"/>
          </a:p>
          <a:p>
            <a:pPr lvl="1" algn="l"/>
            <a:r>
              <a:rPr lang="en-US" sz="3200" dirty="0">
                <a:latin typeface="Arial" charset="0"/>
                <a:ea typeface="Arial" charset="0"/>
                <a:cs typeface="Arial" charset="0"/>
              </a:rPr>
              <a:t>“The Formalists argue that poetic and prosaic language are not confined to the literary genres of poetry and prose could also be applied to cinema…”</a:t>
            </a:r>
          </a:p>
          <a:p>
            <a:pPr algn="l"/>
            <a:r>
              <a:rPr lang="en-US" dirty="0">
                <a:latin typeface="Arial" charset="0"/>
                <a:ea typeface="Arial" charset="0"/>
                <a:cs typeface="Arial" charset="0"/>
              </a:rPr>
              <a:t> </a:t>
            </a:r>
          </a:p>
          <a:p>
            <a:pPr lvl="1" algn="l"/>
            <a:r>
              <a:rPr lang="en-US" sz="3200" dirty="0">
                <a:latin typeface="Arial" charset="0"/>
                <a:ea typeface="Arial" charset="0"/>
                <a:cs typeface="Arial" charset="0"/>
              </a:rPr>
              <a:t>“Formalists were able to argue that the use of ‘factual’ documentary material by Dziga Vertov did not in itself make his films factual.” (OGFS, P. 60)</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96668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413" y="456154"/>
            <a:ext cx="8206450" cy="6237254"/>
          </a:xfrm>
        </p:spPr>
        <p:txBody>
          <a:bodyPr>
            <a:normAutofit/>
          </a:bodyPr>
          <a:lstStyle/>
          <a:p>
            <a:pPr marL="457200" indent="-457200" algn="l">
              <a:buFont typeface="Arial" charset="0"/>
              <a:buChar char="•"/>
            </a:pPr>
            <a:r>
              <a:rPr lang="en-US" sz="2800" dirty="0">
                <a:latin typeface="Arial" charset="0"/>
                <a:ea typeface="Arial" charset="0"/>
                <a:cs typeface="Arial" charset="0"/>
              </a:rPr>
              <a:t>Dangerous slippage between aesthetic and political disagreement during the purges of 1930s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1960s </a:t>
            </a:r>
            <a:r>
              <a:rPr lang="mr-IN" sz="2800" dirty="0">
                <a:latin typeface="Arial" charset="0"/>
                <a:ea typeface="Arial" charset="0"/>
                <a:cs typeface="Arial" charset="0"/>
              </a:rPr>
              <a:t>–</a:t>
            </a:r>
            <a:r>
              <a:rPr lang="en-US" sz="2800" dirty="0">
                <a:latin typeface="Arial" charset="0"/>
                <a:ea typeface="Arial" charset="0"/>
                <a:cs typeface="Arial" charset="0"/>
              </a:rPr>
              <a:t> renewed interest in Russian cinema and its theories (Neo-Formalism) This contributed to the question of innovative forms matching a revolutionary content. </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1970s </a:t>
            </a:r>
            <a:r>
              <a:rPr lang="mr-IN" sz="2800" dirty="0">
                <a:latin typeface="Arial" charset="0"/>
                <a:ea typeface="Arial" charset="0"/>
                <a:cs typeface="Arial" charset="0"/>
              </a:rPr>
              <a:t>–</a:t>
            </a:r>
            <a:r>
              <a:rPr lang="en-US" sz="2800" dirty="0">
                <a:latin typeface="Arial" charset="0"/>
                <a:ea typeface="Arial" charset="0"/>
                <a:cs typeface="Arial" charset="0"/>
              </a:rPr>
              <a:t> deeper explanation and more complex patterns (e.g. semiotics, psychoanalysis)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The “politicization of form”</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90659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711" y="722371"/>
            <a:ext cx="8206450" cy="6237254"/>
          </a:xfrm>
        </p:spPr>
        <p:txBody>
          <a:bodyPr>
            <a:normAutofit/>
          </a:bodyPr>
          <a:lstStyle/>
          <a:p>
            <a:endParaRPr lang="en-US" dirty="0"/>
          </a:p>
          <a:p>
            <a:pPr algn="l"/>
            <a:r>
              <a:rPr lang="en-US" sz="2800" dirty="0">
                <a:latin typeface="Arial" charset="0"/>
                <a:ea typeface="Arial" charset="0"/>
                <a:cs typeface="Arial" charset="0"/>
              </a:rPr>
              <a:t>“…increasingly theory turned to examining the meaning of a film as produced by an interaction between a text and a spectator who was understood not as an ahistorical ‘subject’ but as a historical person with social attributes of gender, race, class, age, nationality, and so on—all of which shaped the interpretive context.” (OGFS, P. 111)</a:t>
            </a:r>
          </a:p>
          <a:p>
            <a:pPr algn="l"/>
            <a:r>
              <a:rPr lang="en-US" dirty="0">
                <a:latin typeface="Arial" charset="0"/>
                <a:ea typeface="Arial" charset="0"/>
                <a:cs typeface="Arial" charset="0"/>
              </a:rPr>
              <a:t> </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5186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711" y="722371"/>
            <a:ext cx="8206450" cy="6237254"/>
          </a:xfrm>
        </p:spPr>
        <p:txBody>
          <a:bodyPr>
            <a:normAutofit/>
          </a:bodyPr>
          <a:lstStyle/>
          <a:p>
            <a:endParaRPr lang="en-US" dirty="0"/>
          </a:p>
          <a:p>
            <a:pPr algn="l"/>
            <a:r>
              <a:rPr lang="en-US" sz="2800" dirty="0">
                <a:latin typeface="Arial" charset="0"/>
                <a:ea typeface="Arial" charset="0"/>
                <a:cs typeface="Arial" charset="0"/>
              </a:rPr>
              <a:t>“…increasingly theory turned to examining </a:t>
            </a:r>
            <a:r>
              <a:rPr lang="en-US" sz="2800" dirty="0">
                <a:solidFill>
                  <a:srgbClr val="FF0000"/>
                </a:solidFill>
                <a:latin typeface="Arial" charset="0"/>
                <a:ea typeface="Arial" charset="0"/>
                <a:cs typeface="Arial" charset="0"/>
              </a:rPr>
              <a:t>the meaning of a film as produced by an interaction between a text and a spectator </a:t>
            </a:r>
            <a:r>
              <a:rPr lang="en-US" sz="2800" dirty="0">
                <a:latin typeface="Arial" charset="0"/>
                <a:ea typeface="Arial" charset="0"/>
                <a:cs typeface="Arial" charset="0"/>
              </a:rPr>
              <a:t>who was understood not as an ahistorical ‘subject’ but as </a:t>
            </a:r>
            <a:r>
              <a:rPr lang="en-US" sz="2800" dirty="0">
                <a:solidFill>
                  <a:srgbClr val="FF0000"/>
                </a:solidFill>
                <a:latin typeface="Arial" charset="0"/>
                <a:ea typeface="Arial" charset="0"/>
                <a:cs typeface="Arial" charset="0"/>
              </a:rPr>
              <a:t>a historical person with social attributes of gender, race, class, age, nationality</a:t>
            </a:r>
            <a:r>
              <a:rPr lang="en-US" sz="2800" dirty="0">
                <a:latin typeface="Arial" charset="0"/>
                <a:ea typeface="Arial" charset="0"/>
                <a:cs typeface="Arial" charset="0"/>
              </a:rPr>
              <a:t>, and so on—all of which shaped the interpretive context.” (OGFS, P. 111)</a:t>
            </a:r>
          </a:p>
          <a:p>
            <a:pPr algn="l"/>
            <a:r>
              <a:rPr lang="en-US" dirty="0">
                <a:latin typeface="Arial" charset="0"/>
                <a:ea typeface="Arial" charset="0"/>
                <a:cs typeface="Arial" charset="0"/>
              </a:rPr>
              <a:t> </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52391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9839" y="1463151"/>
            <a:ext cx="8206450" cy="6237254"/>
          </a:xfrm>
        </p:spPr>
        <p:txBody>
          <a:bodyPr>
            <a:normAutofit/>
          </a:bodyPr>
          <a:lstStyle/>
          <a:p>
            <a:endParaRPr lang="en-US" dirty="0"/>
          </a:p>
          <a:p>
            <a:pPr lvl="0" algn="l"/>
            <a:r>
              <a:rPr lang="en-US" sz="2800" dirty="0">
                <a:latin typeface="Arial" charset="0"/>
                <a:ea typeface="Arial" charset="0"/>
                <a:cs typeface="Arial" charset="0"/>
              </a:rPr>
              <a:t>“Marxist analysis is an essential part of much contemporary gender, race-ethnicity, and post-colonial thinking in film studies.” (OGFS, P. 106)</a:t>
            </a:r>
          </a:p>
          <a:p>
            <a:pPr algn="l"/>
            <a:r>
              <a:rPr lang="en-US" dirty="0">
                <a:latin typeface="Arial" charset="0"/>
                <a:ea typeface="Arial" charset="0"/>
                <a:cs typeface="Arial" charset="0"/>
              </a:rPr>
              <a:t> </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69210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5" y="5150573"/>
            <a:ext cx="8520545"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Avant-Garde Cinema Group 1: </a:t>
            </a:r>
          </a:p>
          <a:p>
            <a:pPr algn="ctr"/>
            <a:r>
              <a:rPr lang="en-US" sz="3200" b="1" i="1" dirty="0">
                <a:latin typeface="Arial" panose="020B0604020202020204" pitchFamily="34" charset="0"/>
                <a:cs typeface="Arial" panose="020B0604020202020204" pitchFamily="34" charset="0"/>
              </a:rPr>
              <a:t>Un </a:t>
            </a:r>
            <a:r>
              <a:rPr lang="en-US" sz="3200" b="1" i="1" dirty="0" err="1">
                <a:latin typeface="Arial" panose="020B0604020202020204" pitchFamily="34" charset="0"/>
                <a:cs typeface="Arial" panose="020B0604020202020204" pitchFamily="34" charset="0"/>
              </a:rPr>
              <a:t>Chien</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Andalou</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(1929) </a:t>
            </a:r>
          </a:p>
          <a:p>
            <a:pPr algn="ctr"/>
            <a:r>
              <a:rPr lang="en-US" sz="3200" b="1" dirty="0">
                <a:latin typeface="Arial" panose="020B0604020202020204" pitchFamily="34" charset="0"/>
                <a:cs typeface="Arial" panose="020B0604020202020204" pitchFamily="34" charset="0"/>
              </a:rPr>
              <a:t>Dir. </a:t>
            </a:r>
            <a:r>
              <a:rPr lang="en-US" sz="3200" b="1" i="0" dirty="0">
                <a:solidFill>
                  <a:srgbClr val="FFFFFF"/>
                </a:solidFill>
                <a:effectLst/>
                <a:latin typeface="Arial" panose="020B0604020202020204" pitchFamily="34" charset="0"/>
                <a:cs typeface="Arial" panose="020B0604020202020204" pitchFamily="34" charset="0"/>
              </a:rPr>
              <a:t>Luis Buñuel &amp; </a:t>
            </a:r>
            <a:r>
              <a:rPr lang="en-US" sz="3200" b="1" dirty="0">
                <a:latin typeface="Arial" panose="020B0604020202020204" pitchFamily="34" charset="0"/>
                <a:cs typeface="Arial" panose="020B0604020202020204" pitchFamily="34" charset="0"/>
              </a:rPr>
              <a:t>Salvador Dali</a:t>
            </a:r>
          </a:p>
        </p:txBody>
      </p:sp>
      <p:pic>
        <p:nvPicPr>
          <p:cNvPr id="3" name="Picture 2" descr="A picture containing person, person, indoor&#10;&#10;Description automatically generated">
            <a:extLst>
              <a:ext uri="{FF2B5EF4-FFF2-40B4-BE49-F238E27FC236}">
                <a16:creationId xmlns:a16="http://schemas.microsoft.com/office/drawing/2014/main" id="{9124CE08-5932-B180-DF60-E8E67E3A2EC6}"/>
              </a:ext>
            </a:extLst>
          </p:cNvPr>
          <p:cNvPicPr>
            <a:picLocks noChangeAspect="1"/>
          </p:cNvPicPr>
          <p:nvPr/>
        </p:nvPicPr>
        <p:blipFill>
          <a:blip r:embed="rId2"/>
          <a:stretch>
            <a:fillRect/>
          </a:stretch>
        </p:blipFill>
        <p:spPr>
          <a:xfrm>
            <a:off x="1427098" y="309092"/>
            <a:ext cx="6289798" cy="4711672"/>
          </a:xfrm>
          <a:prstGeom prst="rect">
            <a:avLst/>
          </a:prstGeom>
        </p:spPr>
      </p:pic>
    </p:spTree>
    <p:extLst>
      <p:ext uri="{BB962C8B-B14F-4D97-AF65-F5344CB8AC3E}">
        <p14:creationId xmlns:p14="http://schemas.microsoft.com/office/powerpoint/2010/main" val="329496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358" y="1570252"/>
            <a:ext cx="4766784" cy="4401205"/>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Watch Passage à l'acte</a:t>
            </a:r>
            <a:r>
              <a:rPr lang="en-US" sz="2800" dirty="0">
                <a:latin typeface="Arial" panose="020B0604020202020204" pitchFamily="34" charset="0"/>
                <a:cs typeface="Arial" panose="020B0604020202020204" pitchFamily="34" charset="0"/>
              </a:rPr>
              <a:t> </a:t>
            </a:r>
            <a:r>
              <a:rPr lang="en-US" sz="2800" dirty="0">
                <a:latin typeface="Arial"/>
                <a:cs typeface="Arial"/>
              </a:rPr>
              <a:t>(1993, Dir. Martin Arnold)</a:t>
            </a:r>
          </a:p>
          <a:p>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rPr>
              <a:t>Think about its relationship to Hollywood cinema (which film is the scene scene it deconstructs from?) as well as Soviet Montage.</a:t>
            </a:r>
          </a:p>
        </p:txBody>
      </p:sp>
      <p:pic>
        <p:nvPicPr>
          <p:cNvPr id="3" name="Picture 2" descr="A group of people sitting at a table&#10;&#10;Description automatically generated with low confidence">
            <a:extLst>
              <a:ext uri="{FF2B5EF4-FFF2-40B4-BE49-F238E27FC236}">
                <a16:creationId xmlns:a16="http://schemas.microsoft.com/office/drawing/2014/main" id="{54DC1335-FDB2-BB44-8068-30B221A6C444}"/>
              </a:ext>
            </a:extLst>
          </p:cNvPr>
          <p:cNvPicPr>
            <a:picLocks noChangeAspect="1"/>
          </p:cNvPicPr>
          <p:nvPr/>
        </p:nvPicPr>
        <p:blipFill>
          <a:blip r:embed="rId2"/>
          <a:stretch>
            <a:fillRect/>
          </a:stretch>
        </p:blipFill>
        <p:spPr>
          <a:xfrm>
            <a:off x="5209142" y="1230855"/>
            <a:ext cx="3492500" cy="5080000"/>
          </a:xfrm>
          <a:prstGeom prst="rect">
            <a:avLst/>
          </a:prstGeom>
        </p:spPr>
      </p:pic>
      <p:sp>
        <p:nvSpPr>
          <p:cNvPr id="7" name="TextBox 6">
            <a:extLst>
              <a:ext uri="{FF2B5EF4-FFF2-40B4-BE49-F238E27FC236}">
                <a16:creationId xmlns:a16="http://schemas.microsoft.com/office/drawing/2014/main" id="{0B15A1F1-CE5C-3E4F-8FB3-901B7E9F7CD6}"/>
              </a:ext>
            </a:extLst>
          </p:cNvPr>
          <p:cNvSpPr txBox="1"/>
          <p:nvPr/>
        </p:nvSpPr>
        <p:spPr>
          <a:xfrm>
            <a:off x="311728" y="300181"/>
            <a:ext cx="785090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 Different Kind of Montage?</a:t>
            </a:r>
          </a:p>
        </p:txBody>
      </p:sp>
    </p:spTree>
    <p:extLst>
      <p:ext uri="{BB962C8B-B14F-4D97-AF65-F5344CB8AC3E}">
        <p14:creationId xmlns:p14="http://schemas.microsoft.com/office/powerpoint/2010/main" val="24047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794" y="150749"/>
            <a:ext cx="8682180" cy="6064993"/>
          </a:xfrm>
        </p:spPr>
        <p:txBody>
          <a:bodyPr>
            <a:noAutofit/>
          </a:bodyPr>
          <a:lstStyle/>
          <a:p>
            <a:pPr lvl="0" algn="l"/>
            <a:endParaRPr lang="en-US" sz="2800" dirty="0">
              <a:latin typeface="Arial"/>
              <a:cs typeface="Arial"/>
            </a:endParaRPr>
          </a:p>
          <a:p>
            <a:pPr marL="457200" lvl="0" indent="-457200" algn="l">
              <a:buFont typeface="Arial"/>
              <a:buChar char="•"/>
            </a:pPr>
            <a:r>
              <a:rPr lang="en-US" sz="2800" dirty="0">
                <a:latin typeface="Arial"/>
                <a:cs typeface="Arial"/>
              </a:rPr>
              <a:t>Instead of creating an oppositional filmic language to Hollywood continuity editing, Austrian filmmaker Martin Arnold chose to work directly on a Hollywood studio film (</a:t>
            </a:r>
            <a:r>
              <a:rPr lang="en-US" sz="2800" i="1" dirty="0">
                <a:latin typeface="Arial"/>
                <a:cs typeface="Arial"/>
              </a:rPr>
              <a:t>To Kill a Mockingbird</a:t>
            </a:r>
            <a:r>
              <a:rPr lang="en-US" sz="2800" dirty="0">
                <a:latin typeface="Arial"/>
                <a:cs typeface="Arial"/>
              </a:rPr>
              <a:t>, 1962, Dir. Robert Mulligan) to deconstruct its narrative and continuity. Yes – he worked directly on the celluloid film strip itself.</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How does Arnold’s critique of Hollywood cinema – and do you think it is a critique? – compare to the critique by Soviet filmmakers like Eisenstein and Vertov as well as Surrealists like </a:t>
            </a:r>
            <a:r>
              <a:rPr lang="en-US" sz="2800" i="0" dirty="0">
                <a:solidFill>
                  <a:srgbClr val="FFFFFF"/>
                </a:solidFill>
                <a:effectLst/>
                <a:latin typeface="Arial" panose="020B0604020202020204" pitchFamily="34" charset="0"/>
                <a:cs typeface="Arial" panose="020B0604020202020204" pitchFamily="34" charset="0"/>
              </a:rPr>
              <a:t>Buñuel and Dali</a:t>
            </a:r>
            <a:r>
              <a:rPr lang="en-US" sz="2800" dirty="0">
                <a:latin typeface="Arial"/>
                <a:cs typeface="Arial"/>
              </a:rPr>
              <a:t>?</a:t>
            </a:r>
          </a:p>
          <a:p>
            <a:pPr marL="45720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422622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INTRODUCTION TO FILM</a:t>
            </a:r>
          </a:p>
        </p:txBody>
      </p:sp>
      <p:sp>
        <p:nvSpPr>
          <p:cNvPr id="3" name="Subtitle 2"/>
          <p:cNvSpPr>
            <a:spLocks noGrp="1"/>
          </p:cNvSpPr>
          <p:nvPr>
            <p:ph type="subTitle" idx="1"/>
          </p:nvPr>
        </p:nvSpPr>
        <p:spPr>
          <a:xfrm>
            <a:off x="915631" y="3590604"/>
            <a:ext cx="7285663" cy="2884623"/>
          </a:xfrm>
        </p:spPr>
        <p:txBody>
          <a:bodyPr>
            <a:normAutofit/>
          </a:bodyPr>
          <a:lstStyle/>
          <a:p>
            <a:r>
              <a:rPr lang="en-US" sz="4000" b="1" dirty="0">
                <a:latin typeface="Arial"/>
                <a:cs typeface="Arial"/>
              </a:rPr>
              <a:t>Sound Film and the Studio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4918547" cy="2044560"/>
          </a:xfrm>
        </p:spPr>
        <p:txBody>
          <a:bodyPr>
            <a:normAutofit/>
          </a:bodyPr>
          <a:lstStyle/>
          <a:p>
            <a:pPr marL="457200" indent="-457200" algn="l">
              <a:buFont typeface="Arial" charset="0"/>
              <a:buChar char="•"/>
            </a:pPr>
            <a:r>
              <a:rPr lang="en-US" sz="2800" dirty="0">
                <a:latin typeface="Arial" charset="0"/>
                <a:ea typeface="Arial" charset="0"/>
                <a:cs typeface="Arial" charset="0"/>
              </a:rPr>
              <a:t>Born in Poland in 1896, Vertov became an editor of newsreels in 1918 for the Cinema Committee.</a:t>
            </a:r>
          </a:p>
          <a:p>
            <a:pPr algn="l"/>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Dziga Vertov</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584" y="422067"/>
            <a:ext cx="3640862" cy="2921792"/>
          </a:xfrm>
          <a:prstGeom prst="rect">
            <a:avLst/>
          </a:prstGeom>
        </p:spPr>
      </p:pic>
      <p:sp>
        <p:nvSpPr>
          <p:cNvPr id="5" name="Rectangle 4"/>
          <p:cNvSpPr/>
          <p:nvPr/>
        </p:nvSpPr>
        <p:spPr>
          <a:xfrm>
            <a:off x="92365" y="3484285"/>
            <a:ext cx="8676081" cy="3108543"/>
          </a:xfrm>
          <a:prstGeom prst="rect">
            <a:avLst/>
          </a:prstGeom>
        </p:spPr>
        <p:txBody>
          <a:bodyPr wrap="square">
            <a:spAutoFit/>
          </a:bodyPr>
          <a:lstStyle/>
          <a:p>
            <a:pPr marL="457200" indent="-457200">
              <a:buFont typeface="Arial" charset="0"/>
              <a:buChar char="•"/>
            </a:pPr>
            <a:r>
              <a:rPr lang="en-US" sz="2800" dirty="0">
                <a:solidFill>
                  <a:srgbClr val="FF0000"/>
                </a:solidFill>
                <a:latin typeface="Arial" charset="0"/>
                <a:ea typeface="Arial" charset="0"/>
                <a:cs typeface="Arial" charset="0"/>
              </a:rPr>
              <a:t>Kino-Glaz (Cinema-Eye) </a:t>
            </a:r>
            <a:r>
              <a:rPr lang="en-US" sz="2800" dirty="0">
                <a:latin typeface="Arial" charset="0"/>
                <a:ea typeface="Arial" charset="0"/>
                <a:cs typeface="Arial" charset="0"/>
              </a:rPr>
              <a:t>during the 1920s, Vertov and the group of young filmmaker he worked with believed in </a:t>
            </a:r>
            <a:r>
              <a:rPr lang="en-US" sz="2800" dirty="0">
                <a:solidFill>
                  <a:srgbClr val="FF0000"/>
                </a:solidFill>
                <a:latin typeface="Arial" charset="0"/>
                <a:ea typeface="Arial" charset="0"/>
                <a:cs typeface="Arial" charset="0"/>
              </a:rPr>
              <a:t>the absolute ability of the cinema apparatus to reproduce reality </a:t>
            </a:r>
            <a:r>
              <a:rPr lang="en-US" sz="2800" dirty="0">
                <a:latin typeface="Arial" charset="0"/>
                <a:ea typeface="Arial" charset="0"/>
                <a:cs typeface="Arial" charset="0"/>
              </a:rPr>
              <a:t>as it actually appears, and </a:t>
            </a:r>
            <a:r>
              <a:rPr lang="en-US" sz="2800" dirty="0">
                <a:solidFill>
                  <a:srgbClr val="FF0000"/>
                </a:solidFill>
                <a:latin typeface="Arial" charset="0"/>
                <a:ea typeface="Arial" charset="0"/>
                <a:cs typeface="Arial" charset="0"/>
              </a:rPr>
              <a:t>the necessity of editing </a:t>
            </a:r>
            <a:r>
              <a:rPr lang="en-US" sz="2800" dirty="0">
                <a:latin typeface="Arial" charset="0"/>
                <a:ea typeface="Arial" charset="0"/>
                <a:cs typeface="Arial" charset="0"/>
              </a:rPr>
              <a:t>to arrange this reality into an expressive and persuasive whole. </a:t>
            </a:r>
          </a:p>
        </p:txBody>
      </p:sp>
    </p:spTree>
    <p:extLst>
      <p:ext uri="{BB962C8B-B14F-4D97-AF65-F5344CB8AC3E}">
        <p14:creationId xmlns:p14="http://schemas.microsoft.com/office/powerpoint/2010/main" val="244909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Sound can actively shape how we perceive and interpret the image:</a:t>
            </a:r>
          </a:p>
        </p:txBody>
      </p:sp>
    </p:spTree>
    <p:extLst>
      <p:ext uri="{BB962C8B-B14F-4D97-AF65-F5344CB8AC3E}">
        <p14:creationId xmlns:p14="http://schemas.microsoft.com/office/powerpoint/2010/main" val="4281925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Loudness (volume, distance, space, emotion)</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Sound can actively shape how we perceive and interpret the image:</a:t>
            </a:r>
          </a:p>
        </p:txBody>
      </p:sp>
    </p:spTree>
    <p:extLst>
      <p:ext uri="{BB962C8B-B14F-4D97-AF65-F5344CB8AC3E}">
        <p14:creationId xmlns:p14="http://schemas.microsoft.com/office/powerpoint/2010/main" val="358313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Loudness (volume, distance, space, emotion)</a:t>
            </a:r>
          </a:p>
          <a:p>
            <a:pPr marL="457200" lvl="0" indent="-457200" algn="l">
              <a:buFont typeface="Arial" charset="0"/>
              <a:buChar char="•"/>
            </a:pPr>
            <a:r>
              <a:rPr lang="en-US" sz="2800" dirty="0">
                <a:latin typeface="Arial"/>
                <a:cs typeface="Arial"/>
              </a:rPr>
              <a:t>Pitch (highness or lowness of the sound, voice)</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Sound can actively shape how we perceive and interpret the image:</a:t>
            </a:r>
          </a:p>
        </p:txBody>
      </p:sp>
    </p:spTree>
    <p:extLst>
      <p:ext uri="{BB962C8B-B14F-4D97-AF65-F5344CB8AC3E}">
        <p14:creationId xmlns:p14="http://schemas.microsoft.com/office/powerpoint/2010/main" val="3037270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Loudness (volume, distance, space, emotion)</a:t>
            </a:r>
          </a:p>
          <a:p>
            <a:pPr marL="457200" lvl="0" indent="-457200" algn="l">
              <a:buFont typeface="Arial" charset="0"/>
              <a:buChar char="•"/>
            </a:pPr>
            <a:r>
              <a:rPr lang="en-US" sz="2800" dirty="0">
                <a:latin typeface="Arial"/>
                <a:cs typeface="Arial"/>
              </a:rPr>
              <a:t>Pitch (highness or lowness of the sound, voice)</a:t>
            </a:r>
          </a:p>
          <a:p>
            <a:pPr marL="457200" lvl="0" indent="-457200" algn="l">
              <a:buFont typeface="Arial" charset="0"/>
              <a:buChar char="•"/>
            </a:pPr>
            <a:r>
              <a:rPr lang="en-US" sz="2800" dirty="0">
                <a:latin typeface="Arial"/>
                <a:cs typeface="Arial"/>
              </a:rPr>
              <a:t>Timbre (color and tone)</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Sound can actively shape how we perceive and interpret the image:</a:t>
            </a:r>
          </a:p>
        </p:txBody>
      </p:sp>
    </p:spTree>
    <p:extLst>
      <p:ext uri="{BB962C8B-B14F-4D97-AF65-F5344CB8AC3E}">
        <p14:creationId xmlns:p14="http://schemas.microsoft.com/office/powerpoint/2010/main" val="2223906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Loudness (volume, distance, space, emotion)</a:t>
            </a:r>
          </a:p>
          <a:p>
            <a:pPr marL="457200" lvl="0" indent="-457200" algn="l">
              <a:buFont typeface="Arial" charset="0"/>
              <a:buChar char="•"/>
            </a:pPr>
            <a:r>
              <a:rPr lang="en-US" sz="2800" dirty="0">
                <a:latin typeface="Arial"/>
                <a:cs typeface="Arial"/>
              </a:rPr>
              <a:t>Pitch (highness or lowness of the sound, voice)</a:t>
            </a:r>
          </a:p>
          <a:p>
            <a:pPr marL="457200" lvl="0" indent="-457200" algn="l">
              <a:buFont typeface="Arial" charset="0"/>
              <a:buChar char="•"/>
            </a:pPr>
            <a:r>
              <a:rPr lang="en-US" sz="2800" dirty="0">
                <a:latin typeface="Arial"/>
                <a:cs typeface="Arial"/>
              </a:rPr>
              <a:t>Timbre (color and tone)</a:t>
            </a:r>
          </a:p>
          <a:p>
            <a:pPr marL="457200" indent="-457200" algn="l">
              <a:buFont typeface="Arial" charset="0"/>
              <a:buChar char="•"/>
            </a:pPr>
            <a:r>
              <a:rPr lang="en-US" sz="2800" dirty="0">
                <a:latin typeface="Arial"/>
                <a:cs typeface="Arial"/>
              </a:rPr>
              <a:t>Silence (true silence is very rare in film)</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Sound can actively shape how we perceive and interpret the image:</a:t>
            </a:r>
          </a:p>
        </p:txBody>
      </p:sp>
    </p:spTree>
    <p:extLst>
      <p:ext uri="{BB962C8B-B14F-4D97-AF65-F5344CB8AC3E}">
        <p14:creationId xmlns:p14="http://schemas.microsoft.com/office/powerpoint/2010/main" val="1386916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Loudness (volume, distance, space, emotion)</a:t>
            </a:r>
          </a:p>
          <a:p>
            <a:pPr marL="457200" lvl="0" indent="-457200" algn="l">
              <a:buFont typeface="Arial" charset="0"/>
              <a:buChar char="•"/>
            </a:pPr>
            <a:r>
              <a:rPr lang="en-US" sz="2800" dirty="0">
                <a:latin typeface="Arial"/>
                <a:cs typeface="Arial"/>
              </a:rPr>
              <a:t>Pitch (highness or lowness of the sound, voice)</a:t>
            </a:r>
          </a:p>
          <a:p>
            <a:pPr marL="457200" lvl="0" indent="-457200" algn="l">
              <a:buFont typeface="Arial" charset="0"/>
              <a:buChar char="•"/>
            </a:pPr>
            <a:r>
              <a:rPr lang="en-US" sz="2800" dirty="0">
                <a:latin typeface="Arial"/>
                <a:cs typeface="Arial"/>
              </a:rPr>
              <a:t>Timbre (color and tone)</a:t>
            </a:r>
          </a:p>
          <a:p>
            <a:pPr marL="457200" indent="-457200" algn="l">
              <a:buFont typeface="Arial" charset="0"/>
              <a:buChar char="•"/>
            </a:pPr>
            <a:r>
              <a:rPr lang="en-US" sz="2800" dirty="0">
                <a:latin typeface="Arial"/>
                <a:cs typeface="Arial"/>
              </a:rPr>
              <a:t>Silence (true silence is very rare in film)</a:t>
            </a:r>
          </a:p>
          <a:p>
            <a:pPr marL="457200" lvl="0" indent="-457200" algn="l">
              <a:buFont typeface="Arial" charset="0"/>
              <a:buChar char="•"/>
            </a:pPr>
            <a:r>
              <a:rPr lang="en-US" sz="2800" dirty="0">
                <a:latin typeface="Arial"/>
                <a:cs typeface="Arial"/>
              </a:rPr>
              <a:t>Rhythm (editing, speech, music)</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Sound can actively shape how we perceive and interpret the image:</a:t>
            </a:r>
          </a:p>
        </p:txBody>
      </p:sp>
    </p:spTree>
    <p:extLst>
      <p:ext uri="{BB962C8B-B14F-4D97-AF65-F5344CB8AC3E}">
        <p14:creationId xmlns:p14="http://schemas.microsoft.com/office/powerpoint/2010/main" val="46576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Loudness (volume, distance, space, emotion)</a:t>
            </a:r>
          </a:p>
          <a:p>
            <a:pPr marL="457200" lvl="0" indent="-457200" algn="l">
              <a:buFont typeface="Arial" charset="0"/>
              <a:buChar char="•"/>
            </a:pPr>
            <a:r>
              <a:rPr lang="en-US" sz="2800" dirty="0">
                <a:latin typeface="Arial"/>
                <a:cs typeface="Arial"/>
              </a:rPr>
              <a:t>Pitch (highness or lowness of the sound, voice)</a:t>
            </a:r>
          </a:p>
          <a:p>
            <a:pPr marL="457200" lvl="0" indent="-457200" algn="l">
              <a:buFont typeface="Arial" charset="0"/>
              <a:buChar char="•"/>
            </a:pPr>
            <a:r>
              <a:rPr lang="en-US" sz="2800" dirty="0">
                <a:latin typeface="Arial"/>
                <a:cs typeface="Arial"/>
              </a:rPr>
              <a:t>Timbre (color and tone)</a:t>
            </a:r>
          </a:p>
          <a:p>
            <a:pPr marL="457200" indent="-457200" algn="l">
              <a:buFont typeface="Arial" charset="0"/>
              <a:buChar char="•"/>
            </a:pPr>
            <a:r>
              <a:rPr lang="en-US" sz="2800" dirty="0">
                <a:latin typeface="Arial"/>
                <a:cs typeface="Arial"/>
              </a:rPr>
              <a:t>Silence (true silence is very rare in film)</a:t>
            </a:r>
          </a:p>
          <a:p>
            <a:pPr marL="457200" lvl="0" indent="-457200" algn="l">
              <a:buFont typeface="Arial" charset="0"/>
              <a:buChar char="•"/>
            </a:pPr>
            <a:r>
              <a:rPr lang="en-US" sz="2800" dirty="0">
                <a:latin typeface="Arial"/>
                <a:cs typeface="Arial"/>
              </a:rPr>
              <a:t>Rhythm (editing, speech, music)</a:t>
            </a:r>
          </a:p>
          <a:p>
            <a:pPr marL="457200" lvl="0" indent="-457200" algn="l">
              <a:buFont typeface="Arial" charset="0"/>
              <a:buChar char="•"/>
            </a:pPr>
            <a:r>
              <a:rPr lang="en-US" sz="2800" dirty="0">
                <a:latin typeface="Arial"/>
                <a:cs typeface="Arial"/>
              </a:rPr>
              <a:t>Fidelity (realism, expressive quality, “fidelity has nothing to do with what originally made the sound in production.” </a:t>
            </a:r>
            <a:r>
              <a:rPr lang="en-US" sz="2800" i="1" dirty="0">
                <a:latin typeface="Arial"/>
                <a:cs typeface="Arial"/>
              </a:rPr>
              <a:t>Film Art</a:t>
            </a:r>
            <a:r>
              <a:rPr lang="en-US" sz="2800" dirty="0">
                <a:latin typeface="Arial"/>
                <a:cs typeface="Arial"/>
              </a:rPr>
              <a:t>, p. 365)</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Sound can actively shape how we perceive and interpret the image:</a:t>
            </a:r>
          </a:p>
        </p:txBody>
      </p:sp>
    </p:spTree>
    <p:extLst>
      <p:ext uri="{BB962C8B-B14F-4D97-AF65-F5344CB8AC3E}">
        <p14:creationId xmlns:p14="http://schemas.microsoft.com/office/powerpoint/2010/main" val="203367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Loudness (volume, distance, space, emotion)</a:t>
            </a:r>
          </a:p>
          <a:p>
            <a:pPr marL="457200" lvl="0" indent="-457200" algn="l">
              <a:buFont typeface="Arial" charset="0"/>
              <a:buChar char="•"/>
            </a:pPr>
            <a:r>
              <a:rPr lang="en-US" sz="2800" dirty="0">
                <a:latin typeface="Arial"/>
                <a:cs typeface="Arial"/>
              </a:rPr>
              <a:t>Pitch (highness or lowness of the sound, voice)</a:t>
            </a:r>
          </a:p>
          <a:p>
            <a:pPr marL="457200" lvl="0" indent="-457200" algn="l">
              <a:buFont typeface="Arial" charset="0"/>
              <a:buChar char="•"/>
            </a:pPr>
            <a:r>
              <a:rPr lang="en-US" sz="2800" dirty="0">
                <a:latin typeface="Arial"/>
                <a:cs typeface="Arial"/>
              </a:rPr>
              <a:t>Timbre (color and tone)</a:t>
            </a:r>
          </a:p>
          <a:p>
            <a:pPr marL="457200" indent="-457200" algn="l">
              <a:buFont typeface="Arial" charset="0"/>
              <a:buChar char="•"/>
            </a:pPr>
            <a:r>
              <a:rPr lang="en-US" sz="2800" dirty="0">
                <a:latin typeface="Arial"/>
                <a:cs typeface="Arial"/>
              </a:rPr>
              <a:t>Silence (true silence is very rare in film)</a:t>
            </a:r>
          </a:p>
          <a:p>
            <a:pPr marL="457200" lvl="0" indent="-457200" algn="l">
              <a:buFont typeface="Arial" charset="0"/>
              <a:buChar char="•"/>
            </a:pPr>
            <a:r>
              <a:rPr lang="en-US" sz="2800" dirty="0">
                <a:latin typeface="Arial"/>
                <a:cs typeface="Arial"/>
              </a:rPr>
              <a:t>Rhythm (editing, speech, music)</a:t>
            </a:r>
          </a:p>
          <a:p>
            <a:pPr marL="457200" lvl="0" indent="-457200" algn="l">
              <a:buFont typeface="Arial" charset="0"/>
              <a:buChar char="•"/>
            </a:pPr>
            <a:r>
              <a:rPr lang="en-US" sz="2800" dirty="0">
                <a:latin typeface="Arial"/>
                <a:cs typeface="Arial"/>
              </a:rPr>
              <a:t>Fidelity (realism, expressive quality, </a:t>
            </a:r>
            <a:r>
              <a:rPr lang="en-US" sz="2800" dirty="0">
                <a:solidFill>
                  <a:srgbClr val="FFFF00"/>
                </a:solidFill>
                <a:latin typeface="Arial"/>
                <a:cs typeface="Arial"/>
              </a:rPr>
              <a:t>“fidelity has nothing to do with what originally made the sound in production.” </a:t>
            </a:r>
            <a:r>
              <a:rPr lang="en-US" sz="2800" i="1" dirty="0">
                <a:latin typeface="Arial"/>
                <a:cs typeface="Arial"/>
              </a:rPr>
              <a:t>Film Art</a:t>
            </a:r>
            <a:r>
              <a:rPr lang="en-US" sz="2800" dirty="0">
                <a:latin typeface="Arial"/>
                <a:cs typeface="Arial"/>
              </a:rPr>
              <a:t>, p. 365)</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Sound can actively shape how we perceive and interpret the image:</a:t>
            </a:r>
          </a:p>
        </p:txBody>
      </p:sp>
    </p:spTree>
    <p:extLst>
      <p:ext uri="{BB962C8B-B14F-4D97-AF65-F5344CB8AC3E}">
        <p14:creationId xmlns:p14="http://schemas.microsoft.com/office/powerpoint/2010/main" val="63687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300181"/>
            <a:ext cx="8048988" cy="5553364"/>
          </a:xfrm>
        </p:spPr>
        <p:txBody>
          <a:bodyPr>
            <a:noAutofit/>
          </a:bodyPr>
          <a:lstStyle/>
          <a:p>
            <a:pPr marL="457200" lvl="0" indent="-457200" algn="l">
              <a:buFont typeface="Arial" charset="0"/>
              <a:buChar char="•"/>
            </a:pPr>
            <a:r>
              <a:rPr lang="en-US" sz="2800" dirty="0">
                <a:latin typeface="Arial"/>
                <a:cs typeface="Arial"/>
              </a:rPr>
              <a:t>Sound space</a:t>
            </a:r>
          </a:p>
          <a:p>
            <a:pPr lvl="0" algn="l"/>
            <a:endParaRPr lang="en-US" sz="2800" b="1"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429233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300181"/>
            <a:ext cx="8048988" cy="5553364"/>
          </a:xfrm>
        </p:spPr>
        <p:txBody>
          <a:bodyPr>
            <a:noAutofit/>
          </a:bodyPr>
          <a:lstStyle/>
          <a:p>
            <a:pPr marL="457200" lvl="0" indent="-457200" algn="l">
              <a:buFont typeface="Arial" charset="0"/>
              <a:buChar char="•"/>
            </a:pPr>
            <a:r>
              <a:rPr lang="en-US" sz="2800" dirty="0">
                <a:latin typeface="Arial"/>
                <a:cs typeface="Arial"/>
              </a:rPr>
              <a:t>Sound space</a:t>
            </a:r>
          </a:p>
          <a:p>
            <a:pPr marL="457200" lvl="0" indent="-457200" algn="l">
              <a:buFont typeface="Arial" charset="0"/>
              <a:buChar char="•"/>
            </a:pPr>
            <a:r>
              <a:rPr lang="en-US" sz="2800" dirty="0">
                <a:latin typeface="Arial"/>
                <a:cs typeface="Arial"/>
              </a:rPr>
              <a:t>Time and duration</a:t>
            </a:r>
            <a:endParaRPr lang="en-US" sz="2800" dirty="0"/>
          </a:p>
          <a:p>
            <a:pPr lvl="0" algn="l"/>
            <a:endParaRPr lang="en-US" sz="2800" b="1"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393583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a:cs typeface="Arial"/>
              </a:rPr>
              <a:t>Man with a Movie Camera </a:t>
            </a:r>
            <a:r>
              <a:rPr lang="en-US" sz="3200" b="1" dirty="0">
                <a:latin typeface="Arial"/>
                <a:cs typeface="Arial"/>
              </a:rPr>
              <a:t>(1929)</a:t>
            </a:r>
          </a:p>
          <a:p>
            <a:pPr algn="ctr"/>
            <a:r>
              <a:rPr lang="en-US" sz="3200" b="1" dirty="0">
                <a:latin typeface="Arial"/>
                <a:cs typeface="Arial"/>
              </a:rPr>
              <a:t>Dir. </a:t>
            </a:r>
            <a:r>
              <a:rPr lang="en-US" sz="3200" b="1" dirty="0" err="1">
                <a:latin typeface="Arial"/>
                <a:cs typeface="Arial"/>
              </a:rPr>
              <a:t>Dziga</a:t>
            </a:r>
            <a:r>
              <a:rPr lang="en-US" sz="3200" b="1" dirty="0">
                <a:latin typeface="Arial"/>
                <a:cs typeface="Arial"/>
              </a:rPr>
              <a:t> </a:t>
            </a:r>
            <a:r>
              <a:rPr lang="en-US" sz="3200" b="1" dirty="0" err="1">
                <a:latin typeface="Arial"/>
                <a:cs typeface="Arial"/>
              </a:rPr>
              <a:t>Vertov</a:t>
            </a:r>
            <a:endParaRPr lang="en-US" sz="3200" b="1" dirty="0">
              <a:latin typeface="Arial"/>
              <a:cs typeface="Arial"/>
            </a:endParaRPr>
          </a:p>
        </p:txBody>
      </p:sp>
      <p:pic>
        <p:nvPicPr>
          <p:cNvPr id="3" name="Picture 2" descr="A close up of a camera lens&#10;&#10;Description automatically generated with medium confidence">
            <a:extLst>
              <a:ext uri="{FF2B5EF4-FFF2-40B4-BE49-F238E27FC236}">
                <a16:creationId xmlns:a16="http://schemas.microsoft.com/office/drawing/2014/main" id="{EF30A3F4-0F61-354D-A263-2786AA6CE186}"/>
              </a:ext>
            </a:extLst>
          </p:cNvPr>
          <p:cNvPicPr>
            <a:picLocks noChangeAspect="1"/>
          </p:cNvPicPr>
          <p:nvPr/>
        </p:nvPicPr>
        <p:blipFill>
          <a:blip r:embed="rId2"/>
          <a:stretch>
            <a:fillRect/>
          </a:stretch>
        </p:blipFill>
        <p:spPr>
          <a:xfrm>
            <a:off x="887741" y="585716"/>
            <a:ext cx="7363511" cy="4279770"/>
          </a:xfrm>
          <a:prstGeom prst="rect">
            <a:avLst/>
          </a:prstGeom>
        </p:spPr>
      </p:pic>
    </p:spTree>
    <p:extLst>
      <p:ext uri="{BB962C8B-B14F-4D97-AF65-F5344CB8AC3E}">
        <p14:creationId xmlns:p14="http://schemas.microsoft.com/office/powerpoint/2010/main" val="1429182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300181"/>
            <a:ext cx="8048988" cy="5553364"/>
          </a:xfrm>
        </p:spPr>
        <p:txBody>
          <a:bodyPr>
            <a:noAutofit/>
          </a:bodyPr>
          <a:lstStyle/>
          <a:p>
            <a:pPr marL="457200" lvl="0" indent="-457200" algn="l">
              <a:buFont typeface="Arial" charset="0"/>
              <a:buChar char="•"/>
            </a:pPr>
            <a:r>
              <a:rPr lang="en-US" sz="2800" dirty="0">
                <a:latin typeface="Arial"/>
                <a:cs typeface="Arial"/>
              </a:rPr>
              <a:t>Sound space</a:t>
            </a:r>
          </a:p>
          <a:p>
            <a:pPr marL="457200" lvl="0" indent="-457200" algn="l">
              <a:buFont typeface="Arial" charset="0"/>
              <a:buChar char="•"/>
            </a:pPr>
            <a:r>
              <a:rPr lang="en-US" sz="2800" dirty="0">
                <a:latin typeface="Arial"/>
                <a:cs typeface="Arial"/>
              </a:rPr>
              <a:t>Time and duration</a:t>
            </a:r>
            <a:endParaRPr lang="en-US" sz="2800" dirty="0"/>
          </a:p>
          <a:p>
            <a:pPr lvl="0" algn="l"/>
            <a:endParaRPr lang="en-US" sz="2800" b="1" dirty="0">
              <a:latin typeface="Arial"/>
              <a:cs typeface="Arial"/>
            </a:endParaRPr>
          </a:p>
          <a:p>
            <a:pPr lvl="0" algn="l"/>
            <a:endParaRPr lang="en-US" sz="2800" b="1" dirty="0">
              <a:latin typeface="Arial"/>
              <a:cs typeface="Arial"/>
            </a:endParaRPr>
          </a:p>
          <a:p>
            <a:pPr lvl="0" algn="l"/>
            <a:endParaRPr lang="en-US" sz="2800" b="1" dirty="0">
              <a:latin typeface="Arial"/>
              <a:cs typeface="Arial"/>
            </a:endParaRPr>
          </a:p>
          <a:p>
            <a:pPr algn="l"/>
            <a:r>
              <a:rPr lang="en-US" sz="2800" dirty="0">
                <a:latin typeface="Arial" charset="0"/>
                <a:ea typeface="Arial" charset="0"/>
                <a:cs typeface="Arial" charset="0"/>
              </a:rPr>
              <a:t>(</a:t>
            </a:r>
            <a:r>
              <a:rPr lang="en-US" sz="2800" i="1" dirty="0">
                <a:latin typeface="Arial" charset="0"/>
                <a:ea typeface="Arial" charset="0"/>
                <a:cs typeface="Arial" charset="0"/>
              </a:rPr>
              <a:t>Film Art</a:t>
            </a:r>
            <a:r>
              <a:rPr lang="en-US" sz="2800" dirty="0">
                <a:latin typeface="Arial" charset="0"/>
                <a:ea typeface="Arial" charset="0"/>
                <a:cs typeface="Arial" charset="0"/>
              </a:rPr>
              <a:t>, p. 395) Good questions to ask when analyzing sound in film.</a:t>
            </a:r>
          </a:p>
          <a:p>
            <a:pPr algn="l"/>
            <a:r>
              <a:rPr lang="en-US" dirty="0">
                <a:latin typeface="Arial" charset="0"/>
                <a:ea typeface="Arial" charset="0"/>
                <a:cs typeface="Arial" charset="0"/>
              </a:rPr>
              <a:t> </a:t>
            </a:r>
          </a:p>
          <a:p>
            <a:pPr lvl="0" algn="l"/>
            <a:endParaRPr lang="en-US" sz="2800" b="1"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692861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5" y="5150573"/>
            <a:ext cx="8520545"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Avant-Garde Cinema Group 2: </a:t>
            </a:r>
          </a:p>
          <a:p>
            <a:pPr algn="ctr"/>
            <a:r>
              <a:rPr lang="en-US" sz="3200" b="1" i="1" dirty="0">
                <a:latin typeface="Arial" panose="020B0604020202020204" pitchFamily="34" charset="0"/>
                <a:cs typeface="Arial" panose="020B0604020202020204" pitchFamily="34" charset="0"/>
              </a:rPr>
              <a:t>Meshes of the Afternoon </a:t>
            </a:r>
            <a:r>
              <a:rPr lang="en-US" sz="3200" b="1" dirty="0">
                <a:latin typeface="Arial" panose="020B0604020202020204" pitchFamily="34" charset="0"/>
                <a:cs typeface="Arial" panose="020B0604020202020204" pitchFamily="34" charset="0"/>
              </a:rPr>
              <a:t>(1935) </a:t>
            </a:r>
          </a:p>
          <a:p>
            <a:pPr algn="ctr"/>
            <a:r>
              <a:rPr lang="en-US" sz="3200" b="1" dirty="0">
                <a:latin typeface="Arial" panose="020B0604020202020204" pitchFamily="34" charset="0"/>
                <a:cs typeface="Arial" panose="020B0604020202020204" pitchFamily="34" charset="0"/>
              </a:rPr>
              <a:t>Dir. Maya </a:t>
            </a:r>
            <a:r>
              <a:rPr lang="en-US" sz="3200" b="1" dirty="0" err="1">
                <a:latin typeface="Arial" panose="020B0604020202020204" pitchFamily="34" charset="0"/>
                <a:cs typeface="Arial" panose="020B0604020202020204" pitchFamily="34" charset="0"/>
              </a:rPr>
              <a:t>Deren</a:t>
            </a:r>
            <a:endParaRPr lang="en-US" sz="3200" b="1" dirty="0">
              <a:latin typeface="Arial" panose="020B0604020202020204" pitchFamily="34" charset="0"/>
              <a:cs typeface="Arial" panose="020B0604020202020204" pitchFamily="34" charset="0"/>
            </a:endParaRPr>
          </a:p>
        </p:txBody>
      </p:sp>
      <p:pic>
        <p:nvPicPr>
          <p:cNvPr id="6" name="Picture 5" descr="A person with long hair&#10;&#10;Description automatically generated with medium confidence">
            <a:extLst>
              <a:ext uri="{FF2B5EF4-FFF2-40B4-BE49-F238E27FC236}">
                <a16:creationId xmlns:a16="http://schemas.microsoft.com/office/drawing/2014/main" id="{7C0BED6E-2580-2A4E-9A59-DB2D46F4EEEA}"/>
              </a:ext>
            </a:extLst>
          </p:cNvPr>
          <p:cNvPicPr>
            <a:picLocks noChangeAspect="1"/>
          </p:cNvPicPr>
          <p:nvPr/>
        </p:nvPicPr>
        <p:blipFill>
          <a:blip r:embed="rId2"/>
          <a:stretch>
            <a:fillRect/>
          </a:stretch>
        </p:blipFill>
        <p:spPr>
          <a:xfrm>
            <a:off x="1416861" y="363486"/>
            <a:ext cx="6310275" cy="4711672"/>
          </a:xfrm>
          <a:prstGeom prst="rect">
            <a:avLst/>
          </a:prstGeom>
        </p:spPr>
      </p:pic>
    </p:spTree>
    <p:extLst>
      <p:ext uri="{BB962C8B-B14F-4D97-AF65-F5344CB8AC3E}">
        <p14:creationId xmlns:p14="http://schemas.microsoft.com/office/powerpoint/2010/main" val="1159949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netoscope-in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63" y="663958"/>
            <a:ext cx="3552419" cy="5062588"/>
          </a:xfrm>
          <a:prstGeom prst="rect">
            <a:avLst/>
          </a:prstGeom>
        </p:spPr>
      </p:pic>
      <p:pic>
        <p:nvPicPr>
          <p:cNvPr id="5" name="Picture 4" descr="kinetoscope-exteri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378" y="663958"/>
            <a:ext cx="4026152" cy="5062588"/>
          </a:xfrm>
          <a:prstGeom prst="rect">
            <a:avLst/>
          </a:prstGeom>
        </p:spPr>
      </p:pic>
      <p:sp>
        <p:nvSpPr>
          <p:cNvPr id="7" name="TextBox 6"/>
          <p:cNvSpPr txBox="1"/>
          <p:nvPr/>
        </p:nvSpPr>
        <p:spPr>
          <a:xfrm>
            <a:off x="557763" y="5844456"/>
            <a:ext cx="7964767" cy="584776"/>
          </a:xfrm>
          <a:prstGeom prst="rect">
            <a:avLst/>
          </a:prstGeom>
          <a:noFill/>
        </p:spPr>
        <p:txBody>
          <a:bodyPr wrap="square" rtlCol="0">
            <a:spAutoFit/>
          </a:bodyPr>
          <a:lstStyle/>
          <a:p>
            <a:pPr algn="ctr"/>
            <a:r>
              <a:rPr lang="en-US" sz="3200" b="1" dirty="0">
                <a:latin typeface="Arial"/>
                <a:cs typeface="Arial"/>
              </a:rPr>
              <a:t>Sound in Early Cinema</a:t>
            </a:r>
          </a:p>
        </p:txBody>
      </p:sp>
    </p:spTree>
    <p:extLst>
      <p:ext uri="{BB962C8B-B14F-4D97-AF65-F5344CB8AC3E}">
        <p14:creationId xmlns:p14="http://schemas.microsoft.com/office/powerpoint/2010/main" val="3729130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639454"/>
            <a:ext cx="4260271" cy="5218546"/>
          </a:xfrm>
        </p:spPr>
        <p:txBody>
          <a:bodyPr>
            <a:normAutofit fontScale="70000" lnSpcReduction="20000"/>
          </a:bodyPr>
          <a:lstStyle/>
          <a:p>
            <a:endParaRPr lang="en-US" sz="4000" b="1" dirty="0">
              <a:latin typeface="Arial"/>
              <a:cs typeface="Arial"/>
            </a:endParaRPr>
          </a:p>
          <a:p>
            <a:pPr marL="571500" indent="-571500" algn="l">
              <a:buFont typeface="Arial"/>
              <a:buChar char="•"/>
            </a:pPr>
            <a:r>
              <a:rPr lang="en-US" sz="4000" dirty="0">
                <a:latin typeface="Arial"/>
                <a:cs typeface="Arial"/>
              </a:rPr>
              <a:t>Professor in Cinema and Comparative literature at University of Iowa</a:t>
            </a:r>
          </a:p>
          <a:p>
            <a:pPr algn="l"/>
            <a:endParaRPr lang="en-US" sz="4000" dirty="0">
              <a:latin typeface="Arial"/>
              <a:cs typeface="Arial"/>
            </a:endParaRPr>
          </a:p>
          <a:p>
            <a:pPr marL="571500" indent="-571500" algn="l">
              <a:buFont typeface="Arial"/>
              <a:buChar char="•"/>
            </a:pPr>
            <a:r>
              <a:rPr lang="en-US" sz="4000" dirty="0">
                <a:latin typeface="Arial"/>
                <a:cs typeface="Arial"/>
              </a:rPr>
              <a:t>Also written books on the musical film genre, and edited a book on sound theory and practice that we will read from later this semester.</a:t>
            </a: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
        <p:nvSpPr>
          <p:cNvPr id="4" name="TextBox 3"/>
          <p:cNvSpPr txBox="1"/>
          <p:nvPr/>
        </p:nvSpPr>
        <p:spPr>
          <a:xfrm>
            <a:off x="311728" y="542635"/>
            <a:ext cx="6811817" cy="769441"/>
          </a:xfrm>
          <a:prstGeom prst="rect">
            <a:avLst/>
          </a:prstGeom>
          <a:noFill/>
        </p:spPr>
        <p:txBody>
          <a:bodyPr wrap="square" rtlCol="0">
            <a:spAutoFit/>
          </a:bodyPr>
          <a:lstStyle/>
          <a:p>
            <a:r>
              <a:rPr lang="en-US" sz="4400" b="1" dirty="0">
                <a:latin typeface="Arial"/>
                <a:cs typeface="Arial"/>
              </a:rPr>
              <a:t>Rick Altman</a:t>
            </a:r>
          </a:p>
        </p:txBody>
      </p:sp>
      <p:pic>
        <p:nvPicPr>
          <p:cNvPr id="5" name="Picture 4" descr="Alt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689" y="652362"/>
            <a:ext cx="3390900" cy="4673600"/>
          </a:xfrm>
          <a:prstGeom prst="rect">
            <a:avLst/>
          </a:prstGeom>
        </p:spPr>
      </p:pic>
    </p:spTree>
    <p:extLst>
      <p:ext uri="{BB962C8B-B14F-4D97-AF65-F5344CB8AC3E}">
        <p14:creationId xmlns:p14="http://schemas.microsoft.com/office/powerpoint/2010/main" val="1839888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026341"/>
            <a:ext cx="8048988" cy="5553364"/>
          </a:xfrm>
        </p:spPr>
        <p:txBody>
          <a:bodyPr>
            <a:noAutofit/>
          </a:bodyPr>
          <a:lstStyle/>
          <a:p>
            <a:pPr lvl="0" algn="l"/>
            <a:r>
              <a:rPr lang="en-US" sz="2800" dirty="0">
                <a:latin typeface="Arial"/>
                <a:cs typeface="Arial"/>
              </a:rPr>
              <a:t>What sounds were heard in relationship to early films?</a:t>
            </a:r>
          </a:p>
          <a:p>
            <a:pPr lvl="0" algn="l"/>
            <a:endParaRPr lang="en-US" sz="2800" dirty="0">
              <a:latin typeface="Arial"/>
              <a:cs typeface="Arial"/>
            </a:endParaRP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584776"/>
          </a:xfrm>
          <a:prstGeom prst="rect">
            <a:avLst/>
          </a:prstGeom>
          <a:noFill/>
        </p:spPr>
        <p:txBody>
          <a:bodyPr wrap="square" rtlCol="0">
            <a:spAutoFit/>
          </a:bodyPr>
          <a:lstStyle/>
          <a:p>
            <a:r>
              <a:rPr lang="en-US" sz="3200" b="1" dirty="0">
                <a:latin typeface="Arial"/>
                <a:cs typeface="Arial"/>
              </a:rPr>
              <a:t>Sound in Early Cinema</a:t>
            </a:r>
          </a:p>
        </p:txBody>
      </p:sp>
    </p:spTree>
    <p:extLst>
      <p:ext uri="{BB962C8B-B14F-4D97-AF65-F5344CB8AC3E}">
        <p14:creationId xmlns:p14="http://schemas.microsoft.com/office/powerpoint/2010/main" val="386887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026341"/>
            <a:ext cx="8048988" cy="5553364"/>
          </a:xfrm>
        </p:spPr>
        <p:txBody>
          <a:bodyPr>
            <a:noAutofit/>
          </a:bodyPr>
          <a:lstStyle/>
          <a:p>
            <a:pPr lvl="0" algn="l"/>
            <a:r>
              <a:rPr lang="en-US" sz="2800" dirty="0">
                <a:latin typeface="Arial"/>
                <a:cs typeface="Arial"/>
              </a:rPr>
              <a:t>What sounds were heard in relationship to early films?</a:t>
            </a:r>
          </a:p>
          <a:p>
            <a:pPr lvl="0" algn="l"/>
            <a:endParaRPr lang="en-US" sz="2800" dirty="0">
              <a:latin typeface="Arial"/>
              <a:cs typeface="Arial"/>
            </a:endParaRPr>
          </a:p>
          <a:p>
            <a:pPr marL="457200" lvl="0" indent="-457200" algn="l">
              <a:buFont typeface="Arial" charset="0"/>
              <a:buChar char="•"/>
            </a:pPr>
            <a:r>
              <a:rPr lang="en-US" sz="2800" dirty="0">
                <a:latin typeface="Arial"/>
                <a:cs typeface="Arial"/>
              </a:rPr>
              <a:t>Music (live or recorded, orchestral to popular)</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584776"/>
          </a:xfrm>
          <a:prstGeom prst="rect">
            <a:avLst/>
          </a:prstGeom>
          <a:noFill/>
        </p:spPr>
        <p:txBody>
          <a:bodyPr wrap="square" rtlCol="0">
            <a:spAutoFit/>
          </a:bodyPr>
          <a:lstStyle/>
          <a:p>
            <a:r>
              <a:rPr lang="en-US" sz="3200" b="1" dirty="0">
                <a:latin typeface="Arial"/>
                <a:cs typeface="Arial"/>
              </a:rPr>
              <a:t>Sound in Early Cinema</a:t>
            </a:r>
          </a:p>
        </p:txBody>
      </p:sp>
    </p:spTree>
    <p:extLst>
      <p:ext uri="{BB962C8B-B14F-4D97-AF65-F5344CB8AC3E}">
        <p14:creationId xmlns:p14="http://schemas.microsoft.com/office/powerpoint/2010/main" val="1354609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026341"/>
            <a:ext cx="8048988" cy="5553364"/>
          </a:xfrm>
        </p:spPr>
        <p:txBody>
          <a:bodyPr>
            <a:noAutofit/>
          </a:bodyPr>
          <a:lstStyle/>
          <a:p>
            <a:pPr lvl="0" algn="l"/>
            <a:r>
              <a:rPr lang="en-US" sz="2800" dirty="0">
                <a:latin typeface="Arial"/>
                <a:cs typeface="Arial"/>
              </a:rPr>
              <a:t>What sounds were heard in relationship to early films?</a:t>
            </a:r>
          </a:p>
          <a:p>
            <a:pPr lvl="0" algn="l"/>
            <a:endParaRPr lang="en-US" sz="2800" dirty="0">
              <a:latin typeface="Arial"/>
              <a:cs typeface="Arial"/>
            </a:endParaRPr>
          </a:p>
          <a:p>
            <a:pPr marL="457200" lvl="0" indent="-457200" algn="l">
              <a:buFont typeface="Arial" charset="0"/>
              <a:buChar char="•"/>
            </a:pPr>
            <a:r>
              <a:rPr lang="en-US" sz="2800" dirty="0">
                <a:latin typeface="Arial"/>
                <a:cs typeface="Arial"/>
              </a:rPr>
              <a:t>Music (live or recorded, orchestral to popular)</a:t>
            </a:r>
          </a:p>
          <a:p>
            <a:pPr marL="457200" lvl="0" indent="-457200" algn="l">
              <a:buFont typeface="Arial" charset="0"/>
              <a:buChar char="•"/>
            </a:pPr>
            <a:r>
              <a:rPr lang="en-US" sz="2800" dirty="0">
                <a:latin typeface="Arial"/>
                <a:cs typeface="Arial"/>
              </a:rPr>
              <a:t>Human voice (lecturers, actors, audience)</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584776"/>
          </a:xfrm>
          <a:prstGeom prst="rect">
            <a:avLst/>
          </a:prstGeom>
          <a:noFill/>
        </p:spPr>
        <p:txBody>
          <a:bodyPr wrap="square" rtlCol="0">
            <a:spAutoFit/>
          </a:bodyPr>
          <a:lstStyle/>
          <a:p>
            <a:r>
              <a:rPr lang="en-US" sz="3200" b="1" dirty="0">
                <a:latin typeface="Arial"/>
                <a:cs typeface="Arial"/>
              </a:rPr>
              <a:t>Sound in Early Cinema</a:t>
            </a:r>
          </a:p>
        </p:txBody>
      </p:sp>
    </p:spTree>
    <p:extLst>
      <p:ext uri="{BB962C8B-B14F-4D97-AF65-F5344CB8AC3E}">
        <p14:creationId xmlns:p14="http://schemas.microsoft.com/office/powerpoint/2010/main" val="3493567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026341"/>
            <a:ext cx="8048988" cy="5553364"/>
          </a:xfrm>
        </p:spPr>
        <p:txBody>
          <a:bodyPr>
            <a:noAutofit/>
          </a:bodyPr>
          <a:lstStyle/>
          <a:p>
            <a:pPr lvl="0" algn="l"/>
            <a:r>
              <a:rPr lang="en-US" sz="2800" dirty="0">
                <a:latin typeface="Arial"/>
                <a:cs typeface="Arial"/>
              </a:rPr>
              <a:t>What sounds were heard in relationship to early films?</a:t>
            </a:r>
          </a:p>
          <a:p>
            <a:pPr lvl="0" algn="l"/>
            <a:endParaRPr lang="en-US" sz="2800" dirty="0">
              <a:latin typeface="Arial"/>
              <a:cs typeface="Arial"/>
            </a:endParaRPr>
          </a:p>
          <a:p>
            <a:pPr marL="457200" lvl="0" indent="-457200" algn="l">
              <a:buFont typeface="Arial" charset="0"/>
              <a:buChar char="•"/>
            </a:pPr>
            <a:r>
              <a:rPr lang="en-US" sz="2800" dirty="0">
                <a:latin typeface="Arial"/>
                <a:cs typeface="Arial"/>
              </a:rPr>
              <a:t>Music (live or recorded, orchestral to popular)</a:t>
            </a:r>
          </a:p>
          <a:p>
            <a:pPr marL="457200" lvl="0" indent="-457200" algn="l">
              <a:buFont typeface="Arial" charset="0"/>
              <a:buChar char="•"/>
            </a:pPr>
            <a:r>
              <a:rPr lang="en-US" sz="2800" dirty="0">
                <a:latin typeface="Arial"/>
                <a:cs typeface="Arial"/>
              </a:rPr>
              <a:t>Human voice (lecturers, actors, audience)</a:t>
            </a:r>
          </a:p>
          <a:p>
            <a:pPr marL="457200" lvl="0" indent="-457200" algn="l">
              <a:buFont typeface="Arial" charset="0"/>
              <a:buChar char="•"/>
            </a:pPr>
            <a:r>
              <a:rPr lang="en-US" sz="2800" dirty="0">
                <a:latin typeface="Arial"/>
                <a:cs typeface="Arial"/>
              </a:rPr>
              <a:t>Sound effects (</a:t>
            </a:r>
            <a:r>
              <a:rPr lang="en-US" sz="2800" dirty="0" err="1">
                <a:latin typeface="Arial"/>
                <a:cs typeface="Arial"/>
              </a:rPr>
              <a:t>performative</a:t>
            </a:r>
            <a:r>
              <a:rPr lang="en-US" sz="2800" dirty="0">
                <a:latin typeface="Arial"/>
                <a:cs typeface="Arial"/>
              </a:rPr>
              <a:t>)</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584776"/>
          </a:xfrm>
          <a:prstGeom prst="rect">
            <a:avLst/>
          </a:prstGeom>
          <a:noFill/>
        </p:spPr>
        <p:txBody>
          <a:bodyPr wrap="square" rtlCol="0">
            <a:spAutoFit/>
          </a:bodyPr>
          <a:lstStyle/>
          <a:p>
            <a:r>
              <a:rPr lang="en-US" sz="3200" b="1" dirty="0">
                <a:latin typeface="Arial"/>
                <a:cs typeface="Arial"/>
              </a:rPr>
              <a:t>Sound in Early Cinema</a:t>
            </a:r>
          </a:p>
        </p:txBody>
      </p:sp>
    </p:spTree>
    <p:extLst>
      <p:ext uri="{BB962C8B-B14F-4D97-AF65-F5344CB8AC3E}">
        <p14:creationId xmlns:p14="http://schemas.microsoft.com/office/powerpoint/2010/main" val="2143703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026341"/>
            <a:ext cx="8048988" cy="5553364"/>
          </a:xfrm>
        </p:spPr>
        <p:txBody>
          <a:bodyPr>
            <a:noAutofit/>
          </a:bodyPr>
          <a:lstStyle/>
          <a:p>
            <a:pPr lvl="0" algn="l"/>
            <a:r>
              <a:rPr lang="en-US" sz="2800" dirty="0">
                <a:latin typeface="Arial"/>
                <a:cs typeface="Arial"/>
              </a:rPr>
              <a:t>What sounds were heard in relationship to early films?</a:t>
            </a:r>
          </a:p>
          <a:p>
            <a:pPr lvl="0" algn="l"/>
            <a:endParaRPr lang="en-US" sz="2800" dirty="0">
              <a:latin typeface="Arial"/>
              <a:cs typeface="Arial"/>
            </a:endParaRPr>
          </a:p>
          <a:p>
            <a:pPr marL="457200" lvl="0" indent="-457200" algn="l">
              <a:buFont typeface="Arial" charset="0"/>
              <a:buChar char="•"/>
            </a:pPr>
            <a:r>
              <a:rPr lang="en-US" sz="2800" dirty="0">
                <a:latin typeface="Arial"/>
                <a:cs typeface="Arial"/>
              </a:rPr>
              <a:t>Music (live or recorded, orchestral to popular)</a:t>
            </a:r>
          </a:p>
          <a:p>
            <a:pPr marL="457200" lvl="0" indent="-457200" algn="l">
              <a:buFont typeface="Arial" charset="0"/>
              <a:buChar char="•"/>
            </a:pPr>
            <a:r>
              <a:rPr lang="en-US" sz="2800" dirty="0">
                <a:latin typeface="Arial"/>
                <a:cs typeface="Arial"/>
              </a:rPr>
              <a:t>Human voice (lecturers, actors, audience)</a:t>
            </a:r>
          </a:p>
          <a:p>
            <a:pPr marL="457200" lvl="0" indent="-457200" algn="l">
              <a:buFont typeface="Arial" charset="0"/>
              <a:buChar char="•"/>
            </a:pPr>
            <a:r>
              <a:rPr lang="en-US" sz="2800" dirty="0">
                <a:latin typeface="Arial"/>
                <a:cs typeface="Arial"/>
              </a:rPr>
              <a:t>Sound effects (</a:t>
            </a:r>
            <a:r>
              <a:rPr lang="en-US" sz="2800" dirty="0" err="1">
                <a:latin typeface="Arial"/>
                <a:cs typeface="Arial"/>
              </a:rPr>
              <a:t>performative</a:t>
            </a:r>
            <a:r>
              <a:rPr lang="en-US" sz="2800" dirty="0">
                <a:latin typeface="Arial"/>
                <a:cs typeface="Arial"/>
              </a:rPr>
              <a:t>)</a:t>
            </a:r>
          </a:p>
          <a:p>
            <a:pPr marL="457200" lvl="0" indent="-457200" algn="l">
              <a:buFont typeface="Arial" charset="0"/>
              <a:buChar char="•"/>
            </a:pPr>
            <a:r>
              <a:rPr lang="en-US" sz="2800" dirty="0">
                <a:latin typeface="Arial"/>
                <a:cs typeface="Arial"/>
              </a:rPr>
              <a:t>Silence</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584776"/>
          </a:xfrm>
          <a:prstGeom prst="rect">
            <a:avLst/>
          </a:prstGeom>
          <a:noFill/>
        </p:spPr>
        <p:txBody>
          <a:bodyPr wrap="square" rtlCol="0">
            <a:spAutoFit/>
          </a:bodyPr>
          <a:lstStyle/>
          <a:p>
            <a:r>
              <a:rPr lang="en-US" sz="3200" b="1" dirty="0">
                <a:latin typeface="Arial"/>
                <a:cs typeface="Arial"/>
              </a:rPr>
              <a:t>Sound in Early Cinema</a:t>
            </a:r>
          </a:p>
        </p:txBody>
      </p:sp>
    </p:spTree>
    <p:extLst>
      <p:ext uri="{BB962C8B-B14F-4D97-AF65-F5344CB8AC3E}">
        <p14:creationId xmlns:p14="http://schemas.microsoft.com/office/powerpoint/2010/main" val="505565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026341"/>
            <a:ext cx="8048988" cy="5553364"/>
          </a:xfrm>
        </p:spPr>
        <p:txBody>
          <a:bodyPr>
            <a:noAutofit/>
          </a:bodyPr>
          <a:lstStyle/>
          <a:p>
            <a:pPr lvl="0" algn="l"/>
            <a:r>
              <a:rPr lang="en-US" sz="2800" dirty="0">
                <a:latin typeface="Arial"/>
                <a:cs typeface="Arial"/>
              </a:rPr>
              <a:t>What sounds were heard in relationship to early films?</a:t>
            </a:r>
          </a:p>
          <a:p>
            <a:pPr lvl="0" algn="l"/>
            <a:endParaRPr lang="en-US" sz="2800" dirty="0">
              <a:latin typeface="Arial"/>
              <a:cs typeface="Arial"/>
            </a:endParaRPr>
          </a:p>
          <a:p>
            <a:pPr marL="457200" lvl="0" indent="-457200" algn="l">
              <a:buFont typeface="Arial" charset="0"/>
              <a:buChar char="•"/>
            </a:pPr>
            <a:r>
              <a:rPr lang="en-US" sz="2800" dirty="0">
                <a:latin typeface="Arial"/>
                <a:cs typeface="Arial"/>
              </a:rPr>
              <a:t>Music (live or recorded, orchestral to popular)</a:t>
            </a:r>
          </a:p>
          <a:p>
            <a:pPr marL="457200" lvl="0" indent="-457200" algn="l">
              <a:buFont typeface="Arial" charset="0"/>
              <a:buChar char="•"/>
            </a:pPr>
            <a:r>
              <a:rPr lang="en-US" sz="2800" dirty="0">
                <a:latin typeface="Arial"/>
                <a:cs typeface="Arial"/>
              </a:rPr>
              <a:t>Human voice (lecturers, actors, audience)</a:t>
            </a:r>
          </a:p>
          <a:p>
            <a:pPr marL="457200" lvl="0" indent="-457200" algn="l">
              <a:buFont typeface="Arial" charset="0"/>
              <a:buChar char="•"/>
            </a:pPr>
            <a:r>
              <a:rPr lang="en-US" sz="2800" dirty="0">
                <a:latin typeface="Arial"/>
                <a:cs typeface="Arial"/>
              </a:rPr>
              <a:t>Sound effects (</a:t>
            </a:r>
            <a:r>
              <a:rPr lang="en-US" sz="2800" dirty="0" err="1">
                <a:latin typeface="Arial"/>
                <a:cs typeface="Arial"/>
              </a:rPr>
              <a:t>performative</a:t>
            </a:r>
            <a:r>
              <a:rPr lang="en-US" sz="2800" dirty="0">
                <a:latin typeface="Arial"/>
                <a:cs typeface="Arial"/>
              </a:rPr>
              <a:t>)</a:t>
            </a:r>
          </a:p>
          <a:p>
            <a:pPr marL="457200" lvl="0" indent="-457200" algn="l">
              <a:buFont typeface="Arial" charset="0"/>
              <a:buChar char="•"/>
            </a:pPr>
            <a:r>
              <a:rPr lang="en-US" sz="2800" dirty="0">
                <a:latin typeface="Arial"/>
                <a:cs typeface="Arial"/>
              </a:rPr>
              <a:t>Silence</a:t>
            </a:r>
          </a:p>
          <a:p>
            <a:pPr marL="457200" lvl="0" indent="-457200" algn="l">
              <a:buFont typeface="Arial" charset="0"/>
              <a:buChar char="•"/>
            </a:pPr>
            <a:r>
              <a:rPr lang="en-US" sz="2800" dirty="0">
                <a:latin typeface="Arial"/>
                <a:cs typeface="Arial"/>
              </a:rPr>
              <a:t>Machines (</a:t>
            </a:r>
            <a:r>
              <a:rPr lang="en-US" sz="2800" dirty="0" err="1">
                <a:latin typeface="Arial"/>
                <a:cs typeface="Arial"/>
              </a:rPr>
              <a:t>vitascope</a:t>
            </a:r>
            <a:r>
              <a:rPr lang="en-US" sz="2800" dirty="0">
                <a:latin typeface="Arial"/>
                <a:cs typeface="Arial"/>
              </a:rPr>
              <a:t> vs. </a:t>
            </a:r>
            <a:r>
              <a:rPr lang="en-US" sz="2800" dirty="0" err="1">
                <a:latin typeface="Arial"/>
                <a:cs typeface="Arial"/>
              </a:rPr>
              <a:t>cinematographe</a:t>
            </a:r>
            <a:r>
              <a:rPr lang="en-US" sz="2800" dirty="0">
                <a:latin typeface="Arial"/>
                <a:cs typeface="Arial"/>
              </a:rPr>
              <a:t>)</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584776"/>
          </a:xfrm>
          <a:prstGeom prst="rect">
            <a:avLst/>
          </a:prstGeom>
          <a:noFill/>
        </p:spPr>
        <p:txBody>
          <a:bodyPr wrap="square" rtlCol="0">
            <a:spAutoFit/>
          </a:bodyPr>
          <a:lstStyle/>
          <a:p>
            <a:r>
              <a:rPr lang="en-US" sz="3200" b="1" dirty="0">
                <a:latin typeface="Arial"/>
                <a:cs typeface="Arial"/>
              </a:rPr>
              <a:t>Sound in Early Cinema</a:t>
            </a:r>
          </a:p>
        </p:txBody>
      </p:sp>
    </p:spTree>
    <p:extLst>
      <p:ext uri="{BB962C8B-B14F-4D97-AF65-F5344CB8AC3E}">
        <p14:creationId xmlns:p14="http://schemas.microsoft.com/office/powerpoint/2010/main" val="355027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a:cs typeface="Arial"/>
              </a:rPr>
              <a:t>Baby Driver </a:t>
            </a:r>
            <a:r>
              <a:rPr lang="en-US" sz="3200" b="1" dirty="0">
                <a:latin typeface="Arial"/>
                <a:cs typeface="Arial"/>
              </a:rPr>
              <a:t>(2017)</a:t>
            </a:r>
          </a:p>
          <a:p>
            <a:pPr algn="ctr"/>
            <a:r>
              <a:rPr lang="en-US" sz="3200" b="1" dirty="0">
                <a:latin typeface="Arial"/>
                <a:cs typeface="Arial"/>
              </a:rPr>
              <a:t>Dir. Edgar Wright</a:t>
            </a:r>
          </a:p>
        </p:txBody>
      </p:sp>
      <p:pic>
        <p:nvPicPr>
          <p:cNvPr id="6" name="Picture 5" descr="A group of people posing for a picture&#10;&#10;Description automatically generated with medium confidence">
            <a:extLst>
              <a:ext uri="{FF2B5EF4-FFF2-40B4-BE49-F238E27FC236}">
                <a16:creationId xmlns:a16="http://schemas.microsoft.com/office/drawing/2014/main" id="{C90E9967-E19A-4F48-BCAA-4A1B7E92DE36}"/>
              </a:ext>
            </a:extLst>
          </p:cNvPr>
          <p:cNvPicPr>
            <a:picLocks noChangeAspect="1"/>
          </p:cNvPicPr>
          <p:nvPr/>
        </p:nvPicPr>
        <p:blipFill>
          <a:blip r:embed="rId2"/>
          <a:stretch>
            <a:fillRect/>
          </a:stretch>
        </p:blipFill>
        <p:spPr>
          <a:xfrm>
            <a:off x="887741" y="625780"/>
            <a:ext cx="7368516" cy="4499707"/>
          </a:xfrm>
          <a:prstGeom prst="rect">
            <a:avLst/>
          </a:prstGeom>
        </p:spPr>
      </p:pic>
    </p:spTree>
    <p:extLst>
      <p:ext uri="{BB962C8B-B14F-4D97-AF65-F5344CB8AC3E}">
        <p14:creationId xmlns:p14="http://schemas.microsoft.com/office/powerpoint/2010/main" val="713971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026341"/>
            <a:ext cx="8048988" cy="5553364"/>
          </a:xfrm>
        </p:spPr>
        <p:txBody>
          <a:bodyPr>
            <a:noAutofit/>
          </a:bodyPr>
          <a:lstStyle/>
          <a:p>
            <a:pPr lvl="0" algn="l"/>
            <a:r>
              <a:rPr lang="en-US" sz="2800" dirty="0">
                <a:latin typeface="Arial"/>
                <a:cs typeface="Arial"/>
              </a:rPr>
              <a:t>What sounds were heard in relationship to early films?</a:t>
            </a:r>
          </a:p>
          <a:p>
            <a:pPr lvl="0" algn="l"/>
            <a:endParaRPr lang="en-US" sz="2800" dirty="0">
              <a:latin typeface="Arial"/>
              <a:cs typeface="Arial"/>
            </a:endParaRPr>
          </a:p>
          <a:p>
            <a:pPr marL="457200" lvl="0" indent="-457200" algn="l">
              <a:buFont typeface="Arial" charset="0"/>
              <a:buChar char="•"/>
            </a:pPr>
            <a:r>
              <a:rPr lang="en-US" sz="2800" dirty="0">
                <a:latin typeface="Arial"/>
                <a:cs typeface="Arial"/>
              </a:rPr>
              <a:t>Music (live or recorded, orchestral to popular)</a:t>
            </a:r>
          </a:p>
          <a:p>
            <a:pPr marL="457200" lvl="0" indent="-457200" algn="l">
              <a:buFont typeface="Arial" charset="0"/>
              <a:buChar char="•"/>
            </a:pPr>
            <a:r>
              <a:rPr lang="en-US" sz="2800" dirty="0">
                <a:latin typeface="Arial"/>
                <a:cs typeface="Arial"/>
              </a:rPr>
              <a:t>Human voice (lecturers, actors, audience)</a:t>
            </a:r>
          </a:p>
          <a:p>
            <a:pPr marL="457200" lvl="0" indent="-457200" algn="l">
              <a:buFont typeface="Arial" charset="0"/>
              <a:buChar char="•"/>
            </a:pPr>
            <a:r>
              <a:rPr lang="en-US" sz="2800" dirty="0">
                <a:latin typeface="Arial"/>
                <a:cs typeface="Arial"/>
              </a:rPr>
              <a:t>Sound effects (</a:t>
            </a:r>
            <a:r>
              <a:rPr lang="en-US" sz="2800" dirty="0" err="1">
                <a:latin typeface="Arial"/>
                <a:cs typeface="Arial"/>
              </a:rPr>
              <a:t>performative</a:t>
            </a:r>
            <a:r>
              <a:rPr lang="en-US" sz="2800" dirty="0">
                <a:latin typeface="Arial"/>
                <a:cs typeface="Arial"/>
              </a:rPr>
              <a:t>)</a:t>
            </a:r>
          </a:p>
          <a:p>
            <a:pPr marL="457200" lvl="0" indent="-457200" algn="l">
              <a:buFont typeface="Arial" charset="0"/>
              <a:buChar char="•"/>
            </a:pPr>
            <a:r>
              <a:rPr lang="en-US" sz="2800" dirty="0">
                <a:latin typeface="Arial"/>
                <a:cs typeface="Arial"/>
              </a:rPr>
              <a:t>Silence</a:t>
            </a:r>
          </a:p>
          <a:p>
            <a:pPr marL="457200" lvl="0" indent="-457200" algn="l">
              <a:buFont typeface="Arial" charset="0"/>
              <a:buChar char="•"/>
            </a:pPr>
            <a:r>
              <a:rPr lang="en-US" sz="2800" dirty="0">
                <a:latin typeface="Arial"/>
                <a:cs typeface="Arial"/>
              </a:rPr>
              <a:t>Machines (</a:t>
            </a:r>
            <a:r>
              <a:rPr lang="en-US" sz="2800" dirty="0" err="1">
                <a:latin typeface="Arial"/>
                <a:cs typeface="Arial"/>
              </a:rPr>
              <a:t>vitascope</a:t>
            </a:r>
            <a:r>
              <a:rPr lang="en-US" sz="2800" dirty="0">
                <a:latin typeface="Arial"/>
                <a:cs typeface="Arial"/>
              </a:rPr>
              <a:t> vs. </a:t>
            </a:r>
            <a:r>
              <a:rPr lang="en-US" sz="2800" dirty="0" err="1">
                <a:latin typeface="Arial"/>
                <a:cs typeface="Arial"/>
              </a:rPr>
              <a:t>cinematographe</a:t>
            </a:r>
            <a:r>
              <a:rPr lang="en-US" sz="2800" dirty="0">
                <a:latin typeface="Arial"/>
                <a:cs typeface="Arial"/>
              </a:rPr>
              <a:t>)</a:t>
            </a:r>
          </a:p>
          <a:p>
            <a:pPr marL="457200" lvl="0" indent="-457200" algn="l">
              <a:buFont typeface="Arial" charset="0"/>
              <a:buChar char="•"/>
            </a:pPr>
            <a:r>
              <a:rPr lang="en-US" sz="2800" dirty="0">
                <a:latin typeface="Arial"/>
                <a:cs typeface="Arial"/>
              </a:rPr>
              <a:t>Other forms of entertainment</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584776"/>
          </a:xfrm>
          <a:prstGeom prst="rect">
            <a:avLst/>
          </a:prstGeom>
          <a:noFill/>
        </p:spPr>
        <p:txBody>
          <a:bodyPr wrap="square" rtlCol="0">
            <a:spAutoFit/>
          </a:bodyPr>
          <a:lstStyle/>
          <a:p>
            <a:r>
              <a:rPr lang="en-US" sz="3200" b="1" dirty="0">
                <a:latin typeface="Arial"/>
                <a:cs typeface="Arial"/>
              </a:rPr>
              <a:t>Sound in Early Cinema</a:t>
            </a:r>
          </a:p>
        </p:txBody>
      </p:sp>
    </p:spTree>
    <p:extLst>
      <p:ext uri="{BB962C8B-B14F-4D97-AF65-F5344CB8AC3E}">
        <p14:creationId xmlns:p14="http://schemas.microsoft.com/office/powerpoint/2010/main" val="2304840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5870864"/>
            <a:ext cx="6400800" cy="750456"/>
          </a:xfrm>
        </p:spPr>
        <p:txBody>
          <a:bodyPr>
            <a:normAutofit/>
          </a:bodyPr>
          <a:lstStyle/>
          <a:p>
            <a:r>
              <a:rPr lang="en-US" b="1" dirty="0">
                <a:latin typeface="Arial"/>
                <a:cs typeface="Arial"/>
              </a:rPr>
              <a:t>Edison </a:t>
            </a:r>
            <a:r>
              <a:rPr lang="en-US" b="1" dirty="0" err="1">
                <a:latin typeface="Arial"/>
                <a:cs typeface="Arial"/>
              </a:rPr>
              <a:t>Kinetophone</a:t>
            </a:r>
            <a:endParaRPr lang="en-US" b="1" dirty="0">
              <a:latin typeface="Arial"/>
              <a:cs typeface="Arial"/>
            </a:endParaRPr>
          </a:p>
        </p:txBody>
      </p:sp>
      <p:pic>
        <p:nvPicPr>
          <p:cNvPr id="4" name="Picture 3" descr="kineto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35" y="664852"/>
            <a:ext cx="7135091" cy="5047469"/>
          </a:xfrm>
          <a:prstGeom prst="rect">
            <a:avLst/>
          </a:prstGeom>
        </p:spPr>
      </p:pic>
    </p:spTree>
    <p:extLst>
      <p:ext uri="{BB962C8B-B14F-4D97-AF65-F5344CB8AC3E}">
        <p14:creationId xmlns:p14="http://schemas.microsoft.com/office/powerpoint/2010/main" val="3098368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0449" y="559202"/>
            <a:ext cx="8048988" cy="6070198"/>
          </a:xfrm>
        </p:spPr>
        <p:txBody>
          <a:bodyPr>
            <a:noAutofit/>
          </a:bodyPr>
          <a:lstStyle/>
          <a:p>
            <a:pPr marL="457200" lvl="0" indent="-457200" algn="l">
              <a:buFont typeface="Arial" charset="0"/>
              <a:buChar char="•"/>
            </a:pPr>
            <a:r>
              <a:rPr lang="en-US" sz="2800" dirty="0">
                <a:latin typeface="Arial"/>
                <a:cs typeface="Arial"/>
              </a:rPr>
              <a:t>The </a:t>
            </a:r>
            <a:r>
              <a:rPr lang="en-US" sz="2800" dirty="0" err="1">
                <a:latin typeface="Arial"/>
                <a:cs typeface="Arial"/>
              </a:rPr>
              <a:t>Kinetophone</a:t>
            </a:r>
            <a:r>
              <a:rPr lang="en-US" sz="2800" dirty="0">
                <a:latin typeface="Arial"/>
                <a:cs typeface="Arial"/>
              </a:rPr>
              <a:t> </a:t>
            </a:r>
            <a:r>
              <a:rPr lang="mr-IN" sz="2800" dirty="0">
                <a:latin typeface="Arial"/>
                <a:cs typeface="Arial"/>
              </a:rPr>
              <a:t>–</a:t>
            </a:r>
            <a:r>
              <a:rPr lang="en-US" sz="2800" dirty="0">
                <a:latin typeface="Arial"/>
                <a:cs typeface="Arial"/>
              </a:rPr>
              <a:t> combining </a:t>
            </a:r>
            <a:r>
              <a:rPr lang="en-US" sz="2800" dirty="0" err="1">
                <a:latin typeface="Arial"/>
                <a:cs typeface="Arial"/>
              </a:rPr>
              <a:t>Kinetoscope</a:t>
            </a:r>
            <a:r>
              <a:rPr lang="en-US" sz="2800" dirty="0">
                <a:latin typeface="Arial"/>
                <a:cs typeface="Arial"/>
              </a:rPr>
              <a:t> with phonogram</a:t>
            </a:r>
          </a:p>
          <a:p>
            <a:pPr lvl="0" algn="l"/>
            <a:endParaRPr lang="en-US" sz="2800" dirty="0">
              <a:latin typeface="Arial"/>
              <a:cs typeface="Arial"/>
            </a:endParaRPr>
          </a:p>
          <a:p>
            <a:pPr marL="457200" indent="-457200" algn="l">
              <a:buFont typeface="Arial" charset="0"/>
              <a:buChar char="•"/>
            </a:pPr>
            <a:endParaRPr lang="en-US" sz="2800" dirty="0">
              <a:latin typeface="Arial" charset="0"/>
              <a:ea typeface="Arial" charset="0"/>
              <a:cs typeface="Arial" charset="0"/>
            </a:endParaRPr>
          </a:p>
          <a:p>
            <a:pPr lvl="0" algn="l"/>
            <a:endParaRPr lang="en-US" sz="2800" b="1"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3526915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0449" y="559202"/>
            <a:ext cx="8048988" cy="6070198"/>
          </a:xfrm>
        </p:spPr>
        <p:txBody>
          <a:bodyPr>
            <a:noAutofit/>
          </a:bodyPr>
          <a:lstStyle/>
          <a:p>
            <a:pPr marL="457200" lvl="0" indent="-457200" algn="l">
              <a:buFont typeface="Arial" charset="0"/>
              <a:buChar char="•"/>
            </a:pPr>
            <a:r>
              <a:rPr lang="en-US" sz="2800" dirty="0">
                <a:latin typeface="Arial"/>
                <a:cs typeface="Arial"/>
              </a:rPr>
              <a:t>The </a:t>
            </a:r>
            <a:r>
              <a:rPr lang="en-US" sz="2800" dirty="0" err="1">
                <a:latin typeface="Arial"/>
                <a:cs typeface="Arial"/>
              </a:rPr>
              <a:t>Kinetophone</a:t>
            </a:r>
            <a:r>
              <a:rPr lang="en-US" sz="2800" dirty="0">
                <a:latin typeface="Arial"/>
                <a:cs typeface="Arial"/>
              </a:rPr>
              <a:t> </a:t>
            </a:r>
            <a:r>
              <a:rPr lang="mr-IN" sz="2800" dirty="0">
                <a:latin typeface="Arial"/>
                <a:cs typeface="Arial"/>
              </a:rPr>
              <a:t>–</a:t>
            </a:r>
            <a:r>
              <a:rPr lang="en-US" sz="2800" dirty="0">
                <a:latin typeface="Arial"/>
                <a:cs typeface="Arial"/>
              </a:rPr>
              <a:t> combining </a:t>
            </a:r>
            <a:r>
              <a:rPr lang="en-US" sz="2800" dirty="0" err="1">
                <a:latin typeface="Arial"/>
                <a:cs typeface="Arial"/>
              </a:rPr>
              <a:t>Kinetoscope</a:t>
            </a:r>
            <a:r>
              <a:rPr lang="en-US" sz="2800" dirty="0">
                <a:latin typeface="Arial"/>
                <a:cs typeface="Arial"/>
              </a:rPr>
              <a:t> with phonogram</a:t>
            </a:r>
          </a:p>
          <a:p>
            <a:pPr lvl="0" algn="l"/>
            <a:endParaRPr lang="en-US" sz="2800" dirty="0">
              <a:latin typeface="Arial"/>
              <a:cs typeface="Arial"/>
            </a:endParaRPr>
          </a:p>
          <a:p>
            <a:pPr marL="457200" indent="-457200" algn="l">
              <a:buFont typeface="Arial" charset="0"/>
              <a:buChar char="•"/>
            </a:pPr>
            <a:r>
              <a:rPr lang="en-US" sz="2800" dirty="0">
                <a:latin typeface="Arial" charset="0"/>
                <a:ea typeface="Arial" charset="0"/>
                <a:cs typeface="Arial" charset="0"/>
              </a:rPr>
              <a:t>Semi-synchronization </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lvl="0" algn="l"/>
            <a:endParaRPr lang="en-US" sz="2800" b="1"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4256483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0449" y="559202"/>
            <a:ext cx="8048988" cy="6070198"/>
          </a:xfrm>
        </p:spPr>
        <p:txBody>
          <a:bodyPr>
            <a:noAutofit/>
          </a:bodyPr>
          <a:lstStyle/>
          <a:p>
            <a:pPr marL="457200" lvl="0" indent="-457200" algn="l">
              <a:buFont typeface="Arial" charset="0"/>
              <a:buChar char="•"/>
            </a:pPr>
            <a:r>
              <a:rPr lang="en-US" sz="2800" dirty="0">
                <a:latin typeface="Arial"/>
                <a:cs typeface="Arial"/>
              </a:rPr>
              <a:t>The </a:t>
            </a:r>
            <a:r>
              <a:rPr lang="en-US" sz="2800" dirty="0" err="1">
                <a:latin typeface="Arial"/>
                <a:cs typeface="Arial"/>
              </a:rPr>
              <a:t>Kinetophone</a:t>
            </a:r>
            <a:r>
              <a:rPr lang="en-US" sz="2800" dirty="0">
                <a:latin typeface="Arial"/>
                <a:cs typeface="Arial"/>
              </a:rPr>
              <a:t> </a:t>
            </a:r>
            <a:r>
              <a:rPr lang="mr-IN" sz="2800" dirty="0">
                <a:latin typeface="Arial"/>
                <a:cs typeface="Arial"/>
              </a:rPr>
              <a:t>–</a:t>
            </a:r>
            <a:r>
              <a:rPr lang="en-US" sz="2800" dirty="0">
                <a:latin typeface="Arial"/>
                <a:cs typeface="Arial"/>
              </a:rPr>
              <a:t> combining </a:t>
            </a:r>
            <a:r>
              <a:rPr lang="en-US" sz="2800" dirty="0" err="1">
                <a:latin typeface="Arial"/>
                <a:cs typeface="Arial"/>
              </a:rPr>
              <a:t>Kinetoscope</a:t>
            </a:r>
            <a:r>
              <a:rPr lang="en-US" sz="2800" dirty="0">
                <a:latin typeface="Arial"/>
                <a:cs typeface="Arial"/>
              </a:rPr>
              <a:t> with phonogram</a:t>
            </a:r>
          </a:p>
          <a:p>
            <a:pPr lvl="0" algn="l"/>
            <a:endParaRPr lang="en-US" sz="2800" dirty="0">
              <a:latin typeface="Arial"/>
              <a:cs typeface="Arial"/>
            </a:endParaRPr>
          </a:p>
          <a:p>
            <a:pPr marL="457200" indent="-457200" algn="l">
              <a:buFont typeface="Arial" charset="0"/>
              <a:buChar char="•"/>
            </a:pPr>
            <a:r>
              <a:rPr lang="en-US" sz="2800" dirty="0">
                <a:latin typeface="Arial" charset="0"/>
                <a:ea typeface="Arial" charset="0"/>
                <a:cs typeface="Arial" charset="0"/>
              </a:rPr>
              <a:t>Semi-synchronization </a:t>
            </a:r>
          </a:p>
          <a:p>
            <a:pPr marL="457200" indent="-457200" algn="l">
              <a:buFont typeface="Arial" charset="0"/>
              <a:buChar char="•"/>
            </a:pPr>
            <a:endParaRPr lang="en-US" sz="2800" dirty="0">
              <a:latin typeface="Arial" charset="0"/>
              <a:ea typeface="Arial" charset="0"/>
              <a:cs typeface="Arial" charset="0"/>
            </a:endParaRPr>
          </a:p>
          <a:p>
            <a:pPr marL="457200" lvl="0" indent="-457200" algn="l">
              <a:buFont typeface="Arial" charset="0"/>
              <a:buChar char="•"/>
            </a:pPr>
            <a:r>
              <a:rPr lang="en-US" sz="2800" dirty="0">
                <a:latin typeface="Arial" charset="0"/>
                <a:ea typeface="Arial" charset="0"/>
                <a:cs typeface="Arial" charset="0"/>
              </a:rPr>
              <a:t>Cue-sound aesthetic: “instead of people making sounds, dance and band films portray people keeping time to sounds.” (Altman, p. 81)</a:t>
            </a:r>
          </a:p>
          <a:p>
            <a:pPr marL="457200" lvl="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lvl="0" algn="l"/>
            <a:endParaRPr lang="en-US" sz="2800" b="1"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1021246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0449" y="559202"/>
            <a:ext cx="8048988" cy="6070198"/>
          </a:xfrm>
        </p:spPr>
        <p:txBody>
          <a:bodyPr>
            <a:noAutofit/>
          </a:bodyPr>
          <a:lstStyle/>
          <a:p>
            <a:pPr marL="457200" lvl="0" indent="-457200" algn="l">
              <a:buFont typeface="Arial" charset="0"/>
              <a:buChar char="•"/>
            </a:pPr>
            <a:r>
              <a:rPr lang="en-US" sz="2800" dirty="0">
                <a:latin typeface="Arial"/>
                <a:cs typeface="Arial"/>
              </a:rPr>
              <a:t>The </a:t>
            </a:r>
            <a:r>
              <a:rPr lang="en-US" sz="2800" dirty="0" err="1">
                <a:latin typeface="Arial"/>
                <a:cs typeface="Arial"/>
              </a:rPr>
              <a:t>Kinetophone</a:t>
            </a:r>
            <a:r>
              <a:rPr lang="en-US" sz="2800" dirty="0">
                <a:latin typeface="Arial"/>
                <a:cs typeface="Arial"/>
              </a:rPr>
              <a:t> </a:t>
            </a:r>
            <a:r>
              <a:rPr lang="mr-IN" sz="2800" dirty="0">
                <a:latin typeface="Arial"/>
                <a:cs typeface="Arial"/>
              </a:rPr>
              <a:t>–</a:t>
            </a:r>
            <a:r>
              <a:rPr lang="en-US" sz="2800" dirty="0">
                <a:latin typeface="Arial"/>
                <a:cs typeface="Arial"/>
              </a:rPr>
              <a:t> combining </a:t>
            </a:r>
            <a:r>
              <a:rPr lang="en-US" sz="2800" dirty="0" err="1">
                <a:latin typeface="Arial"/>
                <a:cs typeface="Arial"/>
              </a:rPr>
              <a:t>Kinetoscope</a:t>
            </a:r>
            <a:r>
              <a:rPr lang="en-US" sz="2800" dirty="0">
                <a:latin typeface="Arial"/>
                <a:cs typeface="Arial"/>
              </a:rPr>
              <a:t> with phonogram</a:t>
            </a:r>
          </a:p>
          <a:p>
            <a:pPr lvl="0" algn="l"/>
            <a:endParaRPr lang="en-US" sz="2800" dirty="0">
              <a:latin typeface="Arial"/>
              <a:cs typeface="Arial"/>
            </a:endParaRPr>
          </a:p>
          <a:p>
            <a:pPr marL="457200" indent="-457200" algn="l">
              <a:buFont typeface="Arial" charset="0"/>
              <a:buChar char="•"/>
            </a:pPr>
            <a:r>
              <a:rPr lang="en-US" sz="2800" dirty="0">
                <a:latin typeface="Arial" charset="0"/>
                <a:ea typeface="Arial" charset="0"/>
                <a:cs typeface="Arial" charset="0"/>
              </a:rPr>
              <a:t>Semi-synchronization </a:t>
            </a:r>
          </a:p>
          <a:p>
            <a:pPr marL="457200" indent="-457200" algn="l">
              <a:buFont typeface="Arial" charset="0"/>
              <a:buChar char="•"/>
            </a:pPr>
            <a:endParaRPr lang="en-US" sz="2800" dirty="0">
              <a:latin typeface="Arial" charset="0"/>
              <a:ea typeface="Arial" charset="0"/>
              <a:cs typeface="Arial" charset="0"/>
            </a:endParaRPr>
          </a:p>
          <a:p>
            <a:pPr marL="457200" lvl="0" indent="-457200" algn="l">
              <a:buFont typeface="Arial" charset="0"/>
              <a:buChar char="•"/>
            </a:pPr>
            <a:r>
              <a:rPr lang="en-US" sz="2800" dirty="0">
                <a:solidFill>
                  <a:srgbClr val="FFFF00"/>
                </a:solidFill>
                <a:latin typeface="Arial" charset="0"/>
                <a:ea typeface="Arial" charset="0"/>
                <a:cs typeface="Arial" charset="0"/>
              </a:rPr>
              <a:t>Cue-sound aesthetic</a:t>
            </a:r>
            <a:r>
              <a:rPr lang="en-US" sz="2800" dirty="0">
                <a:latin typeface="Arial" charset="0"/>
                <a:ea typeface="Arial" charset="0"/>
                <a:cs typeface="Arial" charset="0"/>
              </a:rPr>
              <a:t>: “instead of people making sounds, dance and band films </a:t>
            </a:r>
            <a:r>
              <a:rPr lang="en-US" sz="2800" dirty="0">
                <a:solidFill>
                  <a:srgbClr val="FFFF00"/>
                </a:solidFill>
                <a:latin typeface="Arial" charset="0"/>
                <a:ea typeface="Arial" charset="0"/>
                <a:cs typeface="Arial" charset="0"/>
              </a:rPr>
              <a:t>portray people keeping time to sounds</a:t>
            </a:r>
            <a:r>
              <a:rPr lang="en-US" sz="2800" dirty="0">
                <a:latin typeface="Arial" charset="0"/>
                <a:ea typeface="Arial" charset="0"/>
                <a:cs typeface="Arial" charset="0"/>
              </a:rPr>
              <a:t>.” (Altman, p. 81)</a:t>
            </a:r>
          </a:p>
          <a:p>
            <a:pPr marL="457200" lvl="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lvl="0" algn="l"/>
            <a:endParaRPr lang="en-US" sz="2800" b="1"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1482432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800" dirty="0">
                <a:latin typeface="Arial"/>
                <a:cs typeface="Arial"/>
              </a:rPr>
              <a:t>Film programs before 1912 - several short films, illustrated songs, and vaudeville acts</a:t>
            </a:r>
          </a:p>
          <a:p>
            <a:pPr marL="457200" lvl="0" indent="-457200" algn="l">
              <a:buFont typeface="Arial"/>
              <a:buChar char="•"/>
            </a:pPr>
            <a:endParaRPr lang="en-US" sz="2800" dirty="0">
              <a:latin typeface="Arial"/>
              <a:cs typeface="Arial"/>
            </a:endParaRPr>
          </a:p>
          <a:p>
            <a:pPr marL="457200" indent="-457200" algn="l">
              <a:buFont typeface="Arial"/>
              <a:buChar char="•"/>
            </a:pPr>
            <a:r>
              <a:rPr lang="en-US" sz="2800" dirty="0">
                <a:latin typeface="Arial"/>
                <a:cs typeface="Arial"/>
              </a:rPr>
              <a:t>Early teens (“golden era” of silent film music) – explosion of theater construction; picture palaces; blockbuster films of 1915-16 season</a:t>
            </a:r>
          </a:p>
          <a:p>
            <a:pPr marL="457200" indent="-457200" algn="l">
              <a:buFont typeface="Arial"/>
              <a:buChar char="•"/>
            </a:pPr>
            <a:endParaRPr lang="en-US" sz="2800" dirty="0">
              <a:latin typeface="Arial"/>
              <a:cs typeface="Arial"/>
            </a:endParaRPr>
          </a:p>
          <a:p>
            <a:pPr marL="457200" indent="-457200" algn="l">
              <a:buFont typeface="Arial"/>
              <a:buChar char="•"/>
            </a:pPr>
            <a:r>
              <a:rPr lang="en-US" sz="2800" dirty="0">
                <a:latin typeface="Arial"/>
                <a:cs typeface="Arial"/>
              </a:rPr>
              <a:t>1914-20: expected number of musicians went from 16 to over 70 concert-level musicians</a:t>
            </a:r>
          </a:p>
          <a:p>
            <a:pPr marL="45720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311728" y="300181"/>
            <a:ext cx="7850908" cy="584775"/>
          </a:xfrm>
          <a:prstGeom prst="rect">
            <a:avLst/>
          </a:prstGeom>
          <a:noFill/>
        </p:spPr>
        <p:txBody>
          <a:bodyPr wrap="square" rtlCol="0">
            <a:spAutoFit/>
          </a:bodyPr>
          <a:lstStyle/>
          <a:p>
            <a:r>
              <a:rPr lang="en-US" sz="3200" b="1" dirty="0">
                <a:latin typeface="Arial"/>
                <a:cs typeface="Arial"/>
              </a:rPr>
              <a:t>Silent Film Music</a:t>
            </a:r>
            <a:endParaRPr lang="en-US" sz="3200" b="1" i="1" dirty="0">
              <a:latin typeface="Arial"/>
              <a:cs typeface="Arial"/>
            </a:endParaRPr>
          </a:p>
        </p:txBody>
      </p:sp>
    </p:spTree>
    <p:extLst>
      <p:ext uri="{BB962C8B-B14F-4D97-AF65-F5344CB8AC3E}">
        <p14:creationId xmlns:p14="http://schemas.microsoft.com/office/powerpoint/2010/main" val="209877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476925"/>
            <a:ext cx="8682180" cy="5553364"/>
          </a:xfrm>
        </p:spPr>
        <p:txBody>
          <a:bodyPr>
            <a:noAutofit/>
          </a:bodyPr>
          <a:lstStyle/>
          <a:p>
            <a:pPr marL="457200" lvl="0" indent="-457200" algn="l">
              <a:buFont typeface="Arial"/>
              <a:buChar char="•"/>
            </a:pPr>
            <a:r>
              <a:rPr lang="en-US" sz="2800" dirty="0">
                <a:latin typeface="Arial"/>
                <a:cs typeface="Arial"/>
              </a:rPr>
              <a:t>By 1922: 500 theater orchestras of 30+ musicians out of about 15,000 theaters in the U.S.  30-50% of theaters employ an orchestra, most commonly 5-10 musicians</a:t>
            </a:r>
          </a:p>
          <a:p>
            <a:pPr marL="457200" lvl="0" indent="-457200" algn="l">
              <a:buFont typeface="Arial"/>
              <a:buChar char="•"/>
            </a:pPr>
            <a:endParaRPr lang="en-US" sz="2800" dirty="0">
              <a:latin typeface="Arial"/>
              <a:cs typeface="Arial"/>
            </a:endParaRPr>
          </a:p>
          <a:p>
            <a:pPr marL="457200" indent="-457200" algn="l">
              <a:buFont typeface="Arial"/>
              <a:buChar char="•"/>
            </a:pPr>
            <a:endParaRPr lang="en-US" sz="2000" dirty="0">
              <a:latin typeface="Arial"/>
              <a:cs typeface="Arial"/>
            </a:endParaRPr>
          </a:p>
          <a:p>
            <a:pPr marL="457200" lvl="0" indent="-457200" algn="l">
              <a:buFont typeface="Arial"/>
              <a:buChar char="•"/>
            </a:pPr>
            <a:endParaRPr lang="en-US" sz="2000" dirty="0">
              <a:latin typeface="Arial"/>
              <a:cs typeface="Arial"/>
            </a:endParaRPr>
          </a:p>
          <a:p>
            <a:endParaRPr lang="en-US" sz="20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20" y="2746711"/>
            <a:ext cx="6062870" cy="3392557"/>
          </a:xfrm>
          <a:prstGeom prst="rect">
            <a:avLst/>
          </a:prstGeom>
        </p:spPr>
      </p:pic>
    </p:spTree>
    <p:extLst>
      <p:ext uri="{BB962C8B-B14F-4D97-AF65-F5344CB8AC3E}">
        <p14:creationId xmlns:p14="http://schemas.microsoft.com/office/powerpoint/2010/main" val="729226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indent="-457200" algn="l">
              <a:buFont typeface="Arial" charset="0"/>
              <a:buChar char="•"/>
            </a:pPr>
            <a:r>
              <a:rPr lang="en-US" sz="2800" dirty="0">
                <a:latin typeface="Arial"/>
                <a:cs typeface="Arial"/>
              </a:rPr>
              <a:t>The Clune orchestra featured 40 instrumentalists, several vocalists, and a chorus of 12. The Liberty orchestra featured 50 instrumentalist.</a:t>
            </a:r>
          </a:p>
          <a:p>
            <a:pPr marL="457200" lvl="0" indent="-457200" algn="l">
              <a:buFont typeface="Arial"/>
              <a:buChar char="•"/>
            </a:pPr>
            <a:endParaRPr lang="en-US" sz="2800" dirty="0">
              <a:latin typeface="Arial"/>
              <a:cs typeface="Arial"/>
            </a:endParaRPr>
          </a:p>
          <a:p>
            <a:pPr marL="457200" indent="-457200" algn="l">
              <a:buFont typeface="Arial"/>
              <a:buChar char="•"/>
            </a:pPr>
            <a:r>
              <a:rPr lang="en-US" sz="2800" dirty="0">
                <a:latin typeface="Arial"/>
                <a:cs typeface="Arial"/>
              </a:rPr>
              <a:t>Score by Carli Elinor, with compositions by Mozart, Rossini, Bizet, and Beethoven. New score by Joseph Carl </a:t>
            </a:r>
            <a:r>
              <a:rPr lang="en-US" sz="2800" dirty="0" err="1">
                <a:latin typeface="Arial"/>
                <a:cs typeface="Arial"/>
              </a:rPr>
              <a:t>Breil</a:t>
            </a:r>
            <a:r>
              <a:rPr lang="en-US" sz="2800" dirty="0">
                <a:latin typeface="Arial"/>
                <a:cs typeface="Arial"/>
              </a:rPr>
              <a:t>, incorporating Romantic compositions (</a:t>
            </a:r>
            <a:r>
              <a:rPr lang="en-US" sz="2800" dirty="0" err="1">
                <a:latin typeface="Arial"/>
                <a:cs typeface="Arial"/>
              </a:rPr>
              <a:t>e.g.Wagner</a:t>
            </a:r>
            <a:r>
              <a:rPr lang="en-US" sz="2800" dirty="0">
                <a:latin typeface="Arial"/>
                <a:cs typeface="Arial"/>
              </a:rPr>
              <a:t>), folk favorites (</a:t>
            </a:r>
            <a:r>
              <a:rPr lang="en-US" sz="2800" dirty="0" err="1">
                <a:latin typeface="Arial"/>
                <a:cs typeface="Arial"/>
              </a:rPr>
              <a:t>e.g.“Auld</a:t>
            </a:r>
            <a:r>
              <a:rPr lang="en-US" sz="2800" dirty="0">
                <a:latin typeface="Arial"/>
                <a:cs typeface="Arial"/>
              </a:rPr>
              <a:t> Lang Syne”) marches and patriotic numbers (</a:t>
            </a:r>
            <a:r>
              <a:rPr lang="en-US" sz="2800" dirty="0" err="1">
                <a:latin typeface="Arial"/>
                <a:cs typeface="Arial"/>
              </a:rPr>
              <a:t>e.g.“Dixie</a:t>
            </a:r>
            <a:r>
              <a:rPr lang="en-US" sz="2800" dirty="0">
                <a:latin typeface="Arial"/>
                <a:cs typeface="Arial"/>
              </a:rPr>
              <a:t>”) as well as popular tunes (</a:t>
            </a:r>
            <a:r>
              <a:rPr lang="en-US" sz="2800" dirty="0" err="1">
                <a:latin typeface="Arial"/>
                <a:cs typeface="Arial"/>
              </a:rPr>
              <a:t>e.g.“Zip</a:t>
            </a:r>
            <a:r>
              <a:rPr lang="en-US" sz="2800" dirty="0">
                <a:latin typeface="Arial"/>
                <a:cs typeface="Arial"/>
              </a:rPr>
              <a:t> Coon”)  </a:t>
            </a:r>
            <a:endParaRPr lang="en-US" sz="2800" b="1" dirty="0">
              <a:latin typeface="Arial"/>
              <a:cs typeface="Arial"/>
            </a:endParaRPr>
          </a:p>
          <a:p>
            <a:pPr marL="457200" lvl="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311728" y="300181"/>
            <a:ext cx="7850908" cy="584776"/>
          </a:xfrm>
          <a:prstGeom prst="rect">
            <a:avLst/>
          </a:prstGeom>
          <a:noFill/>
        </p:spPr>
        <p:txBody>
          <a:bodyPr wrap="square" rtlCol="0">
            <a:spAutoFit/>
          </a:bodyPr>
          <a:lstStyle/>
          <a:p>
            <a:r>
              <a:rPr lang="en-US" sz="3200" b="1" dirty="0">
                <a:latin typeface="Arial"/>
                <a:cs typeface="Arial"/>
              </a:rPr>
              <a:t>Film Music for </a:t>
            </a:r>
            <a:r>
              <a:rPr lang="en-US" sz="3200" b="1" i="1" dirty="0">
                <a:latin typeface="Arial"/>
                <a:cs typeface="Arial"/>
              </a:rPr>
              <a:t>The Birth of A Nation</a:t>
            </a:r>
          </a:p>
        </p:txBody>
      </p:sp>
    </p:spTree>
    <p:extLst>
      <p:ext uri="{BB962C8B-B14F-4D97-AF65-F5344CB8AC3E}">
        <p14:creationId xmlns:p14="http://schemas.microsoft.com/office/powerpoint/2010/main" val="3351601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342900" indent="-342900" algn="l">
              <a:buFont typeface="Arial" charset="0"/>
              <a:buChar char="•"/>
            </a:pPr>
            <a:r>
              <a:rPr lang="en-US" sz="2800" dirty="0" err="1">
                <a:latin typeface="Arial"/>
                <a:cs typeface="Arial"/>
              </a:rPr>
              <a:t>Breil’s</a:t>
            </a:r>
            <a:r>
              <a:rPr lang="en-US" sz="2800" dirty="0">
                <a:latin typeface="Arial"/>
                <a:cs typeface="Arial"/>
              </a:rPr>
              <a:t> original composition – love theme for Elsie </a:t>
            </a:r>
            <a:r>
              <a:rPr lang="en-US" sz="2800" dirty="0" err="1">
                <a:latin typeface="Arial"/>
                <a:cs typeface="Arial"/>
              </a:rPr>
              <a:t>Stoneman</a:t>
            </a:r>
            <a:r>
              <a:rPr lang="en-US" sz="2800" dirty="0">
                <a:latin typeface="Arial"/>
                <a:cs typeface="Arial"/>
              </a:rPr>
              <a:t> and Ben Cameron </a:t>
            </a:r>
            <a:r>
              <a:rPr lang="mr-IN" sz="2800" dirty="0">
                <a:latin typeface="Arial"/>
                <a:cs typeface="Arial"/>
              </a:rPr>
              <a:t>–</a:t>
            </a:r>
            <a:r>
              <a:rPr lang="en-US" sz="2800" dirty="0">
                <a:latin typeface="Arial"/>
                <a:cs typeface="Arial"/>
              </a:rPr>
              <a:t> marketed as “The Perfect Song” (sheet music)</a:t>
            </a:r>
          </a:p>
          <a:p>
            <a:pPr marL="342900" indent="-342900" algn="l">
              <a:buFont typeface="Arial" charset="0"/>
              <a:buChar char="•"/>
            </a:pPr>
            <a:endParaRPr lang="en-US" sz="2800" dirty="0">
              <a:latin typeface="Arial"/>
              <a:cs typeface="Arial"/>
            </a:endParaRPr>
          </a:p>
          <a:p>
            <a:pPr marL="457200" indent="-457200" algn="l">
              <a:buFont typeface="Arial"/>
              <a:buChar char="•"/>
            </a:pPr>
            <a:r>
              <a:rPr lang="en-US" sz="2800" dirty="0">
                <a:latin typeface="Arial"/>
                <a:cs typeface="Arial"/>
              </a:rPr>
              <a:t>“</a:t>
            </a:r>
            <a:r>
              <a:rPr lang="en-US" sz="2800" i="1" dirty="0">
                <a:latin typeface="Arial"/>
                <a:cs typeface="Arial"/>
              </a:rPr>
              <a:t>The Birth of A Nation </a:t>
            </a:r>
            <a:r>
              <a:rPr lang="en-US" sz="2800" dirty="0">
                <a:latin typeface="Arial"/>
                <a:cs typeface="Arial"/>
              </a:rPr>
              <a:t>proved that motion pictures could serve as prestige vehicles.  In order to fulfill this promise, however, a film had to be accompanied by an orchestra of unprecedented size.” (Altman, p. 294)</a:t>
            </a:r>
          </a:p>
          <a:p>
            <a:pPr marL="457200" indent="-457200" algn="l">
              <a:buFont typeface="Arial"/>
              <a:buChar char="•"/>
            </a:pPr>
            <a:endParaRPr lang="en-US" sz="2000" dirty="0">
              <a:latin typeface="Arial"/>
              <a:cs typeface="Arial"/>
            </a:endParaRPr>
          </a:p>
          <a:p>
            <a:pPr marL="457200" lvl="0" indent="-457200" algn="l">
              <a:buFont typeface="Arial"/>
              <a:buChar char="•"/>
            </a:pPr>
            <a:endParaRPr lang="en-US" sz="2000"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304902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800" dirty="0">
                <a:latin typeface="Arial"/>
                <a:cs typeface="Arial"/>
              </a:rPr>
              <a:t>Watch and compare two sequences from </a:t>
            </a:r>
            <a:r>
              <a:rPr lang="en-US" sz="2800" i="1" dirty="0">
                <a:latin typeface="Arial"/>
                <a:cs typeface="Arial"/>
              </a:rPr>
              <a:t>Baby Driver</a:t>
            </a:r>
            <a:r>
              <a:rPr lang="en-US" sz="2800" dirty="0">
                <a:latin typeface="Arial"/>
                <a:cs typeface="Arial"/>
              </a:rPr>
              <a:t> and </a:t>
            </a:r>
            <a:r>
              <a:rPr lang="en-US" sz="2800" i="1" dirty="0">
                <a:latin typeface="Arial"/>
                <a:cs typeface="Arial"/>
              </a:rPr>
              <a:t>Man with a Movie Camera. </a:t>
            </a:r>
            <a:r>
              <a:rPr lang="en-US" sz="2800" dirty="0">
                <a:latin typeface="Arial"/>
                <a:cs typeface="Arial"/>
              </a:rPr>
              <a:t>Do you see any influence of the Soviet Montage filmic language on contemporary Hollywood cinema?</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Given the oppositional stance of Soviet Montage to Hollywood filmic language of continuity editing, and the influence of Marxism on the filmic language of Montage, what are the implications (formal, ideological, etc.) when this filmic language appears in Hollywood films?  </a:t>
            </a:r>
          </a:p>
          <a:p>
            <a:pPr marL="45720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311728" y="300181"/>
            <a:ext cx="7850908" cy="584775"/>
          </a:xfrm>
          <a:prstGeom prst="rect">
            <a:avLst/>
          </a:prstGeom>
          <a:noFill/>
        </p:spPr>
        <p:txBody>
          <a:bodyPr wrap="square" rtlCol="0">
            <a:spAutoFit/>
          </a:bodyPr>
          <a:lstStyle/>
          <a:p>
            <a:r>
              <a:rPr lang="en-US" sz="3200" b="1" dirty="0">
                <a:latin typeface="Arial"/>
                <a:cs typeface="Arial"/>
              </a:rPr>
              <a:t>Comparative Analysis:</a:t>
            </a:r>
            <a:endParaRPr lang="en-US" sz="3200" b="1" i="1" dirty="0">
              <a:latin typeface="Arial"/>
              <a:cs typeface="Arial"/>
            </a:endParaRPr>
          </a:p>
        </p:txBody>
      </p:sp>
    </p:spTree>
    <p:extLst>
      <p:ext uri="{BB962C8B-B14F-4D97-AF65-F5344CB8AC3E}">
        <p14:creationId xmlns:p14="http://schemas.microsoft.com/office/powerpoint/2010/main" val="1672975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Multi-Perspectival Analysis of </a:t>
            </a:r>
            <a:r>
              <a:rPr lang="en-US" i="1" dirty="0">
                <a:latin typeface="Arial"/>
                <a:cs typeface="Arial"/>
              </a:rPr>
              <a:t>The Birth of A Nation</a:t>
            </a:r>
          </a:p>
          <a:p>
            <a:pPr algn="l"/>
            <a:endParaRPr lang="en-US" sz="2800" dirty="0">
              <a:latin typeface="Arial"/>
              <a:cs typeface="Arial"/>
            </a:endParaRPr>
          </a:p>
          <a:p>
            <a:pPr marL="1200150" lvl="1" indent="-742950" algn="l">
              <a:buFont typeface="+mj-lt"/>
              <a:buAutoNum type="arabicPeriod"/>
            </a:pPr>
            <a:r>
              <a:rPr lang="en-US" dirty="0">
                <a:latin typeface="Arial"/>
                <a:cs typeface="Arial"/>
              </a:rPr>
              <a:t>Its visual language and narrative structure</a:t>
            </a:r>
          </a:p>
          <a:p>
            <a:pPr marL="1200150" lvl="1" indent="-742950" algn="l">
              <a:buFont typeface="+mj-lt"/>
              <a:buAutoNum type="arabicPeriod"/>
            </a:pPr>
            <a:endParaRPr lang="en-US" dirty="0">
              <a:latin typeface="Arial"/>
              <a:cs typeface="Arial"/>
            </a:endParaRPr>
          </a:p>
          <a:p>
            <a:pPr marL="1200150" lvl="1" indent="-742950" algn="l">
              <a:buFont typeface="+mj-lt"/>
              <a:buAutoNum type="arabicPeriod"/>
            </a:pPr>
            <a:r>
              <a:rPr lang="en-US" dirty="0">
                <a:latin typeface="Arial"/>
                <a:cs typeface="Arial"/>
              </a:rPr>
              <a:t>Race, gender, stereotypes, ideology</a:t>
            </a:r>
          </a:p>
          <a:p>
            <a:pPr marL="1200150" lvl="1" indent="-742950" algn="l">
              <a:buFont typeface="+mj-lt"/>
              <a:buAutoNum type="arabicPeriod"/>
            </a:pPr>
            <a:endParaRPr lang="en-US" dirty="0">
              <a:latin typeface="Arial"/>
              <a:cs typeface="Arial"/>
            </a:endParaRPr>
          </a:p>
          <a:p>
            <a:pPr marL="1200150" lvl="1" indent="-742950" algn="l">
              <a:buFont typeface="+mj-lt"/>
              <a:buAutoNum type="arabicPeriod"/>
            </a:pPr>
            <a:r>
              <a:rPr lang="en-US">
                <a:latin typeface="Arial"/>
                <a:cs typeface="Arial"/>
              </a:rPr>
              <a:t>Its musical </a:t>
            </a:r>
            <a:r>
              <a:rPr lang="en-US" dirty="0">
                <a:latin typeface="Arial"/>
                <a:cs typeface="Arial"/>
              </a:rPr>
              <a:t>score as representative of the “golden era of silent film music”</a:t>
            </a: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800075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marL="514350" indent="-514350" algn="l">
              <a:buAutoNum type="arabicPeriod"/>
            </a:pPr>
            <a:endParaRPr lang="en-US" sz="2800" dirty="0">
              <a:latin typeface="Arial"/>
              <a:cs typeface="Arial"/>
            </a:endParaRPr>
          </a:p>
        </p:txBody>
      </p:sp>
    </p:spTree>
    <p:extLst>
      <p:ext uri="{BB962C8B-B14F-4D97-AF65-F5344CB8AC3E}">
        <p14:creationId xmlns:p14="http://schemas.microsoft.com/office/powerpoint/2010/main" val="2743335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p:txBody>
      </p:sp>
    </p:spTree>
    <p:extLst>
      <p:ext uri="{BB962C8B-B14F-4D97-AF65-F5344CB8AC3E}">
        <p14:creationId xmlns:p14="http://schemas.microsoft.com/office/powerpoint/2010/main" val="2044940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a:p>
            <a:pPr marL="1371600" lvl="2" indent="-457200" algn="l">
              <a:buFont typeface="Arial" charset="0"/>
              <a:buChar char="•"/>
            </a:pPr>
            <a:r>
              <a:rPr lang="en-US" sz="2800" dirty="0">
                <a:latin typeface="Arial"/>
                <a:cs typeface="Arial"/>
              </a:rPr>
              <a:t>What kind of shots?</a:t>
            </a:r>
          </a:p>
        </p:txBody>
      </p:sp>
    </p:spTree>
    <p:extLst>
      <p:ext uri="{BB962C8B-B14F-4D97-AF65-F5344CB8AC3E}">
        <p14:creationId xmlns:p14="http://schemas.microsoft.com/office/powerpoint/2010/main" val="2931965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a:p>
            <a:pPr marL="1371600" lvl="2" indent="-457200" algn="l">
              <a:buFont typeface="Arial" charset="0"/>
              <a:buChar char="•"/>
            </a:pPr>
            <a:r>
              <a:rPr lang="en-US" sz="2800" dirty="0">
                <a:latin typeface="Arial"/>
                <a:cs typeface="Arial"/>
              </a:rPr>
              <a:t>What kind of shots?</a:t>
            </a:r>
          </a:p>
          <a:p>
            <a:pPr marL="1371600" lvl="2" indent="-457200" algn="l">
              <a:buFont typeface="Arial" charset="0"/>
              <a:buChar char="•"/>
            </a:pPr>
            <a:r>
              <a:rPr lang="en-US" sz="2800" dirty="0">
                <a:latin typeface="Arial"/>
                <a:cs typeface="Arial"/>
              </a:rPr>
              <a:t>How are the different shots connected through editing?</a:t>
            </a:r>
          </a:p>
        </p:txBody>
      </p:sp>
    </p:spTree>
    <p:extLst>
      <p:ext uri="{BB962C8B-B14F-4D97-AF65-F5344CB8AC3E}">
        <p14:creationId xmlns:p14="http://schemas.microsoft.com/office/powerpoint/2010/main" val="2519104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a:p>
            <a:pPr marL="1371600" lvl="2" indent="-457200" algn="l">
              <a:buFont typeface="Arial" charset="0"/>
              <a:buChar char="•"/>
            </a:pPr>
            <a:r>
              <a:rPr lang="en-US" sz="2800" dirty="0">
                <a:latin typeface="Arial"/>
                <a:cs typeface="Arial"/>
              </a:rPr>
              <a:t>What kind of shots?</a:t>
            </a:r>
          </a:p>
          <a:p>
            <a:pPr marL="1371600" lvl="2" indent="-457200" algn="l">
              <a:buFont typeface="Arial" charset="0"/>
              <a:buChar char="•"/>
            </a:pPr>
            <a:r>
              <a:rPr lang="en-US" sz="2800" dirty="0">
                <a:latin typeface="Arial"/>
                <a:cs typeface="Arial"/>
              </a:rPr>
              <a:t>How are the different shots connected through editing?</a:t>
            </a:r>
          </a:p>
          <a:p>
            <a:pPr marL="1371600" lvl="2" indent="-457200" algn="l">
              <a:buFont typeface="Arial" charset="0"/>
              <a:buChar char="•"/>
            </a:pPr>
            <a:r>
              <a:rPr lang="en-US" sz="2800" dirty="0">
                <a:latin typeface="Arial"/>
                <a:cs typeface="Arial"/>
              </a:rPr>
              <a:t>Do you see anything else?</a:t>
            </a:r>
          </a:p>
          <a:p>
            <a:pPr marL="1485900" lvl="2"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3048323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a:p>
            <a:pPr marL="1371600" lvl="2" indent="-457200" algn="l">
              <a:buFont typeface="Arial" charset="0"/>
              <a:buChar char="•"/>
            </a:pPr>
            <a:r>
              <a:rPr lang="en-US" sz="2800" dirty="0">
                <a:latin typeface="Arial"/>
                <a:cs typeface="Arial"/>
              </a:rPr>
              <a:t>What kind of shots?</a:t>
            </a:r>
          </a:p>
          <a:p>
            <a:pPr marL="1371600" lvl="2" indent="-457200" algn="l">
              <a:buFont typeface="Arial" charset="0"/>
              <a:buChar char="•"/>
            </a:pPr>
            <a:r>
              <a:rPr lang="en-US" sz="2800" dirty="0">
                <a:latin typeface="Arial"/>
                <a:cs typeface="Arial"/>
              </a:rPr>
              <a:t>How are the different shots connected through editing?</a:t>
            </a:r>
          </a:p>
          <a:p>
            <a:pPr marL="1371600" lvl="2" indent="-457200" algn="l">
              <a:buFont typeface="Arial" charset="0"/>
              <a:buChar char="•"/>
            </a:pPr>
            <a:r>
              <a:rPr lang="en-US" sz="2800" dirty="0">
                <a:latin typeface="Arial"/>
                <a:cs typeface="Arial"/>
              </a:rPr>
              <a:t>Do you see anything else?</a:t>
            </a:r>
          </a:p>
          <a:p>
            <a:pPr marL="1485900" lvl="2" indent="-571500" algn="l">
              <a:buFont typeface="Arial" charset="0"/>
              <a:buChar char="•"/>
            </a:pPr>
            <a:endParaRPr lang="en-US" sz="2800" dirty="0">
              <a:latin typeface="Arial"/>
              <a:cs typeface="Arial"/>
            </a:endParaRPr>
          </a:p>
          <a:p>
            <a:pPr marL="571500" indent="-571500" algn="l">
              <a:buFont typeface="Arial" charset="0"/>
              <a:buChar char="•"/>
            </a:pPr>
            <a:r>
              <a:rPr lang="en-US" sz="2800" dirty="0">
                <a:latin typeface="Arial"/>
                <a:cs typeface="Arial"/>
              </a:rPr>
              <a:t>How does its filmic language support or determine its narrative structure?</a:t>
            </a:r>
          </a:p>
        </p:txBody>
      </p:sp>
    </p:spTree>
    <p:extLst>
      <p:ext uri="{BB962C8B-B14F-4D97-AF65-F5344CB8AC3E}">
        <p14:creationId xmlns:p14="http://schemas.microsoft.com/office/powerpoint/2010/main" val="3843694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472" y="503244"/>
            <a:ext cx="8708159" cy="584775"/>
          </a:xfrm>
          <a:prstGeom prst="rect">
            <a:avLst/>
          </a:prstGeom>
          <a:noFill/>
        </p:spPr>
        <p:txBody>
          <a:bodyPr wrap="square" rtlCol="0">
            <a:spAutoFit/>
          </a:bodyPr>
          <a:lstStyle/>
          <a:p>
            <a:pPr algn="ctr"/>
            <a:r>
              <a:rPr lang="en-US" sz="3200" b="1" dirty="0">
                <a:latin typeface="Arial"/>
                <a:cs typeface="Arial"/>
              </a:rPr>
              <a:t>Griffith’s use of historical </a:t>
            </a:r>
            <a:r>
              <a:rPr lang="en-US" sz="3200" b="1">
                <a:latin typeface="Arial"/>
                <a:cs typeface="Arial"/>
              </a:rPr>
              <a:t>“facsimile”</a:t>
            </a:r>
            <a:endParaRPr lang="en-US" sz="32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72" y="1226915"/>
            <a:ext cx="4797497" cy="38427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582" y="1281253"/>
            <a:ext cx="3746049" cy="3730759"/>
          </a:xfrm>
          <a:prstGeom prst="rect">
            <a:avLst/>
          </a:prstGeom>
        </p:spPr>
      </p:pic>
      <p:sp>
        <p:nvSpPr>
          <p:cNvPr id="7" name="TextBox 6"/>
          <p:cNvSpPr txBox="1"/>
          <p:nvPr/>
        </p:nvSpPr>
        <p:spPr>
          <a:xfrm>
            <a:off x="231494" y="5208606"/>
            <a:ext cx="4629873" cy="523220"/>
          </a:xfrm>
          <a:prstGeom prst="rect">
            <a:avLst/>
          </a:prstGeom>
          <a:noFill/>
        </p:spPr>
        <p:txBody>
          <a:bodyPr wrap="square" rtlCol="0">
            <a:spAutoFit/>
          </a:bodyPr>
          <a:lstStyle/>
          <a:p>
            <a:pPr algn="ctr"/>
            <a:r>
              <a:rPr lang="en-US" sz="2800" dirty="0">
                <a:latin typeface="Arial"/>
                <a:cs typeface="Arial"/>
              </a:rPr>
              <a:t>Press image</a:t>
            </a:r>
          </a:p>
        </p:txBody>
      </p:sp>
      <p:sp>
        <p:nvSpPr>
          <p:cNvPr id="9" name="TextBox 8"/>
          <p:cNvSpPr txBox="1"/>
          <p:nvPr/>
        </p:nvSpPr>
        <p:spPr>
          <a:xfrm>
            <a:off x="5108582" y="5300046"/>
            <a:ext cx="3746049" cy="523220"/>
          </a:xfrm>
          <a:prstGeom prst="rect">
            <a:avLst/>
          </a:prstGeom>
          <a:noFill/>
        </p:spPr>
        <p:txBody>
          <a:bodyPr wrap="square" rtlCol="0">
            <a:spAutoFit/>
          </a:bodyPr>
          <a:lstStyle/>
          <a:p>
            <a:pPr algn="ctr"/>
            <a:r>
              <a:rPr lang="en-US" sz="2800" dirty="0">
                <a:latin typeface="Arial"/>
                <a:cs typeface="Arial"/>
              </a:rPr>
              <a:t>Film image</a:t>
            </a:r>
          </a:p>
        </p:txBody>
      </p:sp>
    </p:spTree>
    <p:extLst>
      <p:ext uri="{BB962C8B-B14F-4D97-AF65-F5344CB8AC3E}">
        <p14:creationId xmlns:p14="http://schemas.microsoft.com/office/powerpoint/2010/main" val="3832986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p:txBody>
      </p:sp>
    </p:spTree>
    <p:extLst>
      <p:ext uri="{BB962C8B-B14F-4D97-AF65-F5344CB8AC3E}">
        <p14:creationId xmlns:p14="http://schemas.microsoft.com/office/powerpoint/2010/main" val="994184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are stereotypes?  Do you see any in the film? </a:t>
            </a:r>
          </a:p>
          <a:p>
            <a:pPr marL="1485900" lvl="2"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101338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673886"/>
            <a:ext cx="3983210" cy="1937415"/>
          </a:xfrm>
        </p:spPr>
        <p:txBody>
          <a:bodyPr>
            <a:normAutofit/>
          </a:bodyPr>
          <a:lstStyle/>
          <a:p>
            <a:pPr marL="457200" indent="-457200" algn="l">
              <a:buFont typeface="Arial" charset="0"/>
              <a:buChar char="•"/>
            </a:pPr>
            <a:r>
              <a:rPr lang="en-US" sz="2800" dirty="0">
                <a:latin typeface="Arial"/>
                <a:cs typeface="Arial"/>
              </a:rPr>
              <a:t>Ian Christie is a British film scholar.  He is Professor of Film and Media</a:t>
            </a:r>
            <a:endParaRPr lang="en-US" sz="40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
        <p:nvSpPr>
          <p:cNvPr id="4" name="TextBox 3"/>
          <p:cNvSpPr txBox="1"/>
          <p:nvPr/>
        </p:nvSpPr>
        <p:spPr>
          <a:xfrm>
            <a:off x="311728" y="542635"/>
            <a:ext cx="6811817" cy="769441"/>
          </a:xfrm>
          <a:prstGeom prst="rect">
            <a:avLst/>
          </a:prstGeom>
          <a:noFill/>
        </p:spPr>
        <p:txBody>
          <a:bodyPr wrap="square" rtlCol="0">
            <a:spAutoFit/>
          </a:bodyPr>
          <a:lstStyle/>
          <a:p>
            <a:r>
              <a:rPr lang="en-US" sz="4400" b="1" dirty="0">
                <a:latin typeface="Arial"/>
                <a:cs typeface="Arial"/>
              </a:rPr>
              <a:t>Ian Christie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575" y="396593"/>
            <a:ext cx="4673600" cy="2857500"/>
          </a:xfrm>
          <a:prstGeom prst="rect">
            <a:avLst/>
          </a:prstGeom>
        </p:spPr>
      </p:pic>
      <p:sp>
        <p:nvSpPr>
          <p:cNvPr id="6" name="TextBox 5"/>
          <p:cNvSpPr txBox="1"/>
          <p:nvPr/>
        </p:nvSpPr>
        <p:spPr>
          <a:xfrm>
            <a:off x="92366" y="3400135"/>
            <a:ext cx="8656809" cy="3108543"/>
          </a:xfrm>
          <a:prstGeom prst="rect">
            <a:avLst/>
          </a:prstGeom>
          <a:noFill/>
        </p:spPr>
        <p:txBody>
          <a:bodyPr wrap="square" rtlCol="0">
            <a:spAutoFit/>
          </a:bodyPr>
          <a:lstStyle/>
          <a:p>
            <a:pPr lvl="1"/>
            <a:r>
              <a:rPr lang="en-US" sz="2800" dirty="0">
                <a:latin typeface="Arial"/>
                <a:cs typeface="Arial"/>
              </a:rPr>
              <a:t>History at Birkbeck, University of London</a:t>
            </a:r>
          </a:p>
          <a:p>
            <a:pPr lvl="1"/>
            <a:endParaRPr lang="en-US" sz="2800" dirty="0">
              <a:latin typeface="Arial"/>
              <a:cs typeface="Arial"/>
            </a:endParaRPr>
          </a:p>
          <a:p>
            <a:pPr marL="457200" indent="-457200">
              <a:buFont typeface="Arial" charset="0"/>
              <a:buChar char="•"/>
            </a:pPr>
            <a:r>
              <a:rPr lang="en-US" sz="2800" dirty="0">
                <a:latin typeface="Arial"/>
                <a:cs typeface="Arial"/>
              </a:rPr>
              <a:t>In addition to writing about film history, Christie is also a curator, broadcaster, and consultant.  </a:t>
            </a:r>
          </a:p>
          <a:p>
            <a:pPr marL="457200" indent="-457200">
              <a:buFont typeface="Arial" charset="0"/>
              <a:buChar char="•"/>
            </a:pPr>
            <a:endParaRPr lang="en-US" sz="2800" dirty="0">
              <a:latin typeface="Arial"/>
              <a:cs typeface="Arial"/>
            </a:endParaRPr>
          </a:p>
          <a:p>
            <a:pPr marL="457200" indent="-457200">
              <a:buFont typeface="Arial" charset="0"/>
              <a:buChar char="•"/>
            </a:pPr>
            <a:r>
              <a:rPr lang="en-US" sz="2800" dirty="0">
                <a:latin typeface="Arial"/>
                <a:cs typeface="Arial"/>
              </a:rPr>
              <a:t>He writes about early cinema, Russian cinema, as well as filmmakers including Scorsese and Gilliam.</a:t>
            </a:r>
          </a:p>
        </p:txBody>
      </p:sp>
    </p:spTree>
    <p:extLst>
      <p:ext uri="{BB962C8B-B14F-4D97-AF65-F5344CB8AC3E}">
        <p14:creationId xmlns:p14="http://schemas.microsoft.com/office/powerpoint/2010/main" val="2968129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are stereotypes?  Do you see any in the film? </a:t>
            </a:r>
          </a:p>
          <a:p>
            <a:pPr marL="1485900" lvl="2" indent="-571500" algn="l">
              <a:buFont typeface="Arial" charset="0"/>
              <a:buChar char="•"/>
            </a:pPr>
            <a:endParaRPr lang="en-US" sz="2800" dirty="0">
              <a:latin typeface="Arial"/>
              <a:cs typeface="Arial"/>
            </a:endParaRPr>
          </a:p>
          <a:p>
            <a:pPr marL="571500" indent="-571500" algn="l">
              <a:buFont typeface="Arial" charset="0"/>
              <a:buChar char="•"/>
            </a:pPr>
            <a:r>
              <a:rPr lang="en-US" sz="2800" dirty="0">
                <a:latin typeface="Arial"/>
                <a:cs typeface="Arial"/>
              </a:rPr>
              <a:t>How do stereotypes contribute to the film’s narrative structure, its ideology? </a:t>
            </a: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2369481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4918547" cy="3196455"/>
          </a:xfrm>
        </p:spPr>
        <p:txBody>
          <a:bodyPr>
            <a:normAutofit/>
          </a:bodyPr>
          <a:lstStyle/>
          <a:p>
            <a:pPr marL="457200" indent="-457200" algn="l">
              <a:buFont typeface="Arial" charset="0"/>
              <a:buChar char="•"/>
            </a:pPr>
            <a:r>
              <a:rPr lang="en-US" sz="2800" dirty="0" err="1">
                <a:latin typeface="Arial" charset="0"/>
                <a:ea typeface="Arial" charset="0"/>
                <a:cs typeface="Arial" charset="0"/>
              </a:rPr>
              <a:t>Wiegman</a:t>
            </a:r>
            <a:r>
              <a:rPr lang="en-US" sz="2800" dirty="0">
                <a:latin typeface="Arial" charset="0"/>
                <a:ea typeface="Arial" charset="0"/>
                <a:cs typeface="Arial" charset="0"/>
              </a:rPr>
              <a:t> is Professor of Literature and Women's Studies and formerly the Margaret Taylor Smith Director of Women's Studies at Duke, from 2001-2007. </a:t>
            </a: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Robyn </a:t>
            </a:r>
            <a:r>
              <a:rPr lang="en-US" sz="4400" b="1" dirty="0" err="1">
                <a:latin typeface="Arial"/>
                <a:cs typeface="Arial"/>
              </a:rPr>
              <a:t>Wiegman</a:t>
            </a:r>
            <a:endParaRPr lang="en-US" sz="4400" b="1" dirty="0">
              <a:latin typeface="Arial"/>
              <a:cs typeface="Arial"/>
            </a:endParaRPr>
          </a:p>
        </p:txBody>
      </p:sp>
      <p:sp>
        <p:nvSpPr>
          <p:cNvPr id="5" name="TextBox 4"/>
          <p:cNvSpPr txBox="1"/>
          <p:nvPr/>
        </p:nvSpPr>
        <p:spPr>
          <a:xfrm>
            <a:off x="92365" y="4498262"/>
            <a:ext cx="8579288" cy="1384995"/>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Her research interests include feminist theory, queer theory, American Studies, critical race theory, and film and media studies.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912" y="540189"/>
            <a:ext cx="3992698" cy="3418748"/>
          </a:xfrm>
          <a:prstGeom prst="rect">
            <a:avLst/>
          </a:prstGeom>
        </p:spPr>
      </p:pic>
    </p:spTree>
    <p:extLst>
      <p:ext uri="{BB962C8B-B14F-4D97-AF65-F5344CB8AC3E}">
        <p14:creationId xmlns:p14="http://schemas.microsoft.com/office/powerpoint/2010/main" val="3298196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56" y="352289"/>
            <a:ext cx="8579288" cy="1384995"/>
          </a:xfrm>
          <a:prstGeom prst="rect">
            <a:avLst/>
          </a:prstGeom>
          <a:noFill/>
        </p:spPr>
        <p:txBody>
          <a:bodyPr wrap="square" rtlCol="0">
            <a:spAutoFit/>
          </a:bodyPr>
          <a:lstStyle/>
          <a:p>
            <a:pPr marL="457200" indent="-457200">
              <a:buFont typeface="Arial" charset="0"/>
              <a:buChar char="•"/>
            </a:pPr>
            <a:r>
              <a:rPr lang="en-US" sz="2800" dirty="0" err="1">
                <a:latin typeface="Arial" charset="0"/>
                <a:ea typeface="Arial" charset="0"/>
                <a:cs typeface="Arial" charset="0"/>
              </a:rPr>
              <a:t>Wiegman’s</a:t>
            </a:r>
            <a:r>
              <a:rPr lang="en-US" sz="2800" dirty="0">
                <a:latin typeface="Arial" charset="0"/>
                <a:ea typeface="Arial" charset="0"/>
                <a:cs typeface="Arial" charset="0"/>
              </a:rPr>
              <a:t> publications include </a:t>
            </a:r>
            <a:r>
              <a:rPr lang="en-US" sz="2800" i="1" dirty="0">
                <a:latin typeface="Arial" charset="0"/>
                <a:ea typeface="Arial" charset="0"/>
                <a:cs typeface="Arial" charset="0"/>
              </a:rPr>
              <a:t>Object Lessons</a:t>
            </a:r>
            <a:r>
              <a:rPr lang="en-US" sz="2800" dirty="0">
                <a:latin typeface="Arial" charset="0"/>
                <a:ea typeface="Arial" charset="0"/>
                <a:cs typeface="Arial" charset="0"/>
              </a:rPr>
              <a:t> (2012) and </a:t>
            </a:r>
            <a:r>
              <a:rPr lang="en-US" sz="2800" i="1" dirty="0">
                <a:latin typeface="Arial" charset="0"/>
                <a:ea typeface="Arial" charset="0"/>
                <a:cs typeface="Arial" charset="0"/>
              </a:rPr>
              <a:t>American Anatomies: Theorizing Race and Gender</a:t>
            </a:r>
            <a:r>
              <a:rPr lang="en-US" sz="2800" dirty="0">
                <a:latin typeface="Arial" charset="0"/>
                <a:ea typeface="Arial" charset="0"/>
                <a:cs typeface="Arial" charset="0"/>
              </a:rPr>
              <a:t> (1995)</a:t>
            </a:r>
          </a:p>
        </p:txBody>
      </p:sp>
    </p:spTree>
    <p:extLst>
      <p:ext uri="{BB962C8B-B14F-4D97-AF65-F5344CB8AC3E}">
        <p14:creationId xmlns:p14="http://schemas.microsoft.com/office/powerpoint/2010/main" val="2929788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457200" indent="-457200" algn="l">
              <a:buFont typeface="Arial" panose="020B0604020202020204" pitchFamily="34" charset="0"/>
              <a:buChar char="•"/>
            </a:pPr>
            <a:r>
              <a:rPr lang="en-US" sz="2800" dirty="0">
                <a:latin typeface="Arial" charset="0"/>
                <a:ea typeface="Arial" charset="0"/>
                <a:cs typeface="Arial" charset="0"/>
              </a:rPr>
              <a:t>Racial stereotypes show us the pervasiveness of racism as an institutionalized element in Hollywood film, which have been present since its beginning </a:t>
            </a:r>
          </a:p>
          <a:p>
            <a:pPr algn="l"/>
            <a:endParaRPr lang="en-US" sz="3000" dirty="0">
              <a:latin typeface="Arial" charset="0"/>
              <a:ea typeface="Arial" charset="0"/>
              <a:cs typeface="Arial" charset="0"/>
            </a:endParaRPr>
          </a:p>
          <a:p>
            <a:pPr algn="l"/>
            <a:r>
              <a:rPr lang="en-US" sz="3000" dirty="0">
                <a:latin typeface="Arial" charset="0"/>
                <a:ea typeface="Arial" charset="0"/>
                <a:cs typeface="Arial" charset="0"/>
              </a:rPr>
              <a:t> </a:t>
            </a: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1029016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457200" indent="-457200" algn="l">
              <a:buFont typeface="Arial" panose="020B0604020202020204" pitchFamily="34" charset="0"/>
              <a:buChar char="•"/>
            </a:pPr>
            <a:r>
              <a:rPr lang="en-US" sz="2800" dirty="0">
                <a:latin typeface="Arial" charset="0"/>
                <a:ea typeface="Arial" charset="0"/>
                <a:cs typeface="Arial" charset="0"/>
              </a:rPr>
              <a:t>Racial stereotypes show us the pervasiveness of </a:t>
            </a:r>
            <a:r>
              <a:rPr lang="en-US" sz="2800" dirty="0">
                <a:solidFill>
                  <a:srgbClr val="FF0000"/>
                </a:solidFill>
                <a:latin typeface="Arial" charset="0"/>
                <a:ea typeface="Arial" charset="0"/>
                <a:cs typeface="Arial" charset="0"/>
              </a:rPr>
              <a:t>racism as an institutionalized element in Hollywood film</a:t>
            </a:r>
            <a:r>
              <a:rPr lang="en-US" sz="2800" dirty="0">
                <a:latin typeface="Arial" charset="0"/>
                <a:ea typeface="Arial" charset="0"/>
                <a:cs typeface="Arial" charset="0"/>
              </a:rPr>
              <a:t>, which have been </a:t>
            </a:r>
            <a:r>
              <a:rPr lang="en-US" sz="2800" dirty="0">
                <a:solidFill>
                  <a:srgbClr val="FF0000"/>
                </a:solidFill>
                <a:latin typeface="Arial" charset="0"/>
                <a:ea typeface="Arial" charset="0"/>
                <a:cs typeface="Arial" charset="0"/>
              </a:rPr>
              <a:t>present since its beginning</a:t>
            </a:r>
            <a:endParaRPr lang="en-US" sz="3000" dirty="0">
              <a:latin typeface="Arial" charset="0"/>
              <a:ea typeface="Arial" charset="0"/>
              <a:cs typeface="Arial" charset="0"/>
            </a:endParaRPr>
          </a:p>
          <a:p>
            <a:pPr algn="l"/>
            <a:r>
              <a:rPr lang="en-US" sz="3000" dirty="0">
                <a:latin typeface="Arial" charset="0"/>
                <a:ea typeface="Arial" charset="0"/>
                <a:cs typeface="Arial" charset="0"/>
              </a:rPr>
              <a:t> </a:t>
            </a: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2002912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493" y="1156165"/>
            <a:ext cx="7416116" cy="5051595"/>
          </a:xfrm>
        </p:spPr>
        <p:txBody>
          <a:bodyPr>
            <a:normAutofit/>
          </a:bodyPr>
          <a:lstStyle/>
          <a:p>
            <a:pPr algn="l"/>
            <a:endParaRPr lang="en-US" sz="2800" dirty="0">
              <a:latin typeface="Arial" charset="0"/>
              <a:ea typeface="Arial" charset="0"/>
              <a:cs typeface="Arial" charset="0"/>
            </a:endParaRPr>
          </a:p>
          <a:p>
            <a:pPr algn="l"/>
            <a:r>
              <a:rPr lang="en-US" sz="2800" dirty="0">
                <a:latin typeface="Arial" charset="0"/>
                <a:ea typeface="Arial" charset="0"/>
                <a:cs typeface="Arial" charset="0"/>
              </a:rPr>
              <a:t>“In filmic structure and forms of visual pleasure (narrative, setting, cosmetology, and camera technique) as well as industry labor practices and ‘morality’ codes, we witness the full arsenal of the stereotype’s production.” (OGFS, p. 164) </a:t>
            </a:r>
          </a:p>
          <a:p>
            <a:pPr algn="l"/>
            <a:r>
              <a:rPr lang="en-US" sz="7000" dirty="0">
                <a:latin typeface="Arial" charset="0"/>
                <a:ea typeface="Arial" charset="0"/>
                <a:cs typeface="Arial" charset="0"/>
              </a:rPr>
              <a:t> </a:t>
            </a:r>
          </a:p>
        </p:txBody>
      </p:sp>
    </p:spTree>
    <p:extLst>
      <p:ext uri="{BB962C8B-B14F-4D97-AF65-F5344CB8AC3E}">
        <p14:creationId xmlns:p14="http://schemas.microsoft.com/office/powerpoint/2010/main" val="3828841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493" y="1156165"/>
            <a:ext cx="7416116" cy="5051595"/>
          </a:xfrm>
        </p:spPr>
        <p:txBody>
          <a:bodyPr>
            <a:normAutofit/>
          </a:bodyPr>
          <a:lstStyle/>
          <a:p>
            <a:pPr algn="l"/>
            <a:endParaRPr lang="en-US" sz="2800" dirty="0">
              <a:latin typeface="Arial" charset="0"/>
              <a:ea typeface="Arial" charset="0"/>
              <a:cs typeface="Arial" charset="0"/>
            </a:endParaRPr>
          </a:p>
          <a:p>
            <a:pPr algn="l"/>
            <a:r>
              <a:rPr lang="en-US" sz="2800" dirty="0">
                <a:latin typeface="Arial" charset="0"/>
                <a:ea typeface="Arial" charset="0"/>
                <a:cs typeface="Arial" charset="0"/>
              </a:rPr>
              <a:t>“In </a:t>
            </a:r>
            <a:r>
              <a:rPr lang="en-US" sz="2800" dirty="0">
                <a:solidFill>
                  <a:srgbClr val="FF0000"/>
                </a:solidFill>
                <a:latin typeface="Arial" charset="0"/>
                <a:ea typeface="Arial" charset="0"/>
                <a:cs typeface="Arial" charset="0"/>
              </a:rPr>
              <a:t>filmic structure </a:t>
            </a:r>
            <a:r>
              <a:rPr lang="en-US" sz="2800" dirty="0">
                <a:latin typeface="Arial" charset="0"/>
                <a:ea typeface="Arial" charset="0"/>
                <a:cs typeface="Arial" charset="0"/>
              </a:rPr>
              <a:t>and </a:t>
            </a:r>
            <a:r>
              <a:rPr lang="en-US" sz="2800" dirty="0">
                <a:solidFill>
                  <a:srgbClr val="FF0000"/>
                </a:solidFill>
                <a:latin typeface="Arial" charset="0"/>
                <a:ea typeface="Arial" charset="0"/>
                <a:cs typeface="Arial" charset="0"/>
              </a:rPr>
              <a:t>forms of visual pleasure</a:t>
            </a:r>
            <a:r>
              <a:rPr lang="en-US" sz="2800" dirty="0">
                <a:latin typeface="Arial" charset="0"/>
                <a:ea typeface="Arial" charset="0"/>
                <a:cs typeface="Arial" charset="0"/>
              </a:rPr>
              <a:t> (narrative, setting, cosmetology, and camera technique) as well as </a:t>
            </a:r>
            <a:r>
              <a:rPr lang="en-US" sz="2800" dirty="0">
                <a:solidFill>
                  <a:srgbClr val="FF0000"/>
                </a:solidFill>
                <a:latin typeface="Arial" charset="0"/>
                <a:ea typeface="Arial" charset="0"/>
                <a:cs typeface="Arial" charset="0"/>
              </a:rPr>
              <a:t>industry labor practices</a:t>
            </a:r>
            <a:r>
              <a:rPr lang="en-US" sz="2800" dirty="0">
                <a:latin typeface="Arial" charset="0"/>
                <a:ea typeface="Arial" charset="0"/>
                <a:cs typeface="Arial" charset="0"/>
              </a:rPr>
              <a:t> and </a:t>
            </a:r>
            <a:r>
              <a:rPr lang="en-US" sz="2800" dirty="0">
                <a:solidFill>
                  <a:srgbClr val="FF0000"/>
                </a:solidFill>
                <a:latin typeface="Arial" charset="0"/>
                <a:ea typeface="Arial" charset="0"/>
                <a:cs typeface="Arial" charset="0"/>
              </a:rPr>
              <a:t>‘morality’ codes</a:t>
            </a:r>
            <a:r>
              <a:rPr lang="en-US" sz="2800" dirty="0">
                <a:latin typeface="Arial" charset="0"/>
                <a:ea typeface="Arial" charset="0"/>
                <a:cs typeface="Arial" charset="0"/>
              </a:rPr>
              <a:t>, we witness the </a:t>
            </a:r>
            <a:r>
              <a:rPr lang="en-US" sz="2800" dirty="0">
                <a:solidFill>
                  <a:srgbClr val="FF0000"/>
                </a:solidFill>
                <a:latin typeface="Arial" charset="0"/>
                <a:ea typeface="Arial" charset="0"/>
                <a:cs typeface="Arial" charset="0"/>
              </a:rPr>
              <a:t>full arsenal of the stereotype’s production</a:t>
            </a:r>
            <a:r>
              <a:rPr lang="en-US" sz="2800" dirty="0">
                <a:latin typeface="Arial" charset="0"/>
                <a:ea typeface="Arial" charset="0"/>
                <a:cs typeface="Arial" charset="0"/>
              </a:rPr>
              <a:t>.” (OGFS, p. 164) </a:t>
            </a:r>
          </a:p>
          <a:p>
            <a:pPr algn="l"/>
            <a:r>
              <a:rPr lang="en-US" sz="2800" dirty="0">
                <a:latin typeface="Arial" charset="0"/>
                <a:ea typeface="Arial" charset="0"/>
                <a:cs typeface="Arial" charset="0"/>
              </a:rPr>
              <a:t> </a:t>
            </a:r>
          </a:p>
          <a:p>
            <a:pPr algn="l"/>
            <a:r>
              <a:rPr lang="en-US" sz="7000" dirty="0">
                <a:latin typeface="Arial" charset="0"/>
                <a:ea typeface="Arial" charset="0"/>
                <a:cs typeface="Arial" charset="0"/>
              </a:rPr>
              <a:t> </a:t>
            </a:r>
          </a:p>
        </p:txBody>
      </p:sp>
    </p:spTree>
    <p:extLst>
      <p:ext uri="{BB962C8B-B14F-4D97-AF65-F5344CB8AC3E}">
        <p14:creationId xmlns:p14="http://schemas.microsoft.com/office/powerpoint/2010/main" val="3605877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571500" indent="-571500" algn="l">
              <a:buFont typeface="Arial" charset="0"/>
              <a:buChar char="•"/>
            </a:pPr>
            <a:r>
              <a:rPr lang="en-US" sz="2800" dirty="0">
                <a:latin typeface="Arial"/>
                <a:cs typeface="Arial"/>
              </a:rPr>
              <a:t>According to </a:t>
            </a:r>
            <a:r>
              <a:rPr lang="en-US" sz="2800" dirty="0" err="1">
                <a:latin typeface="Arial"/>
                <a:cs typeface="Arial"/>
              </a:rPr>
              <a:t>Wiegman</a:t>
            </a:r>
            <a:r>
              <a:rPr lang="en-US" sz="2800" dirty="0">
                <a:latin typeface="Arial"/>
                <a:cs typeface="Arial"/>
              </a:rPr>
              <a:t>, what are some of the problems with stereotype analysis?</a:t>
            </a:r>
          </a:p>
          <a:p>
            <a:pPr marL="1485900" lvl="2" indent="-571500" algn="l">
              <a:buFont typeface="Arial" charset="0"/>
              <a:buChar char="•"/>
            </a:pPr>
            <a:endParaRPr lang="en-US" sz="2800" dirty="0">
              <a:latin typeface="Arial"/>
              <a:cs typeface="Arial"/>
            </a:endParaRP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471982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562593"/>
            <a:ext cx="9143999" cy="1472559"/>
          </a:xfrm>
        </p:spPr>
        <p:txBody>
          <a:bodyPr>
            <a:normAutofit/>
          </a:bodyPr>
          <a:lstStyle/>
          <a:p>
            <a:r>
              <a:rPr lang="en-US" sz="2800" dirty="0">
                <a:latin typeface="Arial"/>
                <a:cs typeface="Arial"/>
              </a:rPr>
              <a:t>DJ Spooky performing </a:t>
            </a:r>
            <a:r>
              <a:rPr lang="en-US" sz="2800" i="1" dirty="0">
                <a:latin typeface="Arial"/>
                <a:cs typeface="Arial"/>
              </a:rPr>
              <a:t>Rebirth of a Nation</a:t>
            </a:r>
            <a:r>
              <a:rPr lang="en-US" sz="2800" dirty="0">
                <a:latin typeface="Arial"/>
                <a:cs typeface="Arial"/>
              </a:rPr>
              <a:t> (2005-8) at Chicago Museum of Contemporary Art November 2004</a:t>
            </a:r>
          </a:p>
        </p:txBody>
      </p:sp>
      <p:pic>
        <p:nvPicPr>
          <p:cNvPr id="2" name="Picture 1" descr="DJSpooky-RebirthL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64" y="300671"/>
            <a:ext cx="7765536" cy="5168934"/>
          </a:xfrm>
          <a:prstGeom prst="rect">
            <a:avLst/>
          </a:prstGeom>
        </p:spPr>
      </p:pic>
    </p:spTree>
    <p:extLst>
      <p:ext uri="{BB962C8B-B14F-4D97-AF65-F5344CB8AC3E}">
        <p14:creationId xmlns:p14="http://schemas.microsoft.com/office/powerpoint/2010/main" val="492448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800" dirty="0">
                <a:latin typeface="Arial"/>
                <a:cs typeface="Arial"/>
              </a:rPr>
              <a:t>How does DJ </a:t>
            </a:r>
            <a:r>
              <a:rPr lang="en-US" sz="2800">
                <a:latin typeface="Arial"/>
                <a:cs typeface="Arial"/>
              </a:rPr>
              <a:t>Spooky’s</a:t>
            </a:r>
            <a:r>
              <a:rPr lang="en-US" sz="2800" dirty="0">
                <a:latin typeface="Arial"/>
                <a:cs typeface="Arial"/>
              </a:rPr>
              <a:t> re-scoring of the music in </a:t>
            </a:r>
            <a:r>
              <a:rPr lang="en-US" sz="2800" i="1" dirty="0">
                <a:latin typeface="Arial"/>
                <a:cs typeface="Arial"/>
              </a:rPr>
              <a:t>The Birth of A Nation </a:t>
            </a:r>
            <a:r>
              <a:rPr lang="en-US" sz="2800" dirty="0">
                <a:latin typeface="Arial"/>
                <a:cs typeface="Arial"/>
              </a:rPr>
              <a:t>alter and/or affirm the meaning of the images, narrative, and other elements in the film?</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Do you think the live performances (do a search for images and clips on the web) of </a:t>
            </a:r>
            <a:r>
              <a:rPr lang="en-US" sz="2800" i="1" dirty="0">
                <a:latin typeface="Arial"/>
                <a:cs typeface="Arial"/>
              </a:rPr>
              <a:t>Rebirth of A Nation</a:t>
            </a:r>
            <a:r>
              <a:rPr lang="en-US" sz="2800" dirty="0">
                <a:latin typeface="Arial"/>
                <a:cs typeface="Arial"/>
              </a:rPr>
              <a:t> is the same as the single-channel version (which you can watch on Sakai)?  What about the album (on Spotify and other platforms)?</a:t>
            </a:r>
          </a:p>
          <a:p>
            <a:pPr algn="l"/>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311728" y="300181"/>
            <a:ext cx="7850908" cy="584775"/>
          </a:xfrm>
          <a:prstGeom prst="rect">
            <a:avLst/>
          </a:prstGeom>
          <a:noFill/>
        </p:spPr>
        <p:txBody>
          <a:bodyPr wrap="square" rtlCol="0">
            <a:spAutoFit/>
          </a:bodyPr>
          <a:lstStyle/>
          <a:p>
            <a:r>
              <a:rPr lang="en-US" sz="3200" b="1" dirty="0">
                <a:latin typeface="Arial"/>
                <a:cs typeface="Arial"/>
              </a:rPr>
              <a:t>Further Analysis:</a:t>
            </a:r>
            <a:endParaRPr lang="en-US" sz="3200" b="1" i="1" dirty="0">
              <a:latin typeface="Arial"/>
              <a:cs typeface="Arial"/>
            </a:endParaRPr>
          </a:p>
        </p:txBody>
      </p:sp>
    </p:spTree>
    <p:extLst>
      <p:ext uri="{BB962C8B-B14F-4D97-AF65-F5344CB8AC3E}">
        <p14:creationId xmlns:p14="http://schemas.microsoft.com/office/powerpoint/2010/main" val="190383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595" y="497717"/>
            <a:ext cx="8656809" cy="1815882"/>
          </a:xfrm>
          <a:prstGeom prst="rect">
            <a:avLst/>
          </a:prstGeom>
          <a:noFill/>
        </p:spPr>
        <p:txBody>
          <a:bodyPr wrap="square" rtlCol="0">
            <a:spAutoFit/>
          </a:bodyPr>
          <a:lstStyle/>
          <a:p>
            <a:pPr marL="285750" indent="-285750">
              <a:buFont typeface="Arial" charset="0"/>
              <a:buChar char="•"/>
            </a:pPr>
            <a:r>
              <a:rPr lang="en-US" sz="2800" dirty="0">
                <a:latin typeface="Arial" charset="0"/>
                <a:ea typeface="Arial" charset="0"/>
                <a:cs typeface="Arial" charset="0"/>
              </a:rPr>
              <a:t>He has also worked on exhibitions ranging from </a:t>
            </a:r>
            <a:r>
              <a:rPr lang="en-US" sz="2800" i="1" dirty="0">
                <a:latin typeface="Arial" charset="0"/>
                <a:ea typeface="Arial" charset="0"/>
                <a:cs typeface="Arial" charset="0"/>
              </a:rPr>
              <a:t>Film as Film</a:t>
            </a:r>
            <a:r>
              <a:rPr lang="en-US" sz="2800" b="1" dirty="0">
                <a:latin typeface="Arial" charset="0"/>
                <a:ea typeface="Arial" charset="0"/>
                <a:cs typeface="Arial" charset="0"/>
              </a:rPr>
              <a:t> </a:t>
            </a:r>
            <a:r>
              <a:rPr lang="en-US" sz="2800" dirty="0">
                <a:latin typeface="Arial" charset="0"/>
                <a:ea typeface="Arial" charset="0"/>
                <a:cs typeface="Arial" charset="0"/>
              </a:rPr>
              <a:t>(1979), </a:t>
            </a:r>
            <a:r>
              <a:rPr lang="en-US" sz="2800" i="1" dirty="0">
                <a:latin typeface="Arial" charset="0"/>
                <a:ea typeface="Arial" charset="0"/>
                <a:cs typeface="Arial" charset="0"/>
              </a:rPr>
              <a:t>Eisenstein: His Life and Art</a:t>
            </a:r>
            <a:r>
              <a:rPr lang="en-US" sz="2800" dirty="0">
                <a:latin typeface="Arial" charset="0"/>
                <a:ea typeface="Arial" charset="0"/>
                <a:cs typeface="Arial" charset="0"/>
              </a:rPr>
              <a:t> (1988), </a:t>
            </a:r>
            <a:r>
              <a:rPr lang="en-US" sz="2800" i="1" dirty="0">
                <a:latin typeface="Arial" charset="0"/>
                <a:ea typeface="Arial" charset="0"/>
                <a:cs typeface="Arial" charset="0"/>
              </a:rPr>
              <a:t>Spellbound: Art</a:t>
            </a:r>
            <a:r>
              <a:rPr lang="en-US" sz="2800" b="1" dirty="0">
                <a:latin typeface="Arial" charset="0"/>
                <a:ea typeface="Arial" charset="0"/>
                <a:cs typeface="Arial" charset="0"/>
              </a:rPr>
              <a:t> </a:t>
            </a:r>
            <a:r>
              <a:rPr lang="en-US" sz="2800" i="1" dirty="0">
                <a:latin typeface="Arial" charset="0"/>
                <a:ea typeface="Arial" charset="0"/>
                <a:cs typeface="Arial" charset="0"/>
              </a:rPr>
              <a:t>and Film</a:t>
            </a:r>
            <a:r>
              <a:rPr lang="en-US" sz="2800" dirty="0">
                <a:latin typeface="Arial" charset="0"/>
                <a:ea typeface="Arial" charset="0"/>
                <a:cs typeface="Arial" charset="0"/>
              </a:rPr>
              <a:t> (1996) and </a:t>
            </a:r>
            <a:r>
              <a:rPr lang="en-US" sz="2800" i="1" dirty="0">
                <a:latin typeface="Arial" charset="0"/>
                <a:ea typeface="Arial" charset="0"/>
                <a:cs typeface="Arial" charset="0"/>
              </a:rPr>
              <a:t>Modernism: Designing a New World</a:t>
            </a:r>
            <a:r>
              <a:rPr lang="en-US" sz="2800" dirty="0">
                <a:latin typeface="Arial" charset="0"/>
                <a:ea typeface="Arial" charset="0"/>
                <a:cs typeface="Arial" charset="0"/>
              </a:rPr>
              <a:t> (2006). </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23931959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5962460" cy="3198963"/>
          </a:xfrm>
        </p:spPr>
        <p:txBody>
          <a:bodyPr>
            <a:normAutofit/>
          </a:bodyPr>
          <a:lstStyle/>
          <a:p>
            <a:pPr marL="457200" indent="-457200" algn="l">
              <a:buFont typeface="Arial" charset="0"/>
              <a:buChar char="•"/>
            </a:pPr>
            <a:r>
              <a:rPr lang="en-US" sz="2800" dirty="0">
                <a:latin typeface="Arial" charset="0"/>
                <a:ea typeface="Arial" charset="0"/>
                <a:cs typeface="Arial" charset="0"/>
              </a:rPr>
              <a:t>Douglas </a:t>
            </a:r>
            <a:r>
              <a:rPr lang="en-US" sz="2800" dirty="0" err="1">
                <a:latin typeface="Arial" charset="0"/>
                <a:ea typeface="Arial" charset="0"/>
                <a:cs typeface="Arial" charset="0"/>
              </a:rPr>
              <a:t>Gomery</a:t>
            </a:r>
            <a:r>
              <a:rPr lang="en-US" sz="2800" dirty="0">
                <a:latin typeface="Arial" charset="0"/>
                <a:ea typeface="Arial" charset="0"/>
                <a:cs typeface="Arial" charset="0"/>
              </a:rPr>
              <a:t> is Resident Scholar at the Broadcasting Archives at the University of Maryland and Professor Emeritus at the Philip Merrill College of Journalism at the University of Maryland in College Park.</a:t>
            </a:r>
            <a:r>
              <a:rPr lang="en-US" sz="2800" dirty="0"/>
              <a:t> </a:t>
            </a:r>
            <a:endParaRPr lang="en-US" sz="2800" dirty="0">
              <a:latin typeface="Arial" charset="0"/>
              <a:ea typeface="Arial" charset="0"/>
              <a:cs typeface="Arial" charset="0"/>
            </a:endParaRP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Douglas </a:t>
            </a:r>
            <a:r>
              <a:rPr lang="en-US" sz="4400" b="1" dirty="0" err="1">
                <a:latin typeface="Arial"/>
                <a:cs typeface="Arial"/>
              </a:rPr>
              <a:t>Gomery</a:t>
            </a:r>
            <a:endParaRPr lang="en-US" sz="4400" b="1" dirty="0">
              <a:latin typeface="Arial"/>
              <a:cs typeface="Arial"/>
            </a:endParaRPr>
          </a:p>
        </p:txBody>
      </p:sp>
      <p:sp>
        <p:nvSpPr>
          <p:cNvPr id="5" name="TextBox 4"/>
          <p:cNvSpPr txBox="1"/>
          <p:nvPr/>
        </p:nvSpPr>
        <p:spPr>
          <a:xfrm>
            <a:off x="92365" y="4600388"/>
            <a:ext cx="8579288" cy="1815882"/>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His publications include </a:t>
            </a:r>
            <a:r>
              <a:rPr lang="en-US" sz="2800" i="1" dirty="0">
                <a:latin typeface="Arial" charset="0"/>
                <a:ea typeface="Arial" charset="0"/>
                <a:cs typeface="Arial" charset="0"/>
              </a:rPr>
              <a:t>The Coming of Sound: A History</a:t>
            </a:r>
            <a:r>
              <a:rPr lang="en-US" sz="2800" dirty="0">
                <a:latin typeface="Arial" charset="0"/>
                <a:ea typeface="Arial" charset="0"/>
                <a:cs typeface="Arial" charset="0"/>
              </a:rPr>
              <a:t> (1975), </a:t>
            </a:r>
            <a:r>
              <a:rPr lang="en-US" sz="2800" i="1" dirty="0">
                <a:latin typeface="Arial" charset="0"/>
                <a:ea typeface="Arial" charset="0"/>
                <a:cs typeface="Arial" charset="0"/>
              </a:rPr>
              <a:t>The Hollywood Studio System </a:t>
            </a:r>
            <a:r>
              <a:rPr lang="en-US" sz="2800" dirty="0">
                <a:latin typeface="Arial" charset="0"/>
                <a:ea typeface="Arial" charset="0"/>
                <a:cs typeface="Arial" charset="0"/>
              </a:rPr>
              <a:t>(1986), and </a:t>
            </a:r>
            <a:r>
              <a:rPr lang="en-US" sz="2800" i="1" dirty="0">
                <a:latin typeface="Arial" charset="0"/>
                <a:ea typeface="Arial" charset="0"/>
                <a:cs typeface="Arial" charset="0"/>
              </a:rPr>
              <a:t>A History of Broadcasting in the United States</a:t>
            </a:r>
            <a:r>
              <a:rPr lang="en-US" sz="2800" dirty="0">
                <a:latin typeface="Arial" charset="0"/>
                <a:ea typeface="Arial" charset="0"/>
                <a:cs typeface="Arial" charset="0"/>
              </a:rPr>
              <a:t> (2008).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825" y="370389"/>
            <a:ext cx="2790162" cy="3993587"/>
          </a:xfrm>
          <a:prstGeom prst="rect">
            <a:avLst/>
          </a:prstGeom>
        </p:spPr>
      </p:pic>
    </p:spTree>
    <p:extLst>
      <p:ext uri="{BB962C8B-B14F-4D97-AF65-F5344CB8AC3E}">
        <p14:creationId xmlns:p14="http://schemas.microsoft.com/office/powerpoint/2010/main" val="14214496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56" y="352289"/>
            <a:ext cx="8579288" cy="3108543"/>
          </a:xfrm>
          <a:prstGeom prst="rect">
            <a:avLst/>
          </a:prstGeom>
          <a:noFill/>
        </p:spPr>
        <p:txBody>
          <a:bodyPr wrap="square" rtlCol="0">
            <a:spAutoFit/>
          </a:bodyPr>
          <a:lstStyle/>
          <a:p>
            <a:pPr marL="457200" indent="-457200">
              <a:buFont typeface="Arial" charset="0"/>
              <a:buChar char="•"/>
            </a:pPr>
            <a:r>
              <a:rPr lang="en-US" sz="2800" dirty="0" err="1">
                <a:latin typeface="Arial" charset="0"/>
                <a:ea typeface="Arial" charset="0"/>
                <a:cs typeface="Arial" charset="0"/>
              </a:rPr>
              <a:t>Gomery</a:t>
            </a:r>
            <a:r>
              <a:rPr lang="en-US" sz="2800" dirty="0">
                <a:latin typeface="Arial" charset="0"/>
                <a:ea typeface="Arial" charset="0"/>
                <a:cs typeface="Arial" charset="0"/>
              </a:rPr>
              <a:t> has written for the </a:t>
            </a:r>
            <a:r>
              <a:rPr lang="en-US" sz="2800" i="1" dirty="0">
                <a:latin typeface="Arial" charset="0"/>
                <a:ea typeface="Arial" charset="0"/>
                <a:cs typeface="Arial" charset="0"/>
              </a:rPr>
              <a:t>Village Voice,</a:t>
            </a:r>
            <a:r>
              <a:rPr lang="en-US" sz="2800" dirty="0">
                <a:latin typeface="Arial" charset="0"/>
                <a:ea typeface="Arial" charset="0"/>
                <a:cs typeface="Arial" charset="0"/>
              </a:rPr>
              <a:t> </a:t>
            </a:r>
            <a:r>
              <a:rPr lang="en-US" sz="2800" i="1" dirty="0">
                <a:latin typeface="Arial" charset="0"/>
                <a:ea typeface="Arial" charset="0"/>
                <a:cs typeface="Arial" charset="0"/>
              </a:rPr>
              <a:t>Modern Maturity</a:t>
            </a:r>
            <a:r>
              <a:rPr lang="en-US" sz="2800" dirty="0">
                <a:latin typeface="Arial" charset="0"/>
                <a:ea typeface="Arial" charset="0"/>
                <a:cs typeface="Arial" charset="0"/>
              </a:rPr>
              <a:t>, </a:t>
            </a:r>
            <a:r>
              <a:rPr lang="en-US" sz="2800" i="1" dirty="0">
                <a:latin typeface="Arial" charset="0"/>
                <a:ea typeface="Arial" charset="0"/>
                <a:cs typeface="Arial" charset="0"/>
              </a:rPr>
              <a:t>The Wilson Quarterly</a:t>
            </a:r>
            <a:r>
              <a:rPr lang="en-US" sz="2800" dirty="0">
                <a:latin typeface="Arial" charset="0"/>
                <a:ea typeface="Arial" charset="0"/>
                <a:cs typeface="Arial" charset="0"/>
              </a:rPr>
              <a:t>, </a:t>
            </a:r>
            <a:r>
              <a:rPr lang="en-US" sz="2800" i="1" dirty="0">
                <a:latin typeface="Arial" charset="0"/>
                <a:ea typeface="Arial" charset="0"/>
                <a:cs typeface="Arial" charset="0"/>
              </a:rPr>
              <a:t>The Baltimore Sun</a:t>
            </a:r>
            <a:r>
              <a:rPr lang="en-US" sz="2800" dirty="0">
                <a:latin typeface="Arial" charset="0"/>
                <a:ea typeface="Arial" charset="0"/>
                <a:cs typeface="Arial" charset="0"/>
              </a:rPr>
              <a:t> and other newspapers. </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He is a former senior researcher for the Woodrow Wilson International Center for Scholars Media Studies project.</a:t>
            </a:r>
          </a:p>
        </p:txBody>
      </p:sp>
    </p:spTree>
    <p:extLst>
      <p:ext uri="{BB962C8B-B14F-4D97-AF65-F5344CB8AC3E}">
        <p14:creationId xmlns:p14="http://schemas.microsoft.com/office/powerpoint/2010/main" val="3262943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6" y="1639454"/>
            <a:ext cx="8519757" cy="5218546"/>
          </a:xfrm>
        </p:spPr>
        <p:txBody>
          <a:bodyPr>
            <a:normAutofit/>
          </a:bodyPr>
          <a:lstStyle/>
          <a:p>
            <a:pPr marL="457200" lvl="0" indent="-457200" algn="l">
              <a:buFont typeface="Arial"/>
              <a:buChar char="•"/>
            </a:pPr>
            <a:r>
              <a:rPr lang="en-US" sz="2800" dirty="0">
                <a:solidFill>
                  <a:schemeClr val="tx1"/>
                </a:solidFill>
                <a:latin typeface="Arial"/>
                <a:cs typeface="Arial"/>
              </a:rPr>
              <a:t>1925-1934</a:t>
            </a:r>
            <a:r>
              <a:rPr lang="en-US" sz="2800" dirty="0">
                <a:latin typeface="Arial"/>
                <a:cs typeface="Arial"/>
              </a:rPr>
              <a:t>: </a:t>
            </a:r>
            <a:r>
              <a:rPr lang="en-US" sz="2800" i="1" dirty="0">
                <a:latin typeface="Arial"/>
                <a:cs typeface="Arial"/>
              </a:rPr>
              <a:t>The Jazz Singer </a:t>
            </a:r>
            <a:r>
              <a:rPr lang="en-US" sz="2800" dirty="0">
                <a:latin typeface="Arial"/>
                <a:cs typeface="Arial"/>
              </a:rPr>
              <a:t>(1927), Society of Sound Engineers formed in 1934</a:t>
            </a:r>
          </a:p>
          <a:p>
            <a:pPr marL="457200" lvl="0" indent="-457200" algn="l">
              <a:buFont typeface="Arial"/>
              <a:buChar char="•"/>
            </a:pPr>
            <a:endParaRPr lang="en-US" sz="2800" dirty="0">
              <a:latin typeface="Arial"/>
              <a:cs typeface="Arial"/>
            </a:endParaRPr>
          </a:p>
          <a:p>
            <a:pPr marL="457200" indent="-457200" algn="l">
              <a:buFont typeface="Arial" charset="0"/>
              <a:buChar char="•"/>
            </a:pPr>
            <a:r>
              <a:rPr lang="en-US" sz="2800" dirty="0">
                <a:solidFill>
                  <a:schemeClr val="tx1"/>
                </a:solidFill>
                <a:latin typeface="Arial"/>
                <a:cs typeface="Arial"/>
              </a:rPr>
              <a:t>A period of experimentation </a:t>
            </a:r>
            <a:r>
              <a:rPr lang="en-US" sz="2800" dirty="0">
                <a:latin typeface="Arial"/>
                <a:cs typeface="Arial"/>
              </a:rPr>
              <a:t>driven by the smaller companies of Warner Brothers and Fox, adapting telephone (AT&amp;T) and radio (RCA) research for use in film.</a:t>
            </a:r>
          </a:p>
          <a:p>
            <a:pPr marL="457200" indent="-457200" algn="l">
              <a:buFont typeface="Arial" charset="0"/>
              <a:buChar char="•"/>
            </a:pPr>
            <a:endParaRPr lang="en-US" sz="2800" dirty="0">
              <a:latin typeface="Arial"/>
              <a:cs typeface="Arial"/>
            </a:endParaRPr>
          </a:p>
          <a:p>
            <a:pPr marL="457200" indent="-457200" algn="l">
              <a:buFont typeface="Arial" charset="0"/>
              <a:buChar char="•"/>
            </a:pPr>
            <a:r>
              <a:rPr lang="en-US" sz="2800" dirty="0">
                <a:latin typeface="Arial"/>
                <a:cs typeface="Arial"/>
              </a:rPr>
              <a:t>Warner Bros Pictures Inc. formed </a:t>
            </a:r>
            <a:r>
              <a:rPr lang="en-US" sz="2800" dirty="0" err="1">
                <a:latin typeface="Arial"/>
                <a:cs typeface="Arial"/>
              </a:rPr>
              <a:t>Vitaphone</a:t>
            </a:r>
            <a:r>
              <a:rPr lang="en-US" sz="2800" dirty="0">
                <a:latin typeface="Arial"/>
                <a:cs typeface="Arial"/>
              </a:rPr>
              <a:t> in 1926</a:t>
            </a: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
        <p:nvSpPr>
          <p:cNvPr id="4" name="TextBox 3"/>
          <p:cNvSpPr txBox="1"/>
          <p:nvPr/>
        </p:nvSpPr>
        <p:spPr>
          <a:xfrm>
            <a:off x="311727" y="277090"/>
            <a:ext cx="8606389" cy="1077218"/>
          </a:xfrm>
          <a:prstGeom prst="rect">
            <a:avLst/>
          </a:prstGeom>
          <a:noFill/>
        </p:spPr>
        <p:txBody>
          <a:bodyPr wrap="square" rtlCol="0">
            <a:spAutoFit/>
          </a:bodyPr>
          <a:lstStyle/>
          <a:p>
            <a:r>
              <a:rPr lang="en-US" sz="3200" b="1" dirty="0">
                <a:latin typeface="Arial"/>
                <a:cs typeface="Arial"/>
              </a:rPr>
              <a:t>The Coming of Sound and the Hollywood Studio System </a:t>
            </a:r>
          </a:p>
        </p:txBody>
      </p:sp>
    </p:spTree>
    <p:extLst>
      <p:ext uri="{BB962C8B-B14F-4D97-AF65-F5344CB8AC3E}">
        <p14:creationId xmlns:p14="http://schemas.microsoft.com/office/powerpoint/2010/main" val="33404180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6" y="1639454"/>
            <a:ext cx="8519757" cy="5218546"/>
          </a:xfrm>
        </p:spPr>
        <p:txBody>
          <a:bodyPr>
            <a:normAutofit/>
          </a:bodyPr>
          <a:lstStyle/>
          <a:p>
            <a:pPr marL="457200" lvl="0" indent="-457200" algn="l">
              <a:buFont typeface="Arial"/>
              <a:buChar char="•"/>
            </a:pPr>
            <a:r>
              <a:rPr lang="en-US" sz="2800" dirty="0">
                <a:solidFill>
                  <a:srgbClr val="FFFF00"/>
                </a:solidFill>
                <a:latin typeface="Arial"/>
                <a:cs typeface="Arial"/>
              </a:rPr>
              <a:t>1925-1934</a:t>
            </a:r>
            <a:r>
              <a:rPr lang="en-US" sz="2800" dirty="0">
                <a:latin typeface="Arial"/>
                <a:cs typeface="Arial"/>
              </a:rPr>
              <a:t>: </a:t>
            </a:r>
            <a:r>
              <a:rPr lang="en-US" sz="2800" i="1" dirty="0">
                <a:latin typeface="Arial"/>
                <a:cs typeface="Arial"/>
              </a:rPr>
              <a:t>The Jazz Singer </a:t>
            </a:r>
            <a:r>
              <a:rPr lang="en-US" sz="2800" dirty="0">
                <a:latin typeface="Arial"/>
                <a:cs typeface="Arial"/>
              </a:rPr>
              <a:t>(1927), Society of Sound Engineers formed in 1934</a:t>
            </a:r>
          </a:p>
          <a:p>
            <a:pPr marL="457200" lvl="0" indent="-457200" algn="l">
              <a:buFont typeface="Arial"/>
              <a:buChar char="•"/>
            </a:pPr>
            <a:endParaRPr lang="en-US" sz="2800" dirty="0">
              <a:latin typeface="Arial"/>
              <a:cs typeface="Arial"/>
            </a:endParaRPr>
          </a:p>
          <a:p>
            <a:pPr marL="457200" indent="-457200" algn="l">
              <a:buFont typeface="Arial" charset="0"/>
              <a:buChar char="•"/>
            </a:pPr>
            <a:r>
              <a:rPr lang="en-US" sz="2800" dirty="0">
                <a:solidFill>
                  <a:srgbClr val="FFFF00"/>
                </a:solidFill>
                <a:latin typeface="Arial"/>
                <a:cs typeface="Arial"/>
              </a:rPr>
              <a:t>A period of experimentation </a:t>
            </a:r>
            <a:r>
              <a:rPr lang="en-US" sz="2800" dirty="0">
                <a:latin typeface="Arial"/>
                <a:cs typeface="Arial"/>
              </a:rPr>
              <a:t>driven by the smaller companies of Warner Brothers and Fox, adapting telephone (AT&amp;T) and radio (RCA) research for use in film.</a:t>
            </a:r>
          </a:p>
          <a:p>
            <a:pPr marL="457200" indent="-457200" algn="l">
              <a:buFont typeface="Arial" charset="0"/>
              <a:buChar char="•"/>
            </a:pPr>
            <a:endParaRPr lang="en-US" sz="2800" dirty="0">
              <a:latin typeface="Arial"/>
              <a:cs typeface="Arial"/>
            </a:endParaRPr>
          </a:p>
          <a:p>
            <a:pPr marL="457200" indent="-457200" algn="l">
              <a:buFont typeface="Arial" charset="0"/>
              <a:buChar char="•"/>
            </a:pPr>
            <a:r>
              <a:rPr lang="en-US" sz="2800" dirty="0">
                <a:latin typeface="Arial"/>
                <a:cs typeface="Arial"/>
              </a:rPr>
              <a:t>Warner Bros Pictures Inc. formed </a:t>
            </a:r>
            <a:r>
              <a:rPr lang="en-US" sz="2800" dirty="0" err="1">
                <a:latin typeface="Arial"/>
                <a:cs typeface="Arial"/>
              </a:rPr>
              <a:t>Vitaphone</a:t>
            </a:r>
            <a:r>
              <a:rPr lang="en-US" sz="2800" dirty="0">
                <a:latin typeface="Arial"/>
                <a:cs typeface="Arial"/>
              </a:rPr>
              <a:t> in 1926</a:t>
            </a: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
        <p:nvSpPr>
          <p:cNvPr id="4" name="TextBox 3"/>
          <p:cNvSpPr txBox="1"/>
          <p:nvPr/>
        </p:nvSpPr>
        <p:spPr>
          <a:xfrm>
            <a:off x="311727" y="277090"/>
            <a:ext cx="8606389" cy="1077218"/>
          </a:xfrm>
          <a:prstGeom prst="rect">
            <a:avLst/>
          </a:prstGeom>
          <a:noFill/>
        </p:spPr>
        <p:txBody>
          <a:bodyPr wrap="square" rtlCol="0">
            <a:spAutoFit/>
          </a:bodyPr>
          <a:lstStyle/>
          <a:p>
            <a:r>
              <a:rPr lang="en-US" sz="3200" b="1" dirty="0">
                <a:latin typeface="Arial"/>
                <a:cs typeface="Arial"/>
              </a:rPr>
              <a:t>The Coming of Sound and the Hollywood Studio System </a:t>
            </a:r>
          </a:p>
        </p:txBody>
      </p:sp>
    </p:spTree>
    <p:extLst>
      <p:ext uri="{BB962C8B-B14F-4D97-AF65-F5344CB8AC3E}">
        <p14:creationId xmlns:p14="http://schemas.microsoft.com/office/powerpoint/2010/main" val="1555969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7" y="277090"/>
            <a:ext cx="8519757" cy="5218546"/>
          </a:xfrm>
        </p:spPr>
        <p:txBody>
          <a:bodyPr>
            <a:normAutofit/>
          </a:bodyPr>
          <a:lstStyle/>
          <a:p>
            <a:pPr marL="457200" lvl="0" indent="-457200" algn="l">
              <a:buFont typeface="Arial"/>
              <a:buChar char="•"/>
            </a:pPr>
            <a:r>
              <a:rPr lang="en-US" sz="2800" dirty="0" err="1">
                <a:latin typeface="Arial"/>
                <a:cs typeface="Arial"/>
              </a:rPr>
              <a:t>Gomery</a:t>
            </a:r>
            <a:r>
              <a:rPr lang="en-US" sz="2800" dirty="0">
                <a:latin typeface="Arial"/>
                <a:cs typeface="Arial"/>
              </a:rPr>
              <a:t> identifies 3 distinct phases: </a:t>
            </a:r>
            <a:r>
              <a:rPr lang="en-US" sz="2800" dirty="0">
                <a:solidFill>
                  <a:schemeClr val="tx1"/>
                </a:solidFill>
                <a:latin typeface="Arial"/>
                <a:cs typeface="Arial"/>
              </a:rPr>
              <a:t>invention, innovation, diffusion</a:t>
            </a:r>
          </a:p>
          <a:p>
            <a:pPr marL="457200" indent="-457200" algn="l">
              <a:buFont typeface="Arial" charset="0"/>
              <a:buChar char="•"/>
            </a:pPr>
            <a:endParaRPr lang="en-US" sz="2800" dirty="0">
              <a:latin typeface="Arial"/>
              <a:cs typeface="Arial"/>
            </a:endParaRPr>
          </a:p>
          <a:p>
            <a:pPr marL="457200" lvl="0" indent="-457200" algn="l">
              <a:buFont typeface="Arial"/>
              <a:buChar char="•"/>
            </a:pPr>
            <a:r>
              <a:rPr lang="en-US" sz="2800" dirty="0">
                <a:latin typeface="Arial"/>
                <a:cs typeface="Arial"/>
              </a:rPr>
              <a:t>Focused on singing and </a:t>
            </a:r>
            <a:r>
              <a:rPr lang="en-US" sz="2800" dirty="0">
                <a:solidFill>
                  <a:schemeClr val="tx1"/>
                </a:solidFill>
                <a:latin typeface="Arial"/>
                <a:cs typeface="Arial"/>
              </a:rPr>
              <a:t>musical</a:t>
            </a:r>
            <a:r>
              <a:rPr lang="en-US" sz="2800" dirty="0">
                <a:latin typeface="Arial"/>
                <a:cs typeface="Arial"/>
              </a:rPr>
              <a:t> films, and </a:t>
            </a:r>
            <a:r>
              <a:rPr lang="en-US" sz="2800" dirty="0">
                <a:solidFill>
                  <a:schemeClr val="tx1"/>
                </a:solidFill>
                <a:latin typeface="Arial"/>
                <a:cs typeface="Arial"/>
              </a:rPr>
              <a:t>newsreels </a:t>
            </a:r>
            <a:r>
              <a:rPr lang="en-US" sz="2800" dirty="0">
                <a:latin typeface="Arial"/>
                <a:cs typeface="Arial"/>
              </a:rPr>
              <a:t>(Fox </a:t>
            </a:r>
            <a:r>
              <a:rPr lang="en-US" sz="2800" dirty="0" err="1">
                <a:latin typeface="Arial"/>
                <a:cs typeface="Arial"/>
              </a:rPr>
              <a:t>Movietone</a:t>
            </a:r>
            <a:r>
              <a:rPr lang="en-US" sz="2800" dirty="0">
                <a:latin typeface="Arial"/>
                <a:cs typeface="Arial"/>
              </a:rPr>
              <a:t> News)</a:t>
            </a:r>
          </a:p>
          <a:p>
            <a:pPr marL="457200" lvl="0" indent="-457200" algn="l">
              <a:buFont typeface="Arial"/>
              <a:buChar char="•"/>
            </a:pPr>
            <a:endParaRPr lang="en-US" sz="28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Tree>
    <p:extLst>
      <p:ext uri="{BB962C8B-B14F-4D97-AF65-F5344CB8AC3E}">
        <p14:creationId xmlns:p14="http://schemas.microsoft.com/office/powerpoint/2010/main" val="25573434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7" y="277090"/>
            <a:ext cx="8519757" cy="5218546"/>
          </a:xfrm>
        </p:spPr>
        <p:txBody>
          <a:bodyPr>
            <a:normAutofit/>
          </a:bodyPr>
          <a:lstStyle/>
          <a:p>
            <a:pPr marL="457200" lvl="0" indent="-457200" algn="l">
              <a:buFont typeface="Arial"/>
              <a:buChar char="•"/>
            </a:pPr>
            <a:r>
              <a:rPr lang="en-US" sz="2800" dirty="0" err="1">
                <a:latin typeface="Arial"/>
                <a:cs typeface="Arial"/>
              </a:rPr>
              <a:t>Gomery</a:t>
            </a:r>
            <a:r>
              <a:rPr lang="en-US" sz="2800" dirty="0">
                <a:latin typeface="Arial"/>
                <a:cs typeface="Arial"/>
              </a:rPr>
              <a:t> identifies 3 distinct phases: </a:t>
            </a:r>
            <a:r>
              <a:rPr lang="en-US" sz="2800" dirty="0">
                <a:solidFill>
                  <a:srgbClr val="FFFF00"/>
                </a:solidFill>
                <a:latin typeface="Arial"/>
                <a:cs typeface="Arial"/>
              </a:rPr>
              <a:t>invention, innovation, diffusion</a:t>
            </a:r>
          </a:p>
          <a:p>
            <a:pPr marL="457200" indent="-457200" algn="l">
              <a:buFont typeface="Arial" charset="0"/>
              <a:buChar char="•"/>
            </a:pPr>
            <a:endParaRPr lang="en-US" sz="2800" dirty="0">
              <a:latin typeface="Arial"/>
              <a:cs typeface="Arial"/>
            </a:endParaRPr>
          </a:p>
          <a:p>
            <a:pPr marL="457200" lvl="0" indent="-457200" algn="l">
              <a:buFont typeface="Arial"/>
              <a:buChar char="•"/>
            </a:pPr>
            <a:r>
              <a:rPr lang="en-US" sz="2800" dirty="0">
                <a:latin typeface="Arial"/>
                <a:cs typeface="Arial"/>
              </a:rPr>
              <a:t>Focused on singing and </a:t>
            </a:r>
            <a:r>
              <a:rPr lang="en-US" sz="2800" dirty="0">
                <a:solidFill>
                  <a:srgbClr val="FFFF00"/>
                </a:solidFill>
                <a:latin typeface="Arial"/>
                <a:cs typeface="Arial"/>
              </a:rPr>
              <a:t>musical</a:t>
            </a:r>
            <a:r>
              <a:rPr lang="en-US" sz="2800" dirty="0">
                <a:latin typeface="Arial"/>
                <a:cs typeface="Arial"/>
              </a:rPr>
              <a:t> films, and </a:t>
            </a:r>
            <a:r>
              <a:rPr lang="en-US" sz="2800" dirty="0">
                <a:solidFill>
                  <a:srgbClr val="FFFF00"/>
                </a:solidFill>
                <a:latin typeface="Arial"/>
                <a:cs typeface="Arial"/>
              </a:rPr>
              <a:t>newsreels</a:t>
            </a:r>
            <a:r>
              <a:rPr lang="en-US" sz="2800" dirty="0">
                <a:latin typeface="Arial"/>
                <a:cs typeface="Arial"/>
              </a:rPr>
              <a:t> (Fox </a:t>
            </a:r>
            <a:r>
              <a:rPr lang="en-US" sz="2800" dirty="0" err="1">
                <a:latin typeface="Arial"/>
                <a:cs typeface="Arial"/>
              </a:rPr>
              <a:t>Movietone</a:t>
            </a:r>
            <a:r>
              <a:rPr lang="en-US" sz="2800" dirty="0">
                <a:latin typeface="Arial"/>
                <a:cs typeface="Arial"/>
              </a:rPr>
              <a:t> News)</a:t>
            </a:r>
          </a:p>
          <a:p>
            <a:pPr marL="457200" lvl="0" indent="-457200" algn="l">
              <a:buFont typeface="Arial"/>
              <a:buChar char="•"/>
            </a:pPr>
            <a:endParaRPr lang="en-US" sz="28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Tree>
    <p:extLst>
      <p:ext uri="{BB962C8B-B14F-4D97-AF65-F5344CB8AC3E}">
        <p14:creationId xmlns:p14="http://schemas.microsoft.com/office/powerpoint/2010/main" val="2398067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7" y="1234340"/>
            <a:ext cx="8519757" cy="5218546"/>
          </a:xfrm>
        </p:spPr>
        <p:txBody>
          <a:bodyPr>
            <a:normAutofit/>
          </a:bodyPr>
          <a:lstStyle/>
          <a:p>
            <a:pPr algn="l"/>
            <a:r>
              <a:rPr lang="en-US" sz="2800" dirty="0">
                <a:latin typeface="Arial" charset="0"/>
                <a:ea typeface="Arial" charset="0"/>
                <a:cs typeface="Arial" charset="0"/>
              </a:rPr>
              <a:t>“The period of the transition to sound film offers a splendid example of historical </a:t>
            </a:r>
            <a:r>
              <a:rPr lang="en-US" sz="2800" dirty="0" err="1">
                <a:latin typeface="Arial" charset="0"/>
                <a:ea typeface="Arial" charset="0"/>
                <a:cs typeface="Arial" charset="0"/>
              </a:rPr>
              <a:t>overdetermination</a:t>
            </a:r>
            <a:r>
              <a:rPr lang="en-US" sz="2800" dirty="0">
                <a:latin typeface="Arial" charset="0"/>
                <a:ea typeface="Arial" charset="0"/>
                <a:cs typeface="Arial" charset="0"/>
              </a:rPr>
              <a:t>.” (Williams, p. 126)</a:t>
            </a:r>
          </a:p>
          <a:p>
            <a:pPr marL="457200" lvl="0" indent="-457200" algn="l">
              <a:buFont typeface="Arial"/>
              <a:buChar char="•"/>
            </a:pPr>
            <a:endParaRPr lang="en-US" sz="2800" dirty="0">
              <a:latin typeface="Arial"/>
              <a:cs typeface="Arial"/>
            </a:endParaRPr>
          </a:p>
          <a:p>
            <a:pPr algn="l"/>
            <a:r>
              <a:rPr lang="en-US" sz="2800" dirty="0">
                <a:latin typeface="Arial"/>
                <a:cs typeface="Arial"/>
              </a:rPr>
              <a:t>“Sound is a two-edged invention, and it is most probable that its use will proceed along the line of least resistance, i.e. along the line of satisfying simple curiosity.” (Soviet Constructivists, p. 83)</a:t>
            </a:r>
          </a:p>
          <a:p>
            <a:pPr marL="457200" indent="-457200" algn="l">
              <a:buFont typeface="Arial" charset="0"/>
              <a:buChar char="•"/>
            </a:pPr>
            <a:endParaRPr lang="en-US" sz="2800" dirty="0">
              <a:latin typeface="Arial"/>
              <a:cs typeface="Arial"/>
            </a:endParaRPr>
          </a:p>
          <a:p>
            <a:endParaRPr lang="en-US" sz="4000" b="1" dirty="0">
              <a:latin typeface="Arial"/>
              <a:cs typeface="Arial"/>
            </a:endParaRPr>
          </a:p>
        </p:txBody>
      </p:sp>
      <p:sp>
        <p:nvSpPr>
          <p:cNvPr id="4" name="TextBox 3"/>
          <p:cNvSpPr txBox="1"/>
          <p:nvPr/>
        </p:nvSpPr>
        <p:spPr>
          <a:xfrm>
            <a:off x="311727" y="277090"/>
            <a:ext cx="8606389" cy="584775"/>
          </a:xfrm>
          <a:prstGeom prst="rect">
            <a:avLst/>
          </a:prstGeom>
          <a:noFill/>
        </p:spPr>
        <p:txBody>
          <a:bodyPr wrap="square" rtlCol="0">
            <a:spAutoFit/>
          </a:bodyPr>
          <a:lstStyle/>
          <a:p>
            <a:r>
              <a:rPr lang="en-US" sz="3200" b="1" dirty="0">
                <a:latin typeface="Arial"/>
                <a:cs typeface="Arial"/>
              </a:rPr>
              <a:t>Critical Voices:</a:t>
            </a:r>
          </a:p>
        </p:txBody>
      </p:sp>
    </p:spTree>
    <p:extLst>
      <p:ext uri="{BB962C8B-B14F-4D97-AF65-F5344CB8AC3E}">
        <p14:creationId xmlns:p14="http://schemas.microsoft.com/office/powerpoint/2010/main" val="7283122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7" y="1234340"/>
            <a:ext cx="8519757" cy="5218546"/>
          </a:xfrm>
        </p:spPr>
        <p:txBody>
          <a:bodyPr>
            <a:normAutofit/>
          </a:bodyPr>
          <a:lstStyle/>
          <a:p>
            <a:pPr algn="l"/>
            <a:r>
              <a:rPr lang="en-US" sz="2800" dirty="0">
                <a:latin typeface="Arial" charset="0"/>
                <a:ea typeface="Arial" charset="0"/>
                <a:cs typeface="Arial" charset="0"/>
              </a:rPr>
              <a:t>“The period of the transition to sound film offers a splendid example of historical </a:t>
            </a:r>
            <a:r>
              <a:rPr lang="en-US" sz="2800" dirty="0" err="1">
                <a:latin typeface="Arial" charset="0"/>
                <a:ea typeface="Arial" charset="0"/>
                <a:cs typeface="Arial" charset="0"/>
              </a:rPr>
              <a:t>overdetermination</a:t>
            </a:r>
            <a:r>
              <a:rPr lang="en-US" sz="2800" dirty="0">
                <a:latin typeface="Arial" charset="0"/>
                <a:ea typeface="Arial" charset="0"/>
                <a:cs typeface="Arial" charset="0"/>
              </a:rPr>
              <a:t>.” (Williams, p. 126)</a:t>
            </a:r>
          </a:p>
          <a:p>
            <a:pPr marL="457200" lvl="0" indent="-457200" algn="l">
              <a:buFont typeface="Arial"/>
              <a:buChar char="•"/>
            </a:pPr>
            <a:endParaRPr lang="en-US" sz="2800" dirty="0">
              <a:latin typeface="Arial"/>
              <a:cs typeface="Arial"/>
            </a:endParaRPr>
          </a:p>
          <a:p>
            <a:pPr algn="l"/>
            <a:r>
              <a:rPr lang="en-US" sz="2800" dirty="0">
                <a:latin typeface="Arial"/>
                <a:cs typeface="Arial"/>
              </a:rPr>
              <a:t>“Sound is a two-edged invention, and it is most probable that its use will proceed along the line of least resistance, i.e. along the line of satisfying simple curiosity.” (Soviet Constructivists, p. 83)</a:t>
            </a:r>
          </a:p>
          <a:p>
            <a:pPr marL="457200" indent="-457200" algn="l">
              <a:buFont typeface="Arial" charset="0"/>
              <a:buChar char="•"/>
            </a:pPr>
            <a:endParaRPr lang="en-US" sz="2800" dirty="0">
              <a:latin typeface="Arial"/>
              <a:cs typeface="Arial"/>
            </a:endParaRPr>
          </a:p>
          <a:p>
            <a:pPr marL="571500" indent="-571500" algn="l">
              <a:buFont typeface="Arial" charset="0"/>
              <a:buChar char="•"/>
            </a:pPr>
            <a:r>
              <a:rPr lang="en-US" sz="2800" dirty="0">
                <a:latin typeface="Arial"/>
                <a:cs typeface="Arial"/>
              </a:rPr>
              <a:t>Did synch-sound technology lead to the dominance of classical Hollywood film style?</a:t>
            </a:r>
          </a:p>
          <a:p>
            <a:endParaRPr lang="en-US" sz="4000" b="1" dirty="0">
              <a:latin typeface="Arial"/>
              <a:cs typeface="Arial"/>
            </a:endParaRPr>
          </a:p>
        </p:txBody>
      </p:sp>
      <p:sp>
        <p:nvSpPr>
          <p:cNvPr id="4" name="TextBox 3"/>
          <p:cNvSpPr txBox="1"/>
          <p:nvPr/>
        </p:nvSpPr>
        <p:spPr>
          <a:xfrm>
            <a:off x="311727" y="277090"/>
            <a:ext cx="8606389" cy="584775"/>
          </a:xfrm>
          <a:prstGeom prst="rect">
            <a:avLst/>
          </a:prstGeom>
          <a:noFill/>
        </p:spPr>
        <p:txBody>
          <a:bodyPr wrap="square" rtlCol="0">
            <a:spAutoFit/>
          </a:bodyPr>
          <a:lstStyle/>
          <a:p>
            <a:r>
              <a:rPr lang="en-US" sz="3200" b="1" dirty="0">
                <a:latin typeface="Arial"/>
                <a:cs typeface="Arial"/>
              </a:rPr>
              <a:t>Critical Voices:</a:t>
            </a:r>
          </a:p>
        </p:txBody>
      </p:sp>
    </p:spTree>
    <p:extLst>
      <p:ext uri="{BB962C8B-B14F-4D97-AF65-F5344CB8AC3E}">
        <p14:creationId xmlns:p14="http://schemas.microsoft.com/office/powerpoint/2010/main" val="443838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7600" b="1" dirty="0">
                <a:latin typeface="Arial"/>
                <a:cs typeface="Arial"/>
              </a:rPr>
              <a:t>Key Terms:</a:t>
            </a:r>
          </a:p>
          <a:p>
            <a:pPr algn="l"/>
            <a:endParaRPr lang="en-US" sz="112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The “Coming of Sound”</a:t>
            </a:r>
            <a:r>
              <a:rPr lang="en-US" sz="11200" dirty="0">
                <a:latin typeface="Arial" charset="0"/>
                <a:ea typeface="Arial" charset="0"/>
                <a:cs typeface="Arial" charset="0"/>
              </a:rPr>
              <a:t> – a term commonly used to refer to the period in which the U.S. film industry (i.e. Hollywood) adopted the cinematic form and production model of films with synchronous sound, especially dialogue.  This period can be roughly defined as late 1920s to mid ‘30s (1925-1934) for the U.S.  The rate and period of adoption varies between countries and film industries</a:t>
            </a: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6491475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Synchronous sound</a:t>
            </a:r>
            <a:r>
              <a:rPr lang="en-US" sz="11200" dirty="0">
                <a:latin typeface="Arial" charset="0"/>
                <a:ea typeface="Arial" charset="0"/>
                <a:cs typeface="Arial" charset="0"/>
              </a:rPr>
              <a:t> – sound that is matched with the image to create a sense of realism.  For example, when the dialogue corresponds to the lip movements of an actor. The standards of image-sound synchronization can vary depending on the conditions of production.</a:t>
            </a:r>
          </a:p>
          <a:p>
            <a:pPr algn="l"/>
            <a:endParaRPr lang="en-US" sz="112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Asynchronous sound</a:t>
            </a:r>
            <a:r>
              <a:rPr lang="en-US" sz="11200" dirty="0">
                <a:latin typeface="Arial" charset="0"/>
                <a:ea typeface="Arial" charset="0"/>
                <a:cs typeface="Arial" charset="0"/>
              </a:rPr>
              <a:t> - sound that is not matched temporally with the movements occurring in the images.  For example, when dialogue does not match the lip movements of the actor.</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Diegetic sound</a:t>
            </a:r>
            <a:r>
              <a:rPr lang="en-US" sz="11200" dirty="0">
                <a:latin typeface="Arial" charset="0"/>
                <a:ea typeface="Arial" charset="0"/>
                <a:cs typeface="Arial" charset="0"/>
              </a:rPr>
              <a:t> – any sound (voice, music, location, sound effect) presented as a part of the </a:t>
            </a:r>
            <a:r>
              <a:rPr lang="en-US" sz="11200" dirty="0" err="1">
                <a:latin typeface="Arial" charset="0"/>
                <a:ea typeface="Arial" charset="0"/>
                <a:cs typeface="Arial" charset="0"/>
              </a:rPr>
              <a:t>diegesis</a:t>
            </a:r>
            <a:r>
              <a:rPr lang="en-US" sz="11200" dirty="0">
                <a:latin typeface="Arial" charset="0"/>
                <a:ea typeface="Arial" charset="0"/>
                <a:cs typeface="Arial" charset="0"/>
              </a:rPr>
              <a:t> (the world that the film constructs).</a:t>
            </a:r>
          </a:p>
          <a:p>
            <a:pPr algn="l"/>
            <a:endParaRPr lang="en-US" sz="11200" dirty="0">
              <a:latin typeface="Arial" charset="0"/>
              <a:ea typeface="Arial" charset="0"/>
              <a:cs typeface="Arial" charset="0"/>
            </a:endParaRPr>
          </a:p>
        </p:txBody>
      </p:sp>
    </p:spTree>
    <p:extLst>
      <p:ext uri="{BB962C8B-B14F-4D97-AF65-F5344CB8AC3E}">
        <p14:creationId xmlns:p14="http://schemas.microsoft.com/office/powerpoint/2010/main" val="268656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4" y="2161775"/>
            <a:ext cx="4375464" cy="2659216"/>
          </a:xfrm>
        </p:spPr>
        <p:txBody>
          <a:bodyPr>
            <a:normAutofit/>
          </a:bodyPr>
          <a:lstStyle/>
          <a:p>
            <a:pPr marL="457200" indent="-457200" algn="l">
              <a:buFont typeface="Arial" charset="0"/>
              <a:buChar char="•"/>
            </a:pPr>
            <a:r>
              <a:rPr lang="en-US" sz="2800" dirty="0">
                <a:latin typeface="Arial"/>
                <a:cs typeface="Arial"/>
              </a:rPr>
              <a:t>Kleinhans was an associate professor of film studies at Northwestern University for 32 years.</a:t>
            </a:r>
            <a:endParaRPr lang="en-US" sz="40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
        <p:nvSpPr>
          <p:cNvPr id="4" name="TextBox 3"/>
          <p:cNvSpPr txBox="1"/>
          <p:nvPr/>
        </p:nvSpPr>
        <p:spPr>
          <a:xfrm>
            <a:off x="323302" y="348621"/>
            <a:ext cx="4236077" cy="1446550"/>
          </a:xfrm>
          <a:prstGeom prst="rect">
            <a:avLst/>
          </a:prstGeom>
          <a:noFill/>
        </p:spPr>
        <p:txBody>
          <a:bodyPr wrap="square" rtlCol="0">
            <a:spAutoFit/>
          </a:bodyPr>
          <a:lstStyle/>
          <a:p>
            <a:r>
              <a:rPr lang="en-US" sz="4400" b="1" dirty="0">
                <a:latin typeface="Arial"/>
                <a:cs typeface="Arial"/>
              </a:rPr>
              <a:t>Chuck Kleinhans</a:t>
            </a:r>
          </a:p>
        </p:txBody>
      </p:sp>
      <p:sp>
        <p:nvSpPr>
          <p:cNvPr id="6" name="TextBox 5"/>
          <p:cNvSpPr txBox="1"/>
          <p:nvPr/>
        </p:nvSpPr>
        <p:spPr>
          <a:xfrm>
            <a:off x="92367" y="4986510"/>
            <a:ext cx="8656809" cy="2246769"/>
          </a:xfrm>
          <a:prstGeom prst="rect">
            <a:avLst/>
          </a:prstGeom>
          <a:noFill/>
        </p:spPr>
        <p:txBody>
          <a:bodyPr wrap="square" rtlCol="0">
            <a:spAutoFit/>
          </a:bodyPr>
          <a:lstStyle/>
          <a:p>
            <a:pPr marL="457200" indent="-457200">
              <a:buFont typeface="Arial" charset="0"/>
              <a:buChar char="•"/>
            </a:pPr>
            <a:r>
              <a:rPr lang="en-US" sz="2800" dirty="0">
                <a:latin typeface="Arial"/>
                <a:cs typeface="Arial"/>
              </a:rPr>
              <a:t>In 1974, he co-founded the influential media studies journal </a:t>
            </a:r>
            <a:r>
              <a:rPr lang="en-US" sz="2800" i="1" dirty="0">
                <a:latin typeface="Arial"/>
                <a:cs typeface="Arial"/>
              </a:rPr>
              <a:t>Jump Cut </a:t>
            </a:r>
            <a:r>
              <a:rPr lang="en-US" sz="2800" dirty="0">
                <a:latin typeface="Arial"/>
                <a:cs typeface="Arial"/>
              </a:rPr>
              <a:t>with Julia Lesage and John Hess, which he co-edited until his death in 2017.</a:t>
            </a:r>
          </a:p>
          <a:p>
            <a:endParaRPr lang="en-US" sz="2800" dirty="0">
              <a:latin typeface="Arial"/>
              <a:cs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828" y="348621"/>
            <a:ext cx="4334081" cy="3254501"/>
          </a:xfrm>
          <a:prstGeom prst="rect">
            <a:avLst/>
          </a:prstGeom>
        </p:spPr>
      </p:pic>
    </p:spTree>
    <p:extLst>
      <p:ext uri="{BB962C8B-B14F-4D97-AF65-F5344CB8AC3E}">
        <p14:creationId xmlns:p14="http://schemas.microsoft.com/office/powerpoint/2010/main" val="6356606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Non-diegetic sound</a:t>
            </a:r>
            <a:r>
              <a:rPr lang="en-US" sz="11200" dirty="0">
                <a:latin typeface="Arial" charset="0"/>
                <a:ea typeface="Arial" charset="0"/>
                <a:cs typeface="Arial" charset="0"/>
              </a:rPr>
              <a:t> – sound originating from a source outside the film’s world, such as music or voice commentary not from a character in the film.</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Internal diegetic sound</a:t>
            </a:r>
            <a:r>
              <a:rPr lang="en-US" sz="11200" dirty="0">
                <a:latin typeface="Arial" charset="0"/>
                <a:ea typeface="Arial" charset="0"/>
                <a:cs typeface="Arial" charset="0"/>
              </a:rPr>
              <a:t> – sound originating from inside the mind of a character, sometimes this includes amplified bodily sounds such as breathing, moans and groans.</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External diegetic sound</a:t>
            </a:r>
            <a:r>
              <a:rPr lang="en-US" sz="11200" dirty="0">
                <a:latin typeface="Arial" charset="0"/>
                <a:ea typeface="Arial" charset="0"/>
                <a:cs typeface="Arial" charset="0"/>
              </a:rPr>
              <a:t> – diegetic sound occurring outside the mind or body of a character.</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Sound bridge </a:t>
            </a:r>
            <a:r>
              <a:rPr lang="mr-IN" sz="11200" dirty="0">
                <a:latin typeface="Arial" charset="0"/>
                <a:ea typeface="Arial" charset="0"/>
                <a:cs typeface="Arial" charset="0"/>
              </a:rPr>
              <a:t>–</a:t>
            </a:r>
            <a:r>
              <a:rPr lang="en-US" sz="11200" dirty="0">
                <a:latin typeface="Arial" charset="0"/>
                <a:ea typeface="Arial" charset="0"/>
                <a:cs typeface="Arial" charset="0"/>
              </a:rPr>
              <a:t> sound that comes in earlier or stay later than the image, used to create smooth transitions between visual edits.</a:t>
            </a: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35347231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40000" lnSpcReduction="20000"/>
          </a:bodyPr>
          <a:lstStyle/>
          <a:p>
            <a:pPr algn="l"/>
            <a:r>
              <a:rPr lang="en-US" sz="7000" b="1" dirty="0">
                <a:solidFill>
                  <a:srgbClr val="FF0000"/>
                </a:solidFill>
                <a:latin typeface="Arial" charset="0"/>
                <a:ea typeface="Arial" charset="0"/>
                <a:cs typeface="Arial" charset="0"/>
              </a:rPr>
              <a:t>Off-screen sound</a:t>
            </a:r>
            <a:r>
              <a:rPr lang="en-US" sz="7000" dirty="0">
                <a:latin typeface="Arial" charset="0"/>
                <a:ea typeface="Arial" charset="0"/>
                <a:cs typeface="Arial" charset="0"/>
              </a:rPr>
              <a:t> – diegetic sound from a source that is not visible onscreen.</a:t>
            </a:r>
            <a:br>
              <a:rPr lang="en-US" sz="7000" dirty="0">
                <a:latin typeface="Arial" charset="0"/>
                <a:ea typeface="Arial" charset="0"/>
                <a:cs typeface="Arial" charset="0"/>
              </a:rPr>
            </a:br>
            <a:endParaRPr lang="en-US" sz="7000" dirty="0">
              <a:latin typeface="Arial" charset="0"/>
              <a:ea typeface="Arial" charset="0"/>
              <a:cs typeface="Arial" charset="0"/>
            </a:endParaRPr>
          </a:p>
          <a:p>
            <a:pPr algn="l"/>
            <a:r>
              <a:rPr lang="en-US" sz="7000" b="1" dirty="0">
                <a:solidFill>
                  <a:srgbClr val="FF0000"/>
                </a:solidFill>
                <a:latin typeface="Arial" charset="0"/>
                <a:ea typeface="Arial" charset="0"/>
                <a:cs typeface="Arial" charset="0"/>
              </a:rPr>
              <a:t>Off-screen space</a:t>
            </a:r>
            <a:r>
              <a:rPr lang="en-US" sz="7000" dirty="0">
                <a:latin typeface="Arial" charset="0"/>
                <a:ea typeface="Arial" charset="0"/>
                <a:cs typeface="Arial" charset="0"/>
              </a:rPr>
              <a:t> – areas not visible onscreen but still part of the space of the scene.  For example, off each side, above, and below the frame, behind the set, behind the camera.</a:t>
            </a:r>
          </a:p>
          <a:p>
            <a:pPr algn="l"/>
            <a:endParaRPr lang="en-US" sz="45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638378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zzSinger-premie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17" y="558170"/>
            <a:ext cx="6782765" cy="4985333"/>
          </a:xfrm>
          <a:prstGeom prst="rect">
            <a:avLst/>
          </a:prstGeom>
        </p:spPr>
      </p:pic>
      <p:sp>
        <p:nvSpPr>
          <p:cNvPr id="3" name="Rectangle 2"/>
          <p:cNvSpPr/>
          <p:nvPr/>
        </p:nvSpPr>
        <p:spPr>
          <a:xfrm>
            <a:off x="0" y="5682399"/>
            <a:ext cx="9144000" cy="954107"/>
          </a:xfrm>
          <a:prstGeom prst="rect">
            <a:avLst/>
          </a:prstGeom>
        </p:spPr>
        <p:txBody>
          <a:bodyPr wrap="square">
            <a:spAutoFit/>
          </a:bodyPr>
          <a:lstStyle/>
          <a:p>
            <a:pPr algn="ctr"/>
            <a:r>
              <a:rPr lang="en-US" sz="2800" b="1" dirty="0">
                <a:latin typeface="Arial"/>
                <a:cs typeface="Arial"/>
              </a:rPr>
              <a:t>Opening night of </a:t>
            </a:r>
            <a:r>
              <a:rPr lang="en-US" sz="2800" b="1" i="1" dirty="0">
                <a:latin typeface="Arial"/>
                <a:cs typeface="Arial"/>
              </a:rPr>
              <a:t>The Jazz Singer </a:t>
            </a:r>
            <a:r>
              <a:rPr lang="en-US" sz="2800" b="1" dirty="0">
                <a:latin typeface="Arial"/>
                <a:cs typeface="Arial"/>
              </a:rPr>
              <a:t>at the Warner </a:t>
            </a:r>
            <a:r>
              <a:rPr lang="en-US" sz="2800" b="1">
                <a:latin typeface="Arial"/>
                <a:cs typeface="Arial"/>
              </a:rPr>
              <a:t>Theater,</a:t>
            </a:r>
            <a:r>
              <a:rPr lang="en-US" sz="2800" b="1" dirty="0">
                <a:latin typeface="Arial"/>
                <a:cs typeface="Arial"/>
              </a:rPr>
              <a:t> </a:t>
            </a:r>
            <a:r>
              <a:rPr lang="en-US" sz="2800" b="1">
                <a:latin typeface="Arial"/>
                <a:cs typeface="Arial"/>
              </a:rPr>
              <a:t>New </a:t>
            </a:r>
            <a:r>
              <a:rPr lang="en-US" sz="2800" b="1" dirty="0">
                <a:latin typeface="Arial"/>
                <a:cs typeface="Arial"/>
              </a:rPr>
              <a:t>York, on October 6, 1927.</a:t>
            </a:r>
          </a:p>
        </p:txBody>
      </p:sp>
    </p:spTree>
    <p:extLst>
      <p:ext uri="{BB962C8B-B14F-4D97-AF65-F5344CB8AC3E}">
        <p14:creationId xmlns:p14="http://schemas.microsoft.com/office/powerpoint/2010/main" val="269517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8" y="277090"/>
            <a:ext cx="4688078" cy="6424652"/>
          </a:xfrm>
        </p:spPr>
        <p:txBody>
          <a:bodyPr>
            <a:normAutofit/>
          </a:bodyPr>
          <a:lstStyle/>
          <a:p>
            <a:pPr marL="457200" lvl="0" indent="-457200" algn="l">
              <a:buFont typeface="Arial" charset="0"/>
              <a:buChar char="•"/>
            </a:pPr>
            <a:r>
              <a:rPr lang="en-US" sz="2800" dirty="0">
                <a:latin typeface="Arial" charset="0"/>
                <a:ea typeface="Arial" charset="0"/>
                <a:cs typeface="Arial" charset="0"/>
              </a:rPr>
              <a:t>Based on Samson </a:t>
            </a:r>
            <a:r>
              <a:rPr lang="en-US" sz="2800" dirty="0" err="1">
                <a:latin typeface="Arial" charset="0"/>
                <a:ea typeface="Arial" charset="0"/>
                <a:cs typeface="Arial" charset="0"/>
              </a:rPr>
              <a:t>Raphealson’s</a:t>
            </a:r>
            <a:r>
              <a:rPr lang="en-US" sz="2800" dirty="0">
                <a:latin typeface="Arial" charset="0"/>
                <a:ea typeface="Arial" charset="0"/>
                <a:cs typeface="Arial" charset="0"/>
              </a:rPr>
              <a:t> short story “The Day of Atonement”; published in 1922, then adapted into a stage play with the title “The Jazz Singer”.</a:t>
            </a:r>
          </a:p>
          <a:p>
            <a:pPr marL="457200" indent="-457200" algn="l">
              <a:buFont typeface="Arial" charset="0"/>
              <a:buChar char="•"/>
            </a:pPr>
            <a:endParaRPr lang="en-US" sz="2800" dirty="0">
              <a:latin typeface="Arial"/>
              <a:cs typeface="Arial"/>
            </a:endParaRPr>
          </a:p>
          <a:p>
            <a:pPr marL="457200" lvl="0" indent="-457200" algn="l">
              <a:buFont typeface="Arial"/>
              <a:buChar char="•"/>
            </a:pPr>
            <a:r>
              <a:rPr lang="en-US" sz="2800" dirty="0">
                <a:latin typeface="Arial"/>
                <a:cs typeface="Arial"/>
              </a:rPr>
              <a:t>Filmic structure and use of synchronized sound</a:t>
            </a:r>
          </a:p>
          <a:p>
            <a:pPr marL="457200" lvl="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pic>
        <p:nvPicPr>
          <p:cNvPr id="4" name="Picture 3" descr="JazzSin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806" y="277090"/>
            <a:ext cx="3737043" cy="5672297"/>
          </a:xfrm>
          <a:prstGeom prst="rect">
            <a:avLst/>
          </a:prstGeom>
        </p:spPr>
      </p:pic>
    </p:spTree>
    <p:extLst>
      <p:ext uri="{BB962C8B-B14F-4D97-AF65-F5344CB8AC3E}">
        <p14:creationId xmlns:p14="http://schemas.microsoft.com/office/powerpoint/2010/main" val="25147425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8" y="277090"/>
            <a:ext cx="4688078" cy="6424652"/>
          </a:xfrm>
        </p:spPr>
        <p:txBody>
          <a:bodyPr>
            <a:normAutofit/>
          </a:bodyPr>
          <a:lstStyle/>
          <a:p>
            <a:pPr marL="457200" lvl="0" indent="-457200" algn="l">
              <a:buFont typeface="Arial" charset="0"/>
              <a:buChar char="•"/>
            </a:pPr>
            <a:r>
              <a:rPr lang="en-US" sz="2800" dirty="0">
                <a:latin typeface="Arial"/>
                <a:cs typeface="Arial"/>
              </a:rPr>
              <a:t>Race and ethnicity </a:t>
            </a:r>
            <a:r>
              <a:rPr lang="mr-IN" sz="2800" dirty="0">
                <a:latin typeface="Arial"/>
                <a:cs typeface="Arial"/>
              </a:rPr>
              <a:t>–</a:t>
            </a:r>
            <a:r>
              <a:rPr lang="en-US" sz="2800" dirty="0">
                <a:latin typeface="Arial"/>
                <a:cs typeface="Arial"/>
              </a:rPr>
              <a:t> blackface, minstrelsy, Jewish humor, assimilation.</a:t>
            </a:r>
          </a:p>
          <a:p>
            <a:pPr marL="457200" lvl="0" indent="-457200" algn="l">
              <a:buFont typeface="Arial"/>
              <a:buChar char="•"/>
            </a:pPr>
            <a:endParaRPr lang="en-US" sz="2800" dirty="0">
              <a:latin typeface="Arial"/>
              <a:cs typeface="Arial"/>
            </a:endParaRPr>
          </a:p>
          <a:p>
            <a:pPr marL="457200" indent="-457200" algn="l">
              <a:buFont typeface="Arial"/>
              <a:buChar char="•"/>
            </a:pPr>
            <a:r>
              <a:rPr lang="en-US" sz="2800" dirty="0">
                <a:latin typeface="Arial"/>
                <a:cs typeface="Arial"/>
              </a:rPr>
              <a:t>Reflexivity </a:t>
            </a:r>
            <a:r>
              <a:rPr lang="mr-IN" sz="2800" dirty="0">
                <a:latin typeface="Arial"/>
                <a:cs typeface="Arial"/>
              </a:rPr>
              <a:t>–</a:t>
            </a:r>
            <a:r>
              <a:rPr lang="en-US" sz="2800" dirty="0">
                <a:latin typeface="Arial"/>
                <a:cs typeface="Arial"/>
              </a:rPr>
              <a:t> musical about the making of a musical.  Williams argues that the film both looks forward (to the studio musicals of the 1930s) and bids farewell (to the genre of family melodrama, pre-talkies)</a:t>
            </a:r>
          </a:p>
          <a:p>
            <a:pPr marL="457200" lvl="0" indent="-457200" algn="l">
              <a:buFont typeface="Arial"/>
              <a:buChar char="•"/>
            </a:pPr>
            <a:endParaRPr lang="en-US" sz="28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806" y="277090"/>
            <a:ext cx="3795291" cy="5908876"/>
          </a:xfrm>
          <a:prstGeom prst="rect">
            <a:avLst/>
          </a:prstGeom>
        </p:spPr>
      </p:pic>
    </p:spTree>
    <p:extLst>
      <p:ext uri="{BB962C8B-B14F-4D97-AF65-F5344CB8AC3E}">
        <p14:creationId xmlns:p14="http://schemas.microsoft.com/office/powerpoint/2010/main" val="1875367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endParaRPr lang="en-US" sz="2800" dirty="0">
              <a:latin typeface="Arial"/>
              <a:cs typeface="Arial"/>
            </a:endParaRP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6070517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3143053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a:p>
            <a:pPr marL="457200" indent="-457200" algn="l">
              <a:buFont typeface="Arial"/>
              <a:buChar char="•"/>
            </a:pPr>
            <a:r>
              <a:rPr lang="en-US" sz="2800" dirty="0">
                <a:latin typeface="Arial"/>
                <a:cs typeface="Arial"/>
              </a:rPr>
              <a:t>Ontological</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25407338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a:p>
            <a:pPr marL="457200" indent="-457200" algn="l">
              <a:buFont typeface="Arial"/>
              <a:buChar char="•"/>
            </a:pPr>
            <a:r>
              <a:rPr lang="en-US" sz="2800" dirty="0">
                <a:latin typeface="Arial"/>
                <a:cs typeface="Arial"/>
              </a:rPr>
              <a:t>Ontological</a:t>
            </a:r>
          </a:p>
          <a:p>
            <a:pPr marL="457200" indent="-457200" algn="l">
              <a:buFont typeface="Arial"/>
              <a:buChar char="•"/>
            </a:pPr>
            <a:r>
              <a:rPr lang="en-US" sz="2800" dirty="0">
                <a:latin typeface="Arial"/>
                <a:cs typeface="Arial"/>
              </a:rPr>
              <a:t>Reproduction</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20443259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a:p>
            <a:pPr marL="457200" indent="-457200" algn="l">
              <a:buFont typeface="Arial"/>
              <a:buChar char="•"/>
            </a:pPr>
            <a:r>
              <a:rPr lang="en-US" sz="2800" dirty="0">
                <a:latin typeface="Arial"/>
                <a:cs typeface="Arial"/>
              </a:rPr>
              <a:t>Ontological</a:t>
            </a:r>
          </a:p>
          <a:p>
            <a:pPr marL="457200" indent="-457200" algn="l">
              <a:buFont typeface="Arial"/>
              <a:buChar char="•"/>
            </a:pPr>
            <a:r>
              <a:rPr lang="en-US" sz="2800" dirty="0">
                <a:latin typeface="Arial"/>
                <a:cs typeface="Arial"/>
              </a:rPr>
              <a:t>Reproduction</a:t>
            </a:r>
          </a:p>
          <a:p>
            <a:pPr marL="457200" indent="-457200" algn="l">
              <a:buFont typeface="Arial"/>
              <a:buChar char="•"/>
            </a:pPr>
            <a:r>
              <a:rPr lang="en-US" sz="2800" dirty="0">
                <a:latin typeface="Arial"/>
                <a:cs typeface="Arial"/>
              </a:rPr>
              <a:t>Nominalism</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123422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595" y="497717"/>
            <a:ext cx="8656809" cy="1384995"/>
          </a:xfrm>
          <a:prstGeom prst="rect">
            <a:avLst/>
          </a:prstGeom>
          <a:noFill/>
        </p:spPr>
        <p:txBody>
          <a:bodyPr wrap="square" rtlCol="0">
            <a:spAutoFit/>
          </a:bodyPr>
          <a:lstStyle/>
          <a:p>
            <a:pPr marL="285750" indent="-285750">
              <a:buFont typeface="Arial" charset="0"/>
              <a:buChar char="•"/>
            </a:pPr>
            <a:r>
              <a:rPr lang="en-US" sz="2800" dirty="0">
                <a:latin typeface="Arial" charset="0"/>
                <a:ea typeface="Arial" charset="0"/>
                <a:cs typeface="Arial" charset="0"/>
              </a:rPr>
              <a:t>In 2007, the Society for Cinema and Media Studies (SCMS) awarded him its Outstanding Pedagogical Achievement Award.</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6511663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a:p>
            <a:pPr marL="457200" indent="-457200" algn="l">
              <a:buFont typeface="Arial"/>
              <a:buChar char="•"/>
            </a:pPr>
            <a:r>
              <a:rPr lang="en-US" sz="2800" dirty="0">
                <a:latin typeface="Arial"/>
                <a:cs typeface="Arial"/>
              </a:rPr>
              <a:t>Ontological</a:t>
            </a:r>
          </a:p>
          <a:p>
            <a:pPr marL="457200" indent="-457200" algn="l">
              <a:buFont typeface="Arial"/>
              <a:buChar char="•"/>
            </a:pPr>
            <a:r>
              <a:rPr lang="en-US" sz="2800" dirty="0">
                <a:latin typeface="Arial"/>
                <a:cs typeface="Arial"/>
              </a:rPr>
              <a:t>Reproduction</a:t>
            </a:r>
          </a:p>
          <a:p>
            <a:pPr marL="457200" indent="-457200" algn="l">
              <a:buFont typeface="Arial"/>
              <a:buChar char="•"/>
            </a:pPr>
            <a:r>
              <a:rPr lang="en-US" sz="2800" dirty="0">
                <a:latin typeface="Arial"/>
                <a:cs typeface="Arial"/>
              </a:rPr>
              <a:t>Nominalism</a:t>
            </a:r>
          </a:p>
          <a:p>
            <a:pPr marL="457200" indent="-457200" algn="l">
              <a:buFont typeface="Arial"/>
              <a:buChar char="•"/>
            </a:pPr>
            <a:r>
              <a:rPr lang="en-US" sz="2800" dirty="0">
                <a:latin typeface="Arial"/>
                <a:cs typeface="Arial"/>
              </a:rPr>
              <a:t>Cinema as index</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41072929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244" y="1128815"/>
            <a:ext cx="4766784" cy="4401205"/>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rPr>
              <a:t>Take one of the Edison films on the Sakai Film Playlist, and experiment with playing different music as accompaniment – as diverse and as unexpected genres as possible!</a:t>
            </a:r>
          </a:p>
          <a:p>
            <a:pPr marL="457200" indent="-457200">
              <a:buFont typeface="Arial" panose="020B0604020202020204" pitchFamily="34" charset="0"/>
              <a:buChar char="•"/>
            </a:pPr>
            <a:endParaRPr lang="en-US" sz="2800" dirty="0">
              <a:latin typeface="Arial"/>
              <a:cs typeface="Arial"/>
            </a:endParaRPr>
          </a:p>
        </p:txBody>
      </p:sp>
      <p:sp>
        <p:nvSpPr>
          <p:cNvPr id="7" name="TextBox 6">
            <a:extLst>
              <a:ext uri="{FF2B5EF4-FFF2-40B4-BE49-F238E27FC236}">
                <a16:creationId xmlns:a16="http://schemas.microsoft.com/office/drawing/2014/main" id="{0B15A1F1-CE5C-3E4F-8FB3-901B7E9F7CD6}"/>
              </a:ext>
            </a:extLst>
          </p:cNvPr>
          <p:cNvSpPr txBox="1"/>
          <p:nvPr/>
        </p:nvSpPr>
        <p:spPr>
          <a:xfrm>
            <a:off x="311728" y="300181"/>
            <a:ext cx="785090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Cue Sound Aesthetics</a:t>
            </a:r>
          </a:p>
        </p:txBody>
      </p:sp>
      <p:pic>
        <p:nvPicPr>
          <p:cNvPr id="5" name="Picture 4" descr="A statue of a person&#10;&#10;Description automatically generated with medium confidence">
            <a:extLst>
              <a:ext uri="{FF2B5EF4-FFF2-40B4-BE49-F238E27FC236}">
                <a16:creationId xmlns:a16="http://schemas.microsoft.com/office/drawing/2014/main" id="{F07C3D8F-FCEB-C24F-AB3E-27B2C8F5C1CF}"/>
              </a:ext>
            </a:extLst>
          </p:cNvPr>
          <p:cNvPicPr>
            <a:picLocks noChangeAspect="1"/>
          </p:cNvPicPr>
          <p:nvPr/>
        </p:nvPicPr>
        <p:blipFill>
          <a:blip r:embed="rId2"/>
          <a:stretch>
            <a:fillRect/>
          </a:stretch>
        </p:blipFill>
        <p:spPr>
          <a:xfrm>
            <a:off x="5475512" y="3742782"/>
            <a:ext cx="3309257" cy="2481943"/>
          </a:xfrm>
          <a:prstGeom prst="rect">
            <a:avLst/>
          </a:prstGeom>
        </p:spPr>
      </p:pic>
      <p:pic>
        <p:nvPicPr>
          <p:cNvPr id="10" name="Picture 9" descr="A picture containing text, sport, dancer&#10;&#10;Description automatically generated">
            <a:extLst>
              <a:ext uri="{FF2B5EF4-FFF2-40B4-BE49-F238E27FC236}">
                <a16:creationId xmlns:a16="http://schemas.microsoft.com/office/drawing/2014/main" id="{3EF183F7-4287-6645-8F11-2736CF3478E2}"/>
              </a:ext>
            </a:extLst>
          </p:cNvPr>
          <p:cNvPicPr>
            <a:picLocks noChangeAspect="1"/>
          </p:cNvPicPr>
          <p:nvPr/>
        </p:nvPicPr>
        <p:blipFill>
          <a:blip r:embed="rId3"/>
          <a:stretch>
            <a:fillRect/>
          </a:stretch>
        </p:blipFill>
        <p:spPr>
          <a:xfrm>
            <a:off x="5475512" y="592568"/>
            <a:ext cx="3309257" cy="2616259"/>
          </a:xfrm>
          <a:prstGeom prst="rect">
            <a:avLst/>
          </a:prstGeom>
        </p:spPr>
      </p:pic>
      <p:sp>
        <p:nvSpPr>
          <p:cNvPr id="11" name="TextBox 10">
            <a:extLst>
              <a:ext uri="{FF2B5EF4-FFF2-40B4-BE49-F238E27FC236}">
                <a16:creationId xmlns:a16="http://schemas.microsoft.com/office/drawing/2014/main" id="{71810F01-F57A-944A-8368-F37E2C1C4725}"/>
              </a:ext>
            </a:extLst>
          </p:cNvPr>
          <p:cNvSpPr txBox="1"/>
          <p:nvPr/>
        </p:nvSpPr>
        <p:spPr>
          <a:xfrm>
            <a:off x="5475512" y="3321916"/>
            <a:ext cx="330925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Annabelle Butterfly Dance </a:t>
            </a:r>
            <a:r>
              <a:rPr lang="en-US" sz="1400" b="1" dirty="0">
                <a:latin typeface="Arial" panose="020B0604020202020204" pitchFamily="34" charset="0"/>
                <a:cs typeface="Arial" panose="020B0604020202020204" pitchFamily="34" charset="0"/>
              </a:rPr>
              <a:t>(1894)</a:t>
            </a:r>
          </a:p>
        </p:txBody>
      </p:sp>
      <p:sp>
        <p:nvSpPr>
          <p:cNvPr id="13" name="TextBox 12">
            <a:extLst>
              <a:ext uri="{FF2B5EF4-FFF2-40B4-BE49-F238E27FC236}">
                <a16:creationId xmlns:a16="http://schemas.microsoft.com/office/drawing/2014/main" id="{428FB3DA-613E-7349-AF20-923941F9AD63}"/>
              </a:ext>
            </a:extLst>
          </p:cNvPr>
          <p:cNvSpPr txBox="1"/>
          <p:nvPr/>
        </p:nvSpPr>
        <p:spPr>
          <a:xfrm>
            <a:off x="5475512" y="6337814"/>
            <a:ext cx="330925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Sandow </a:t>
            </a:r>
            <a:r>
              <a:rPr lang="en-US" sz="1400" b="1" dirty="0">
                <a:latin typeface="Arial" panose="020B0604020202020204" pitchFamily="34" charset="0"/>
                <a:cs typeface="Arial" panose="020B0604020202020204" pitchFamily="34" charset="0"/>
              </a:rPr>
              <a:t>(1894)</a:t>
            </a:r>
          </a:p>
        </p:txBody>
      </p:sp>
    </p:spTree>
    <p:extLst>
      <p:ext uri="{BB962C8B-B14F-4D97-AF65-F5344CB8AC3E}">
        <p14:creationId xmlns:p14="http://schemas.microsoft.com/office/powerpoint/2010/main" val="34612562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244" y="1128815"/>
            <a:ext cx="4766784" cy="5262979"/>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a:cs typeface="Arial"/>
            </a:endParaRPr>
          </a:p>
          <a:p>
            <a:pPr marL="457200" lvl="0" indent="-457200">
              <a:buFont typeface="Arial" charset="0"/>
              <a:buChar char="•"/>
            </a:pPr>
            <a:r>
              <a:rPr lang="en-US" sz="2800" dirty="0">
                <a:latin typeface="Arial" charset="0"/>
                <a:ea typeface="Arial" charset="0"/>
                <a:cs typeface="Arial" charset="0"/>
              </a:rPr>
              <a:t>Consider Altman’s theory of “cue-sound aesthetic”.  Do you find that these early films: “portray people keeping time to sounds.”</a:t>
            </a:r>
          </a:p>
          <a:p>
            <a:pPr marL="457200" lvl="0" indent="-457200">
              <a:buFont typeface="Arial" charset="0"/>
              <a:buChar char="•"/>
            </a:pPr>
            <a:endParaRPr lang="en-US" sz="2800" dirty="0">
              <a:latin typeface="Arial" charset="0"/>
              <a:cs typeface="Arial" charset="0"/>
            </a:endParaRPr>
          </a:p>
          <a:p>
            <a:pPr marL="457200" lvl="0" indent="-457200">
              <a:buFont typeface="Arial" charset="0"/>
              <a:buChar char="•"/>
            </a:pPr>
            <a:r>
              <a:rPr lang="en-US" sz="2800" dirty="0">
                <a:latin typeface="Arial" charset="0"/>
                <a:cs typeface="Arial" charset="0"/>
              </a:rPr>
              <a:t>What does your experiment tell you about audio-visual relationships in early U.S. cinema?</a:t>
            </a:r>
            <a:endParaRPr lang="en-US" sz="2800" dirty="0">
              <a:latin typeface="Arial"/>
              <a:cs typeface="Arial"/>
            </a:endParaRPr>
          </a:p>
        </p:txBody>
      </p:sp>
      <p:sp>
        <p:nvSpPr>
          <p:cNvPr id="7" name="TextBox 6">
            <a:extLst>
              <a:ext uri="{FF2B5EF4-FFF2-40B4-BE49-F238E27FC236}">
                <a16:creationId xmlns:a16="http://schemas.microsoft.com/office/drawing/2014/main" id="{0B15A1F1-CE5C-3E4F-8FB3-901B7E9F7CD6}"/>
              </a:ext>
            </a:extLst>
          </p:cNvPr>
          <p:cNvSpPr txBox="1"/>
          <p:nvPr/>
        </p:nvSpPr>
        <p:spPr>
          <a:xfrm>
            <a:off x="311728" y="300181"/>
            <a:ext cx="785090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Cue Sound Aesthetics</a:t>
            </a:r>
          </a:p>
        </p:txBody>
      </p:sp>
      <p:pic>
        <p:nvPicPr>
          <p:cNvPr id="5" name="Picture 4" descr="A statue of a person&#10;&#10;Description automatically generated with medium confidence">
            <a:extLst>
              <a:ext uri="{FF2B5EF4-FFF2-40B4-BE49-F238E27FC236}">
                <a16:creationId xmlns:a16="http://schemas.microsoft.com/office/drawing/2014/main" id="{F07C3D8F-FCEB-C24F-AB3E-27B2C8F5C1CF}"/>
              </a:ext>
            </a:extLst>
          </p:cNvPr>
          <p:cNvPicPr>
            <a:picLocks noChangeAspect="1"/>
          </p:cNvPicPr>
          <p:nvPr/>
        </p:nvPicPr>
        <p:blipFill>
          <a:blip r:embed="rId2"/>
          <a:stretch>
            <a:fillRect/>
          </a:stretch>
        </p:blipFill>
        <p:spPr>
          <a:xfrm>
            <a:off x="5475512" y="3742782"/>
            <a:ext cx="3309257" cy="2481943"/>
          </a:xfrm>
          <a:prstGeom prst="rect">
            <a:avLst/>
          </a:prstGeom>
        </p:spPr>
      </p:pic>
      <p:pic>
        <p:nvPicPr>
          <p:cNvPr id="10" name="Picture 9" descr="A picture containing text, sport, dancer&#10;&#10;Description automatically generated">
            <a:extLst>
              <a:ext uri="{FF2B5EF4-FFF2-40B4-BE49-F238E27FC236}">
                <a16:creationId xmlns:a16="http://schemas.microsoft.com/office/drawing/2014/main" id="{3EF183F7-4287-6645-8F11-2736CF3478E2}"/>
              </a:ext>
            </a:extLst>
          </p:cNvPr>
          <p:cNvPicPr>
            <a:picLocks noChangeAspect="1"/>
          </p:cNvPicPr>
          <p:nvPr/>
        </p:nvPicPr>
        <p:blipFill>
          <a:blip r:embed="rId3"/>
          <a:stretch>
            <a:fillRect/>
          </a:stretch>
        </p:blipFill>
        <p:spPr>
          <a:xfrm>
            <a:off x="5475512" y="592568"/>
            <a:ext cx="3309257" cy="2616259"/>
          </a:xfrm>
          <a:prstGeom prst="rect">
            <a:avLst/>
          </a:prstGeom>
        </p:spPr>
      </p:pic>
      <p:sp>
        <p:nvSpPr>
          <p:cNvPr id="11" name="TextBox 10">
            <a:extLst>
              <a:ext uri="{FF2B5EF4-FFF2-40B4-BE49-F238E27FC236}">
                <a16:creationId xmlns:a16="http://schemas.microsoft.com/office/drawing/2014/main" id="{71810F01-F57A-944A-8368-F37E2C1C4725}"/>
              </a:ext>
            </a:extLst>
          </p:cNvPr>
          <p:cNvSpPr txBox="1"/>
          <p:nvPr/>
        </p:nvSpPr>
        <p:spPr>
          <a:xfrm>
            <a:off x="5475512" y="3321916"/>
            <a:ext cx="330925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Annabelle Butterfly Dance </a:t>
            </a:r>
            <a:r>
              <a:rPr lang="en-US" sz="1400" b="1" dirty="0">
                <a:latin typeface="Arial" panose="020B0604020202020204" pitchFamily="34" charset="0"/>
                <a:cs typeface="Arial" panose="020B0604020202020204" pitchFamily="34" charset="0"/>
              </a:rPr>
              <a:t>(1894)</a:t>
            </a:r>
          </a:p>
        </p:txBody>
      </p:sp>
      <p:sp>
        <p:nvSpPr>
          <p:cNvPr id="13" name="TextBox 12">
            <a:extLst>
              <a:ext uri="{FF2B5EF4-FFF2-40B4-BE49-F238E27FC236}">
                <a16:creationId xmlns:a16="http://schemas.microsoft.com/office/drawing/2014/main" id="{428FB3DA-613E-7349-AF20-923941F9AD63}"/>
              </a:ext>
            </a:extLst>
          </p:cNvPr>
          <p:cNvSpPr txBox="1"/>
          <p:nvPr/>
        </p:nvSpPr>
        <p:spPr>
          <a:xfrm>
            <a:off x="5475512" y="6337814"/>
            <a:ext cx="330925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Sandow </a:t>
            </a:r>
            <a:r>
              <a:rPr lang="en-US" sz="1400" b="1" dirty="0">
                <a:latin typeface="Arial" panose="020B0604020202020204" pitchFamily="34" charset="0"/>
                <a:cs typeface="Arial" panose="020B0604020202020204" pitchFamily="34" charset="0"/>
              </a:rPr>
              <a:t>(1894)</a:t>
            </a:r>
          </a:p>
        </p:txBody>
      </p:sp>
    </p:spTree>
    <p:extLst>
      <p:ext uri="{BB962C8B-B14F-4D97-AF65-F5344CB8AC3E}">
        <p14:creationId xmlns:p14="http://schemas.microsoft.com/office/powerpoint/2010/main" val="1236037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6552</TotalTime>
  <Words>3730</Words>
  <Application>Microsoft Macintosh PowerPoint</Application>
  <PresentationFormat>On-screen Show (4:3)</PresentationFormat>
  <Paragraphs>439</Paragraphs>
  <Slides>92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92</vt:i4>
      </vt:variant>
    </vt:vector>
  </HeadingPairs>
  <TitlesOfParts>
    <vt:vector size="9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135</cp:revision>
  <dcterms:created xsi:type="dcterms:W3CDTF">2010-12-29T21:54:42Z</dcterms:created>
  <dcterms:modified xsi:type="dcterms:W3CDTF">2023-02-06T23:25:56Z</dcterms:modified>
</cp:coreProperties>
</file>