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sldIdLst>
    <p:sldId id="256" r:id="rId2"/>
    <p:sldId id="668" r:id="rId3"/>
    <p:sldId id="669" r:id="rId4"/>
    <p:sldId id="670" r:id="rId5"/>
    <p:sldId id="570" r:id="rId6"/>
    <p:sldId id="577" r:id="rId7"/>
    <p:sldId id="598" r:id="rId8"/>
    <p:sldId id="671" r:id="rId9"/>
    <p:sldId id="460" r:id="rId10"/>
    <p:sldId id="676" r:id="rId11"/>
    <p:sldId id="672" r:id="rId12"/>
    <p:sldId id="673" r:id="rId13"/>
    <p:sldId id="603" r:id="rId14"/>
    <p:sldId id="606" r:id="rId15"/>
    <p:sldId id="604" r:id="rId16"/>
    <p:sldId id="605" r:id="rId17"/>
    <p:sldId id="674" r:id="rId18"/>
    <p:sldId id="675" r:id="rId19"/>
    <p:sldId id="637" r:id="rId20"/>
    <p:sldId id="656" r:id="rId21"/>
    <p:sldId id="638" r:id="rId22"/>
    <p:sldId id="639" r:id="rId23"/>
    <p:sldId id="657" r:id="rId24"/>
    <p:sldId id="640" r:id="rId25"/>
    <p:sldId id="658" r:id="rId26"/>
    <p:sldId id="641" r:id="rId27"/>
    <p:sldId id="642" r:id="rId28"/>
    <p:sldId id="643" r:id="rId29"/>
    <p:sldId id="644" r:id="rId30"/>
    <p:sldId id="645" r:id="rId31"/>
    <p:sldId id="646" r:id="rId32"/>
    <p:sldId id="647" r:id="rId33"/>
    <p:sldId id="367" r:id="rId34"/>
    <p:sldId id="623" r:id="rId35"/>
    <p:sldId id="485" r:id="rId36"/>
    <p:sldId id="486" r:id="rId37"/>
    <p:sldId id="661" r:id="rId38"/>
    <p:sldId id="662" r:id="rId39"/>
    <p:sldId id="663" r:id="rId40"/>
    <p:sldId id="664" r:id="rId41"/>
    <p:sldId id="608" r:id="rId42"/>
    <p:sldId id="564" r:id="rId43"/>
    <p:sldId id="610" r:id="rId44"/>
    <p:sldId id="611" r:id="rId45"/>
    <p:sldId id="612" r:id="rId46"/>
    <p:sldId id="499" r:id="rId47"/>
    <p:sldId id="609" r:id="rId48"/>
    <p:sldId id="614" r:id="rId49"/>
    <p:sldId id="616" r:id="rId50"/>
    <p:sldId id="660" r:id="rId51"/>
    <p:sldId id="617" r:id="rId52"/>
    <p:sldId id="618" r:id="rId53"/>
    <p:sldId id="619" r:id="rId54"/>
    <p:sldId id="620" r:id="rId55"/>
    <p:sldId id="621" r:id="rId56"/>
    <p:sldId id="622" r:id="rId57"/>
    <p:sldId id="565" r:id="rId58"/>
    <p:sldId id="667" r:id="rId59"/>
    <p:sldId id="566"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28"/>
    <p:restoredTop sz="94626"/>
  </p:normalViewPr>
  <p:slideViewPr>
    <p:cSldViewPr snapToGrid="0" snapToObjects="1">
      <p:cViewPr varScale="1">
        <p:scale>
          <a:sx n="121" d="100"/>
          <a:sy n="121" d="100"/>
        </p:scale>
        <p:origin x="168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FFE82B-8CC8-A74E-B673-EB238EC2A91E}" type="datetimeFigureOut">
              <a:rPr lang="en-US" smtClean="0"/>
              <a:t>2/27/23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212BE4-0E62-0C4F-AC1F-4E74FAA25BD0}" type="slidenum">
              <a:rPr lang="en-US" smtClean="0"/>
              <a:t>‹#›</a:t>
            </a:fld>
            <a:endParaRPr lang="en-US" dirty="0"/>
          </a:p>
        </p:txBody>
      </p:sp>
    </p:spTree>
    <p:extLst>
      <p:ext uri="{BB962C8B-B14F-4D97-AF65-F5344CB8AC3E}">
        <p14:creationId xmlns:p14="http://schemas.microsoft.com/office/powerpoint/2010/main" val="1809656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12BE4-0E62-0C4F-AC1F-4E74FAA25BD0}" type="slidenum">
              <a:rPr lang="en-US" smtClean="0"/>
              <a:t>41</a:t>
            </a:fld>
            <a:endParaRPr lang="en-US" dirty="0"/>
          </a:p>
        </p:txBody>
      </p:sp>
    </p:spTree>
    <p:extLst>
      <p:ext uri="{BB962C8B-B14F-4D97-AF65-F5344CB8AC3E}">
        <p14:creationId xmlns:p14="http://schemas.microsoft.com/office/powerpoint/2010/main" val="265124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12BE4-0E62-0C4F-AC1F-4E74FAA25BD0}" type="slidenum">
              <a:rPr lang="en-US" smtClean="0"/>
              <a:t>46</a:t>
            </a:fld>
            <a:endParaRPr lang="en-US" dirty="0"/>
          </a:p>
        </p:txBody>
      </p:sp>
    </p:spTree>
    <p:extLst>
      <p:ext uri="{BB962C8B-B14F-4D97-AF65-F5344CB8AC3E}">
        <p14:creationId xmlns:p14="http://schemas.microsoft.com/office/powerpoint/2010/main" val="1024297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12BE4-0E62-0C4F-AC1F-4E74FAA25BD0}" type="slidenum">
              <a:rPr lang="en-US" smtClean="0"/>
              <a:t>50</a:t>
            </a:fld>
            <a:endParaRPr lang="en-US" dirty="0"/>
          </a:p>
        </p:txBody>
      </p:sp>
    </p:spTree>
    <p:extLst>
      <p:ext uri="{BB962C8B-B14F-4D97-AF65-F5344CB8AC3E}">
        <p14:creationId xmlns:p14="http://schemas.microsoft.com/office/powerpoint/2010/main" val="562380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602E06-6383-CD41-A89C-C18DB2948F67}" type="datetimeFigureOut">
              <a:rPr lang="en-US" smtClean="0"/>
              <a:pPr/>
              <a:t>2/27/23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2/27/23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2/27/23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2/27/23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602E06-6383-CD41-A89C-C18DB2948F67}" type="datetimeFigureOut">
              <a:rPr lang="en-US" smtClean="0"/>
              <a:pPr/>
              <a:t>2/27/23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602E06-6383-CD41-A89C-C18DB2948F67}" type="datetimeFigureOut">
              <a:rPr lang="en-US" smtClean="0"/>
              <a:pPr/>
              <a:t>2/27/23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602E06-6383-CD41-A89C-C18DB2948F67}" type="datetimeFigureOut">
              <a:rPr lang="en-US" smtClean="0"/>
              <a:pPr/>
              <a:t>2/27/23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602E06-6383-CD41-A89C-C18DB2948F67}" type="datetimeFigureOut">
              <a:rPr lang="en-US" smtClean="0"/>
              <a:pPr/>
              <a:t>2/27/23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02E06-6383-CD41-A89C-C18DB2948F67}" type="datetimeFigureOut">
              <a:rPr lang="en-US" smtClean="0"/>
              <a:pPr/>
              <a:t>2/27/23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2/27/23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2/27/23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02E06-6383-CD41-A89C-C18DB2948F67}" type="datetimeFigureOut">
              <a:rPr lang="en-US" smtClean="0"/>
              <a:pPr/>
              <a:t>2/27/23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AD372-DC91-424A-9BC0-BEF46D0A27C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20580"/>
            <a:ext cx="7772400" cy="1470025"/>
          </a:xfrm>
        </p:spPr>
        <p:txBody>
          <a:bodyPr/>
          <a:lstStyle/>
          <a:p>
            <a:r>
              <a:rPr lang="en-US" b="1" dirty="0">
                <a:latin typeface="Arial"/>
                <a:cs typeface="Arial"/>
              </a:rPr>
              <a:t>INTRODUCTION TO FILM</a:t>
            </a:r>
          </a:p>
        </p:txBody>
      </p:sp>
      <p:sp>
        <p:nvSpPr>
          <p:cNvPr id="3" name="Subtitle 2"/>
          <p:cNvSpPr>
            <a:spLocks noGrp="1"/>
          </p:cNvSpPr>
          <p:nvPr>
            <p:ph type="subTitle" idx="1"/>
          </p:nvPr>
        </p:nvSpPr>
        <p:spPr>
          <a:xfrm>
            <a:off x="915631" y="3590604"/>
            <a:ext cx="7285663" cy="2884623"/>
          </a:xfrm>
        </p:spPr>
        <p:txBody>
          <a:bodyPr>
            <a:normAutofit/>
          </a:bodyPr>
          <a:lstStyle/>
          <a:p>
            <a:r>
              <a:rPr lang="en-US" sz="4000" b="1" dirty="0">
                <a:latin typeface="Arial"/>
                <a:cs typeface="Arial"/>
              </a:rPr>
              <a:t>Continuity Editing &amp; </a:t>
            </a:r>
          </a:p>
          <a:p>
            <a:r>
              <a:rPr lang="en-US" sz="4000" b="1" dirty="0">
                <a:latin typeface="Arial"/>
                <a:cs typeface="Arial"/>
              </a:rPr>
              <a:t>The Studio System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725" y="5070764"/>
            <a:ext cx="8520545" cy="1569660"/>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“Musicals” Group 2: </a:t>
            </a:r>
          </a:p>
          <a:p>
            <a:pPr algn="ctr"/>
            <a:r>
              <a:rPr lang="en-US" sz="3200" b="1" i="1" dirty="0">
                <a:latin typeface="Arial" panose="020B0604020202020204" pitchFamily="34" charset="0"/>
                <a:cs typeface="Arial" panose="020B0604020202020204" pitchFamily="34" charset="0"/>
              </a:rPr>
              <a:t>Hedwig &amp; The Angry Inch</a:t>
            </a:r>
          </a:p>
          <a:p>
            <a:pPr algn="ctr"/>
            <a:r>
              <a:rPr lang="en-US" sz="3200" b="1" dirty="0">
                <a:latin typeface="Arial" panose="020B0604020202020204" pitchFamily="34" charset="0"/>
                <a:cs typeface="Arial" panose="020B0604020202020204" pitchFamily="34" charset="0"/>
              </a:rPr>
              <a:t>(2001) Dir. John Cameron Mitchell</a:t>
            </a:r>
          </a:p>
        </p:txBody>
      </p:sp>
      <p:pic>
        <p:nvPicPr>
          <p:cNvPr id="9" name="Picture 8" descr="A person singing into a microphone&#10;&#10;Description automatically generated with medium confidence">
            <a:extLst>
              <a:ext uri="{FF2B5EF4-FFF2-40B4-BE49-F238E27FC236}">
                <a16:creationId xmlns:a16="http://schemas.microsoft.com/office/drawing/2014/main" id="{6069507F-097E-6B47-9FDE-B6C7D5D58B66}"/>
              </a:ext>
            </a:extLst>
          </p:cNvPr>
          <p:cNvPicPr>
            <a:picLocks noChangeAspect="1"/>
          </p:cNvPicPr>
          <p:nvPr/>
        </p:nvPicPr>
        <p:blipFill>
          <a:blip r:embed="rId2"/>
          <a:stretch>
            <a:fillRect/>
          </a:stretch>
        </p:blipFill>
        <p:spPr>
          <a:xfrm>
            <a:off x="1267062" y="552749"/>
            <a:ext cx="6609869" cy="4391891"/>
          </a:xfrm>
          <a:prstGeom prst="rect">
            <a:avLst/>
          </a:prstGeom>
        </p:spPr>
      </p:pic>
    </p:spTree>
    <p:extLst>
      <p:ext uri="{BB962C8B-B14F-4D97-AF65-F5344CB8AC3E}">
        <p14:creationId xmlns:p14="http://schemas.microsoft.com/office/powerpoint/2010/main" val="464659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3858" y="2401770"/>
            <a:ext cx="6504216" cy="4064000"/>
          </a:xfrm>
        </p:spPr>
        <p:txBody>
          <a:bodyPr>
            <a:noAutofit/>
          </a:bodyPr>
          <a:lstStyle/>
          <a:p>
            <a:pPr marL="457200" indent="-457200" algn="l">
              <a:buFont typeface="Arial"/>
              <a:buChar char="•"/>
            </a:pPr>
            <a:endParaRPr lang="en-US" sz="2800" dirty="0">
              <a:latin typeface="Arial"/>
              <a:cs typeface="Arial"/>
            </a:endParaRPr>
          </a:p>
        </p:txBody>
      </p:sp>
      <p:sp>
        <p:nvSpPr>
          <p:cNvPr id="2" name="TextBox 1"/>
          <p:cNvSpPr txBox="1"/>
          <p:nvPr/>
        </p:nvSpPr>
        <p:spPr>
          <a:xfrm>
            <a:off x="743858" y="912511"/>
            <a:ext cx="8019142" cy="1077218"/>
          </a:xfrm>
          <a:prstGeom prst="rect">
            <a:avLst/>
          </a:prstGeom>
          <a:noFill/>
        </p:spPr>
        <p:txBody>
          <a:bodyPr wrap="square" rtlCol="0">
            <a:spAutoFit/>
          </a:bodyPr>
          <a:lstStyle/>
          <a:p>
            <a:r>
              <a:rPr lang="en-US" sz="3200" b="1" dirty="0">
                <a:latin typeface="Arial"/>
                <a:cs typeface="Arial"/>
              </a:rPr>
              <a:t>Fallacies In Film Sound Theory:</a:t>
            </a:r>
          </a:p>
          <a:p>
            <a:r>
              <a:rPr lang="en-US" sz="3200" dirty="0">
                <a:latin typeface="Arial"/>
                <a:cs typeface="Arial"/>
              </a:rPr>
              <a:t>(Altman, </a:t>
            </a:r>
            <a:r>
              <a:rPr lang="en-US" sz="3200" i="1" dirty="0">
                <a:latin typeface="Arial"/>
                <a:cs typeface="Arial"/>
              </a:rPr>
              <a:t>Film Sound</a:t>
            </a:r>
            <a:r>
              <a:rPr lang="en-US" sz="3200" dirty="0">
                <a:latin typeface="Arial"/>
                <a:cs typeface="Arial"/>
              </a:rPr>
              <a:t>, pp. 35-45)</a:t>
            </a:r>
          </a:p>
        </p:txBody>
      </p:sp>
    </p:spTree>
    <p:extLst>
      <p:ext uri="{BB962C8B-B14F-4D97-AF65-F5344CB8AC3E}">
        <p14:creationId xmlns:p14="http://schemas.microsoft.com/office/powerpoint/2010/main" val="485578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3858" y="2401770"/>
            <a:ext cx="6504216" cy="4064000"/>
          </a:xfrm>
        </p:spPr>
        <p:txBody>
          <a:bodyPr>
            <a:noAutofit/>
          </a:bodyPr>
          <a:lstStyle/>
          <a:p>
            <a:pPr marL="457200" indent="-457200" algn="l">
              <a:buFont typeface="Arial"/>
              <a:buChar char="•"/>
            </a:pPr>
            <a:r>
              <a:rPr lang="en-US" sz="2800" dirty="0">
                <a:latin typeface="Arial"/>
                <a:cs typeface="Arial"/>
              </a:rPr>
              <a:t>Historical</a:t>
            </a:r>
          </a:p>
        </p:txBody>
      </p:sp>
      <p:sp>
        <p:nvSpPr>
          <p:cNvPr id="2" name="TextBox 1"/>
          <p:cNvSpPr txBox="1"/>
          <p:nvPr/>
        </p:nvSpPr>
        <p:spPr>
          <a:xfrm>
            <a:off x="743858" y="912511"/>
            <a:ext cx="8019142" cy="1077218"/>
          </a:xfrm>
          <a:prstGeom prst="rect">
            <a:avLst/>
          </a:prstGeom>
          <a:noFill/>
        </p:spPr>
        <p:txBody>
          <a:bodyPr wrap="square" rtlCol="0">
            <a:spAutoFit/>
          </a:bodyPr>
          <a:lstStyle/>
          <a:p>
            <a:r>
              <a:rPr lang="en-US" sz="3200" b="1" dirty="0">
                <a:latin typeface="Arial"/>
                <a:cs typeface="Arial"/>
              </a:rPr>
              <a:t>Fallacies In Film Sound Theory:</a:t>
            </a:r>
          </a:p>
          <a:p>
            <a:r>
              <a:rPr lang="en-US" sz="3200" dirty="0">
                <a:latin typeface="Arial"/>
                <a:cs typeface="Arial"/>
              </a:rPr>
              <a:t>(Altman, </a:t>
            </a:r>
            <a:r>
              <a:rPr lang="en-US" sz="3200" i="1" dirty="0">
                <a:latin typeface="Arial"/>
                <a:cs typeface="Arial"/>
              </a:rPr>
              <a:t>Film Sound</a:t>
            </a:r>
            <a:r>
              <a:rPr lang="en-US" sz="3200" dirty="0">
                <a:latin typeface="Arial"/>
                <a:cs typeface="Arial"/>
              </a:rPr>
              <a:t>, pp. 35-45)</a:t>
            </a:r>
          </a:p>
        </p:txBody>
      </p:sp>
    </p:spTree>
    <p:extLst>
      <p:ext uri="{BB962C8B-B14F-4D97-AF65-F5344CB8AC3E}">
        <p14:creationId xmlns:p14="http://schemas.microsoft.com/office/powerpoint/2010/main" val="871538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3858" y="2401770"/>
            <a:ext cx="6504216" cy="4064000"/>
          </a:xfrm>
        </p:spPr>
        <p:txBody>
          <a:bodyPr>
            <a:noAutofit/>
          </a:bodyPr>
          <a:lstStyle/>
          <a:p>
            <a:pPr marL="457200" indent="-457200" algn="l">
              <a:buFont typeface="Arial"/>
              <a:buChar char="•"/>
            </a:pPr>
            <a:r>
              <a:rPr lang="en-US" sz="2800" dirty="0">
                <a:latin typeface="Arial"/>
                <a:cs typeface="Arial"/>
              </a:rPr>
              <a:t>Historical</a:t>
            </a:r>
          </a:p>
          <a:p>
            <a:pPr marL="457200" indent="-457200" algn="l">
              <a:buFont typeface="Arial"/>
              <a:buChar char="•"/>
            </a:pPr>
            <a:r>
              <a:rPr lang="en-US" sz="2800" dirty="0">
                <a:latin typeface="Arial"/>
                <a:cs typeface="Arial"/>
              </a:rPr>
              <a:t>Ontological</a:t>
            </a:r>
          </a:p>
        </p:txBody>
      </p:sp>
      <p:sp>
        <p:nvSpPr>
          <p:cNvPr id="2" name="TextBox 1"/>
          <p:cNvSpPr txBox="1"/>
          <p:nvPr/>
        </p:nvSpPr>
        <p:spPr>
          <a:xfrm>
            <a:off x="743858" y="912511"/>
            <a:ext cx="8019142" cy="1077218"/>
          </a:xfrm>
          <a:prstGeom prst="rect">
            <a:avLst/>
          </a:prstGeom>
          <a:noFill/>
        </p:spPr>
        <p:txBody>
          <a:bodyPr wrap="square" rtlCol="0">
            <a:spAutoFit/>
          </a:bodyPr>
          <a:lstStyle/>
          <a:p>
            <a:r>
              <a:rPr lang="en-US" sz="3200" b="1" dirty="0">
                <a:latin typeface="Arial"/>
                <a:cs typeface="Arial"/>
              </a:rPr>
              <a:t>Fallacies In Film Sound Theory:</a:t>
            </a:r>
          </a:p>
          <a:p>
            <a:r>
              <a:rPr lang="en-US" sz="3200" dirty="0">
                <a:latin typeface="Arial"/>
                <a:cs typeface="Arial"/>
              </a:rPr>
              <a:t>(Altman, </a:t>
            </a:r>
            <a:r>
              <a:rPr lang="en-US" sz="3200" i="1" dirty="0">
                <a:latin typeface="Arial"/>
                <a:cs typeface="Arial"/>
              </a:rPr>
              <a:t>Film Sound</a:t>
            </a:r>
            <a:r>
              <a:rPr lang="en-US" sz="3200" dirty="0">
                <a:latin typeface="Arial"/>
                <a:cs typeface="Arial"/>
              </a:rPr>
              <a:t>, pp. 35-45)</a:t>
            </a:r>
          </a:p>
        </p:txBody>
      </p:sp>
    </p:spTree>
    <p:extLst>
      <p:ext uri="{BB962C8B-B14F-4D97-AF65-F5344CB8AC3E}">
        <p14:creationId xmlns:p14="http://schemas.microsoft.com/office/powerpoint/2010/main" val="2540733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3858" y="2401770"/>
            <a:ext cx="6504216" cy="4064000"/>
          </a:xfrm>
        </p:spPr>
        <p:txBody>
          <a:bodyPr>
            <a:noAutofit/>
          </a:bodyPr>
          <a:lstStyle/>
          <a:p>
            <a:pPr marL="457200" indent="-457200" algn="l">
              <a:buFont typeface="Arial"/>
              <a:buChar char="•"/>
            </a:pPr>
            <a:r>
              <a:rPr lang="en-US" sz="2800" dirty="0">
                <a:latin typeface="Arial"/>
                <a:cs typeface="Arial"/>
              </a:rPr>
              <a:t>Historical</a:t>
            </a:r>
          </a:p>
          <a:p>
            <a:pPr marL="457200" indent="-457200" algn="l">
              <a:buFont typeface="Arial"/>
              <a:buChar char="•"/>
            </a:pPr>
            <a:r>
              <a:rPr lang="en-US" sz="2800" dirty="0">
                <a:latin typeface="Arial"/>
                <a:cs typeface="Arial"/>
              </a:rPr>
              <a:t>Ontological</a:t>
            </a:r>
          </a:p>
          <a:p>
            <a:pPr marL="457200" indent="-457200" algn="l">
              <a:buFont typeface="Arial"/>
              <a:buChar char="•"/>
            </a:pPr>
            <a:r>
              <a:rPr lang="en-US" sz="2800" dirty="0">
                <a:latin typeface="Arial"/>
                <a:cs typeface="Arial"/>
              </a:rPr>
              <a:t>Reproduction</a:t>
            </a:r>
          </a:p>
        </p:txBody>
      </p:sp>
      <p:sp>
        <p:nvSpPr>
          <p:cNvPr id="2" name="TextBox 1"/>
          <p:cNvSpPr txBox="1"/>
          <p:nvPr/>
        </p:nvSpPr>
        <p:spPr>
          <a:xfrm>
            <a:off x="743858" y="912511"/>
            <a:ext cx="8019142" cy="1077218"/>
          </a:xfrm>
          <a:prstGeom prst="rect">
            <a:avLst/>
          </a:prstGeom>
          <a:noFill/>
        </p:spPr>
        <p:txBody>
          <a:bodyPr wrap="square" rtlCol="0">
            <a:spAutoFit/>
          </a:bodyPr>
          <a:lstStyle/>
          <a:p>
            <a:r>
              <a:rPr lang="en-US" sz="3200" b="1" dirty="0">
                <a:latin typeface="Arial"/>
                <a:cs typeface="Arial"/>
              </a:rPr>
              <a:t>Fallacies In Film Sound Theory:</a:t>
            </a:r>
          </a:p>
          <a:p>
            <a:r>
              <a:rPr lang="en-US" sz="3200" dirty="0">
                <a:latin typeface="Arial"/>
                <a:cs typeface="Arial"/>
              </a:rPr>
              <a:t>(Altman, </a:t>
            </a:r>
            <a:r>
              <a:rPr lang="en-US" sz="3200" i="1" dirty="0">
                <a:latin typeface="Arial"/>
                <a:cs typeface="Arial"/>
              </a:rPr>
              <a:t>Film Sound</a:t>
            </a:r>
            <a:r>
              <a:rPr lang="en-US" sz="3200" dirty="0">
                <a:latin typeface="Arial"/>
                <a:cs typeface="Arial"/>
              </a:rPr>
              <a:t>, pp. 35-45)</a:t>
            </a:r>
          </a:p>
        </p:txBody>
      </p:sp>
    </p:spTree>
    <p:extLst>
      <p:ext uri="{BB962C8B-B14F-4D97-AF65-F5344CB8AC3E}">
        <p14:creationId xmlns:p14="http://schemas.microsoft.com/office/powerpoint/2010/main" val="2044325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3858" y="2401770"/>
            <a:ext cx="6504216" cy="4064000"/>
          </a:xfrm>
        </p:spPr>
        <p:txBody>
          <a:bodyPr>
            <a:noAutofit/>
          </a:bodyPr>
          <a:lstStyle/>
          <a:p>
            <a:pPr marL="457200" indent="-457200" algn="l">
              <a:buFont typeface="Arial"/>
              <a:buChar char="•"/>
            </a:pPr>
            <a:r>
              <a:rPr lang="en-US" sz="2800" dirty="0">
                <a:latin typeface="Arial"/>
                <a:cs typeface="Arial"/>
              </a:rPr>
              <a:t>Historical</a:t>
            </a:r>
          </a:p>
          <a:p>
            <a:pPr marL="457200" indent="-457200" algn="l">
              <a:buFont typeface="Arial"/>
              <a:buChar char="•"/>
            </a:pPr>
            <a:r>
              <a:rPr lang="en-US" sz="2800" dirty="0">
                <a:latin typeface="Arial"/>
                <a:cs typeface="Arial"/>
              </a:rPr>
              <a:t>Ontological</a:t>
            </a:r>
          </a:p>
          <a:p>
            <a:pPr marL="457200" indent="-457200" algn="l">
              <a:buFont typeface="Arial"/>
              <a:buChar char="•"/>
            </a:pPr>
            <a:r>
              <a:rPr lang="en-US" sz="2800" dirty="0">
                <a:latin typeface="Arial"/>
                <a:cs typeface="Arial"/>
              </a:rPr>
              <a:t>Reproduction</a:t>
            </a:r>
          </a:p>
          <a:p>
            <a:pPr marL="457200" indent="-457200" algn="l">
              <a:buFont typeface="Arial"/>
              <a:buChar char="•"/>
            </a:pPr>
            <a:r>
              <a:rPr lang="en-US" sz="2800" dirty="0">
                <a:latin typeface="Arial"/>
                <a:cs typeface="Arial"/>
              </a:rPr>
              <a:t>Nominalism</a:t>
            </a:r>
          </a:p>
        </p:txBody>
      </p:sp>
      <p:sp>
        <p:nvSpPr>
          <p:cNvPr id="2" name="TextBox 1"/>
          <p:cNvSpPr txBox="1"/>
          <p:nvPr/>
        </p:nvSpPr>
        <p:spPr>
          <a:xfrm>
            <a:off x="743858" y="912511"/>
            <a:ext cx="8019142" cy="1077218"/>
          </a:xfrm>
          <a:prstGeom prst="rect">
            <a:avLst/>
          </a:prstGeom>
          <a:noFill/>
        </p:spPr>
        <p:txBody>
          <a:bodyPr wrap="square" rtlCol="0">
            <a:spAutoFit/>
          </a:bodyPr>
          <a:lstStyle/>
          <a:p>
            <a:r>
              <a:rPr lang="en-US" sz="3200" b="1" dirty="0">
                <a:latin typeface="Arial"/>
                <a:cs typeface="Arial"/>
              </a:rPr>
              <a:t>Fallacies In Film Sound Theory:</a:t>
            </a:r>
          </a:p>
          <a:p>
            <a:r>
              <a:rPr lang="en-US" sz="3200" dirty="0">
                <a:latin typeface="Arial"/>
                <a:cs typeface="Arial"/>
              </a:rPr>
              <a:t>(Altman, </a:t>
            </a:r>
            <a:r>
              <a:rPr lang="en-US" sz="3200" i="1" dirty="0">
                <a:latin typeface="Arial"/>
                <a:cs typeface="Arial"/>
              </a:rPr>
              <a:t>Film Sound</a:t>
            </a:r>
            <a:r>
              <a:rPr lang="en-US" sz="3200" dirty="0">
                <a:latin typeface="Arial"/>
                <a:cs typeface="Arial"/>
              </a:rPr>
              <a:t>, pp. 35-45)</a:t>
            </a:r>
          </a:p>
        </p:txBody>
      </p:sp>
    </p:spTree>
    <p:extLst>
      <p:ext uri="{BB962C8B-B14F-4D97-AF65-F5344CB8AC3E}">
        <p14:creationId xmlns:p14="http://schemas.microsoft.com/office/powerpoint/2010/main" val="1234220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3858" y="2401770"/>
            <a:ext cx="6504216" cy="4064000"/>
          </a:xfrm>
        </p:spPr>
        <p:txBody>
          <a:bodyPr>
            <a:noAutofit/>
          </a:bodyPr>
          <a:lstStyle/>
          <a:p>
            <a:pPr marL="457200" indent="-457200" algn="l">
              <a:buFont typeface="Arial"/>
              <a:buChar char="•"/>
            </a:pPr>
            <a:r>
              <a:rPr lang="en-US" sz="2800" dirty="0">
                <a:latin typeface="Arial"/>
                <a:cs typeface="Arial"/>
              </a:rPr>
              <a:t>Historical</a:t>
            </a:r>
          </a:p>
          <a:p>
            <a:pPr marL="457200" indent="-457200" algn="l">
              <a:buFont typeface="Arial"/>
              <a:buChar char="•"/>
            </a:pPr>
            <a:r>
              <a:rPr lang="en-US" sz="2800" dirty="0">
                <a:latin typeface="Arial"/>
                <a:cs typeface="Arial"/>
              </a:rPr>
              <a:t>Ontological</a:t>
            </a:r>
          </a:p>
          <a:p>
            <a:pPr marL="457200" indent="-457200" algn="l">
              <a:buFont typeface="Arial"/>
              <a:buChar char="•"/>
            </a:pPr>
            <a:r>
              <a:rPr lang="en-US" sz="2800" dirty="0">
                <a:latin typeface="Arial"/>
                <a:cs typeface="Arial"/>
              </a:rPr>
              <a:t>Reproduction</a:t>
            </a:r>
          </a:p>
          <a:p>
            <a:pPr marL="457200" indent="-457200" algn="l">
              <a:buFont typeface="Arial"/>
              <a:buChar char="•"/>
            </a:pPr>
            <a:r>
              <a:rPr lang="en-US" sz="2800" dirty="0">
                <a:latin typeface="Arial"/>
                <a:cs typeface="Arial"/>
              </a:rPr>
              <a:t>Nominalism</a:t>
            </a:r>
          </a:p>
          <a:p>
            <a:pPr marL="457200" indent="-457200" algn="l">
              <a:buFont typeface="Arial"/>
              <a:buChar char="•"/>
            </a:pPr>
            <a:r>
              <a:rPr lang="en-US" sz="2800" dirty="0">
                <a:latin typeface="Arial"/>
                <a:cs typeface="Arial"/>
              </a:rPr>
              <a:t>Cinema as index</a:t>
            </a:r>
          </a:p>
        </p:txBody>
      </p:sp>
      <p:sp>
        <p:nvSpPr>
          <p:cNvPr id="2" name="TextBox 1"/>
          <p:cNvSpPr txBox="1"/>
          <p:nvPr/>
        </p:nvSpPr>
        <p:spPr>
          <a:xfrm>
            <a:off x="743858" y="912511"/>
            <a:ext cx="8019142" cy="1077218"/>
          </a:xfrm>
          <a:prstGeom prst="rect">
            <a:avLst/>
          </a:prstGeom>
          <a:noFill/>
        </p:spPr>
        <p:txBody>
          <a:bodyPr wrap="square" rtlCol="0">
            <a:spAutoFit/>
          </a:bodyPr>
          <a:lstStyle/>
          <a:p>
            <a:r>
              <a:rPr lang="en-US" sz="3200" b="1" dirty="0">
                <a:latin typeface="Arial"/>
                <a:cs typeface="Arial"/>
              </a:rPr>
              <a:t>Fallacies In Film Sound Theory:</a:t>
            </a:r>
          </a:p>
          <a:p>
            <a:r>
              <a:rPr lang="en-US" sz="3200" dirty="0">
                <a:latin typeface="Arial"/>
                <a:cs typeface="Arial"/>
              </a:rPr>
              <a:t>(Altman, </a:t>
            </a:r>
            <a:r>
              <a:rPr lang="en-US" sz="3200" i="1" dirty="0">
                <a:latin typeface="Arial"/>
                <a:cs typeface="Arial"/>
              </a:rPr>
              <a:t>Film Sound</a:t>
            </a:r>
            <a:r>
              <a:rPr lang="en-US" sz="3200" dirty="0">
                <a:latin typeface="Arial"/>
                <a:cs typeface="Arial"/>
              </a:rPr>
              <a:t>, pp. 35-45)</a:t>
            </a:r>
          </a:p>
        </p:txBody>
      </p:sp>
    </p:spTree>
    <p:extLst>
      <p:ext uri="{BB962C8B-B14F-4D97-AF65-F5344CB8AC3E}">
        <p14:creationId xmlns:p14="http://schemas.microsoft.com/office/powerpoint/2010/main" val="4107292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3244" y="1128815"/>
            <a:ext cx="4766784" cy="4401205"/>
          </a:xfrm>
          <a:prstGeom prst="rect">
            <a:avLst/>
          </a:prstGeom>
          <a:noFill/>
        </p:spPr>
        <p:txBody>
          <a:bodyPr wrap="square" rtlCol="0">
            <a:spAutoFit/>
          </a:bodyPr>
          <a:lstStyle/>
          <a:p>
            <a:pPr marL="457200" indent="-457200">
              <a:buFont typeface="Arial" panose="020B0604020202020204" pitchFamily="34" charset="0"/>
              <a:buChar char="•"/>
            </a:pPr>
            <a:endParaRPr lang="en-US" sz="2800" dirty="0">
              <a:latin typeface="Arial"/>
              <a:cs typeface="Arial"/>
            </a:endParaRPr>
          </a:p>
          <a:p>
            <a:pPr marL="457200" indent="-457200">
              <a:buFont typeface="Arial" panose="020B0604020202020204" pitchFamily="34" charset="0"/>
              <a:buChar char="•"/>
            </a:pPr>
            <a:r>
              <a:rPr lang="en-US" sz="2800" dirty="0">
                <a:latin typeface="Arial"/>
                <a:cs typeface="Arial"/>
              </a:rPr>
              <a:t>Take one of the Edison films on the Sakai Film Playlist, and experiment with playing different music as accompaniment – as diverse and as unexpected genres as possible!</a:t>
            </a:r>
          </a:p>
          <a:p>
            <a:pPr marL="457200" indent="-457200">
              <a:buFont typeface="Arial" panose="020B0604020202020204" pitchFamily="34" charset="0"/>
              <a:buChar char="•"/>
            </a:pPr>
            <a:endParaRPr lang="en-US" sz="2800" dirty="0">
              <a:latin typeface="Arial"/>
              <a:cs typeface="Arial"/>
            </a:endParaRPr>
          </a:p>
        </p:txBody>
      </p:sp>
      <p:sp>
        <p:nvSpPr>
          <p:cNvPr id="7" name="TextBox 6">
            <a:extLst>
              <a:ext uri="{FF2B5EF4-FFF2-40B4-BE49-F238E27FC236}">
                <a16:creationId xmlns:a16="http://schemas.microsoft.com/office/drawing/2014/main" id="{0B15A1F1-CE5C-3E4F-8FB3-901B7E9F7CD6}"/>
              </a:ext>
            </a:extLst>
          </p:cNvPr>
          <p:cNvSpPr txBox="1"/>
          <p:nvPr/>
        </p:nvSpPr>
        <p:spPr>
          <a:xfrm>
            <a:off x="311728" y="300181"/>
            <a:ext cx="7850908"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Cue Sound Aesthetics</a:t>
            </a:r>
          </a:p>
        </p:txBody>
      </p:sp>
      <p:pic>
        <p:nvPicPr>
          <p:cNvPr id="5" name="Picture 4" descr="A statue of a person&#10;&#10;Description automatically generated with medium confidence">
            <a:extLst>
              <a:ext uri="{FF2B5EF4-FFF2-40B4-BE49-F238E27FC236}">
                <a16:creationId xmlns:a16="http://schemas.microsoft.com/office/drawing/2014/main" id="{F07C3D8F-FCEB-C24F-AB3E-27B2C8F5C1CF}"/>
              </a:ext>
            </a:extLst>
          </p:cNvPr>
          <p:cNvPicPr>
            <a:picLocks noChangeAspect="1"/>
          </p:cNvPicPr>
          <p:nvPr/>
        </p:nvPicPr>
        <p:blipFill>
          <a:blip r:embed="rId2"/>
          <a:stretch>
            <a:fillRect/>
          </a:stretch>
        </p:blipFill>
        <p:spPr>
          <a:xfrm>
            <a:off x="5475512" y="3742782"/>
            <a:ext cx="3309257" cy="2481943"/>
          </a:xfrm>
          <a:prstGeom prst="rect">
            <a:avLst/>
          </a:prstGeom>
        </p:spPr>
      </p:pic>
      <p:pic>
        <p:nvPicPr>
          <p:cNvPr id="10" name="Picture 9" descr="A picture containing text, sport, dancer&#10;&#10;Description automatically generated">
            <a:extLst>
              <a:ext uri="{FF2B5EF4-FFF2-40B4-BE49-F238E27FC236}">
                <a16:creationId xmlns:a16="http://schemas.microsoft.com/office/drawing/2014/main" id="{3EF183F7-4287-6645-8F11-2736CF3478E2}"/>
              </a:ext>
            </a:extLst>
          </p:cNvPr>
          <p:cNvPicPr>
            <a:picLocks noChangeAspect="1"/>
          </p:cNvPicPr>
          <p:nvPr/>
        </p:nvPicPr>
        <p:blipFill>
          <a:blip r:embed="rId3"/>
          <a:stretch>
            <a:fillRect/>
          </a:stretch>
        </p:blipFill>
        <p:spPr>
          <a:xfrm>
            <a:off x="5475512" y="592568"/>
            <a:ext cx="3309257" cy="2616259"/>
          </a:xfrm>
          <a:prstGeom prst="rect">
            <a:avLst/>
          </a:prstGeom>
        </p:spPr>
      </p:pic>
      <p:sp>
        <p:nvSpPr>
          <p:cNvPr id="11" name="TextBox 10">
            <a:extLst>
              <a:ext uri="{FF2B5EF4-FFF2-40B4-BE49-F238E27FC236}">
                <a16:creationId xmlns:a16="http://schemas.microsoft.com/office/drawing/2014/main" id="{71810F01-F57A-944A-8368-F37E2C1C4725}"/>
              </a:ext>
            </a:extLst>
          </p:cNvPr>
          <p:cNvSpPr txBox="1"/>
          <p:nvPr/>
        </p:nvSpPr>
        <p:spPr>
          <a:xfrm>
            <a:off x="5475512" y="3321916"/>
            <a:ext cx="3309256" cy="307777"/>
          </a:xfrm>
          <a:prstGeom prst="rect">
            <a:avLst/>
          </a:prstGeom>
          <a:noFill/>
        </p:spPr>
        <p:txBody>
          <a:bodyPr wrap="square" rtlCol="0">
            <a:spAutoFit/>
          </a:bodyPr>
          <a:lstStyle/>
          <a:p>
            <a:pPr algn="ctr"/>
            <a:r>
              <a:rPr lang="en-US" sz="1400" b="1" i="1" dirty="0">
                <a:latin typeface="Arial" panose="020B0604020202020204" pitchFamily="34" charset="0"/>
                <a:cs typeface="Arial" panose="020B0604020202020204" pitchFamily="34" charset="0"/>
              </a:rPr>
              <a:t>Annabelle Butterfly Dance </a:t>
            </a:r>
            <a:r>
              <a:rPr lang="en-US" sz="1400" b="1" dirty="0">
                <a:latin typeface="Arial" panose="020B0604020202020204" pitchFamily="34" charset="0"/>
                <a:cs typeface="Arial" panose="020B0604020202020204" pitchFamily="34" charset="0"/>
              </a:rPr>
              <a:t>(1894)</a:t>
            </a:r>
          </a:p>
        </p:txBody>
      </p:sp>
      <p:sp>
        <p:nvSpPr>
          <p:cNvPr id="13" name="TextBox 12">
            <a:extLst>
              <a:ext uri="{FF2B5EF4-FFF2-40B4-BE49-F238E27FC236}">
                <a16:creationId xmlns:a16="http://schemas.microsoft.com/office/drawing/2014/main" id="{428FB3DA-613E-7349-AF20-923941F9AD63}"/>
              </a:ext>
            </a:extLst>
          </p:cNvPr>
          <p:cNvSpPr txBox="1"/>
          <p:nvPr/>
        </p:nvSpPr>
        <p:spPr>
          <a:xfrm>
            <a:off x="5475512" y="6337814"/>
            <a:ext cx="3309256" cy="307777"/>
          </a:xfrm>
          <a:prstGeom prst="rect">
            <a:avLst/>
          </a:prstGeom>
          <a:noFill/>
        </p:spPr>
        <p:txBody>
          <a:bodyPr wrap="square" rtlCol="0">
            <a:spAutoFit/>
          </a:bodyPr>
          <a:lstStyle/>
          <a:p>
            <a:pPr algn="ctr"/>
            <a:r>
              <a:rPr lang="en-US" sz="1400" b="1" i="1" dirty="0">
                <a:latin typeface="Arial" panose="020B0604020202020204" pitchFamily="34" charset="0"/>
                <a:cs typeface="Arial" panose="020B0604020202020204" pitchFamily="34" charset="0"/>
              </a:rPr>
              <a:t>Sandow </a:t>
            </a:r>
            <a:r>
              <a:rPr lang="en-US" sz="1400" b="1" dirty="0">
                <a:latin typeface="Arial" panose="020B0604020202020204" pitchFamily="34" charset="0"/>
                <a:cs typeface="Arial" panose="020B0604020202020204" pitchFamily="34" charset="0"/>
              </a:rPr>
              <a:t>(1894)</a:t>
            </a:r>
          </a:p>
        </p:txBody>
      </p:sp>
    </p:spTree>
    <p:extLst>
      <p:ext uri="{BB962C8B-B14F-4D97-AF65-F5344CB8AC3E}">
        <p14:creationId xmlns:p14="http://schemas.microsoft.com/office/powerpoint/2010/main" val="3461256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3244" y="1128815"/>
            <a:ext cx="4766784" cy="5262979"/>
          </a:xfrm>
          <a:prstGeom prst="rect">
            <a:avLst/>
          </a:prstGeom>
          <a:noFill/>
        </p:spPr>
        <p:txBody>
          <a:bodyPr wrap="square" rtlCol="0">
            <a:spAutoFit/>
          </a:bodyPr>
          <a:lstStyle/>
          <a:p>
            <a:pPr marL="457200" indent="-457200">
              <a:buFont typeface="Arial" panose="020B0604020202020204" pitchFamily="34" charset="0"/>
              <a:buChar char="•"/>
            </a:pPr>
            <a:endParaRPr lang="en-US" sz="2800" dirty="0">
              <a:latin typeface="Arial"/>
              <a:cs typeface="Arial"/>
            </a:endParaRPr>
          </a:p>
          <a:p>
            <a:pPr marL="457200" lvl="0" indent="-457200">
              <a:buFont typeface="Arial" charset="0"/>
              <a:buChar char="•"/>
            </a:pPr>
            <a:r>
              <a:rPr lang="en-US" sz="2800" dirty="0">
                <a:latin typeface="Arial" charset="0"/>
                <a:ea typeface="Arial" charset="0"/>
                <a:cs typeface="Arial" charset="0"/>
              </a:rPr>
              <a:t>Consider Altman’s theory of “cue-sound aesthetic”.  Do you find that these early films: “portray people keeping time to sounds.”</a:t>
            </a:r>
          </a:p>
          <a:p>
            <a:pPr marL="457200" lvl="0" indent="-457200">
              <a:buFont typeface="Arial" charset="0"/>
              <a:buChar char="•"/>
            </a:pPr>
            <a:endParaRPr lang="en-US" sz="2800" dirty="0">
              <a:latin typeface="Arial" charset="0"/>
              <a:cs typeface="Arial" charset="0"/>
            </a:endParaRPr>
          </a:p>
          <a:p>
            <a:pPr marL="457200" lvl="0" indent="-457200">
              <a:buFont typeface="Arial" charset="0"/>
              <a:buChar char="•"/>
            </a:pPr>
            <a:r>
              <a:rPr lang="en-US" sz="2800" dirty="0">
                <a:latin typeface="Arial" charset="0"/>
                <a:cs typeface="Arial" charset="0"/>
              </a:rPr>
              <a:t>What does your experiment tell you about audio-visual relationships in early U.S. cinema?</a:t>
            </a:r>
            <a:endParaRPr lang="en-US" sz="2800" dirty="0">
              <a:latin typeface="Arial"/>
              <a:cs typeface="Arial"/>
            </a:endParaRPr>
          </a:p>
        </p:txBody>
      </p:sp>
      <p:sp>
        <p:nvSpPr>
          <p:cNvPr id="7" name="TextBox 6">
            <a:extLst>
              <a:ext uri="{FF2B5EF4-FFF2-40B4-BE49-F238E27FC236}">
                <a16:creationId xmlns:a16="http://schemas.microsoft.com/office/drawing/2014/main" id="{0B15A1F1-CE5C-3E4F-8FB3-901B7E9F7CD6}"/>
              </a:ext>
            </a:extLst>
          </p:cNvPr>
          <p:cNvSpPr txBox="1"/>
          <p:nvPr/>
        </p:nvSpPr>
        <p:spPr>
          <a:xfrm>
            <a:off x="311728" y="300181"/>
            <a:ext cx="7850908"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Cue Sound Aesthetics</a:t>
            </a:r>
          </a:p>
        </p:txBody>
      </p:sp>
      <p:pic>
        <p:nvPicPr>
          <p:cNvPr id="5" name="Picture 4" descr="A statue of a person&#10;&#10;Description automatically generated with medium confidence">
            <a:extLst>
              <a:ext uri="{FF2B5EF4-FFF2-40B4-BE49-F238E27FC236}">
                <a16:creationId xmlns:a16="http://schemas.microsoft.com/office/drawing/2014/main" id="{F07C3D8F-FCEB-C24F-AB3E-27B2C8F5C1CF}"/>
              </a:ext>
            </a:extLst>
          </p:cNvPr>
          <p:cNvPicPr>
            <a:picLocks noChangeAspect="1"/>
          </p:cNvPicPr>
          <p:nvPr/>
        </p:nvPicPr>
        <p:blipFill>
          <a:blip r:embed="rId2"/>
          <a:stretch>
            <a:fillRect/>
          </a:stretch>
        </p:blipFill>
        <p:spPr>
          <a:xfrm>
            <a:off x="5475512" y="3742782"/>
            <a:ext cx="3309257" cy="2481943"/>
          </a:xfrm>
          <a:prstGeom prst="rect">
            <a:avLst/>
          </a:prstGeom>
        </p:spPr>
      </p:pic>
      <p:pic>
        <p:nvPicPr>
          <p:cNvPr id="10" name="Picture 9" descr="A picture containing text, sport, dancer&#10;&#10;Description automatically generated">
            <a:extLst>
              <a:ext uri="{FF2B5EF4-FFF2-40B4-BE49-F238E27FC236}">
                <a16:creationId xmlns:a16="http://schemas.microsoft.com/office/drawing/2014/main" id="{3EF183F7-4287-6645-8F11-2736CF3478E2}"/>
              </a:ext>
            </a:extLst>
          </p:cNvPr>
          <p:cNvPicPr>
            <a:picLocks noChangeAspect="1"/>
          </p:cNvPicPr>
          <p:nvPr/>
        </p:nvPicPr>
        <p:blipFill>
          <a:blip r:embed="rId3"/>
          <a:stretch>
            <a:fillRect/>
          </a:stretch>
        </p:blipFill>
        <p:spPr>
          <a:xfrm>
            <a:off x="5475512" y="592568"/>
            <a:ext cx="3309257" cy="2616259"/>
          </a:xfrm>
          <a:prstGeom prst="rect">
            <a:avLst/>
          </a:prstGeom>
        </p:spPr>
      </p:pic>
      <p:sp>
        <p:nvSpPr>
          <p:cNvPr id="11" name="TextBox 10">
            <a:extLst>
              <a:ext uri="{FF2B5EF4-FFF2-40B4-BE49-F238E27FC236}">
                <a16:creationId xmlns:a16="http://schemas.microsoft.com/office/drawing/2014/main" id="{71810F01-F57A-944A-8368-F37E2C1C4725}"/>
              </a:ext>
            </a:extLst>
          </p:cNvPr>
          <p:cNvSpPr txBox="1"/>
          <p:nvPr/>
        </p:nvSpPr>
        <p:spPr>
          <a:xfrm>
            <a:off x="5475512" y="3321916"/>
            <a:ext cx="3309256" cy="307777"/>
          </a:xfrm>
          <a:prstGeom prst="rect">
            <a:avLst/>
          </a:prstGeom>
          <a:noFill/>
        </p:spPr>
        <p:txBody>
          <a:bodyPr wrap="square" rtlCol="0">
            <a:spAutoFit/>
          </a:bodyPr>
          <a:lstStyle/>
          <a:p>
            <a:pPr algn="ctr"/>
            <a:r>
              <a:rPr lang="en-US" sz="1400" b="1" i="1" dirty="0">
                <a:latin typeface="Arial" panose="020B0604020202020204" pitchFamily="34" charset="0"/>
                <a:cs typeface="Arial" panose="020B0604020202020204" pitchFamily="34" charset="0"/>
              </a:rPr>
              <a:t>Annabelle Butterfly Dance </a:t>
            </a:r>
            <a:r>
              <a:rPr lang="en-US" sz="1400" b="1" dirty="0">
                <a:latin typeface="Arial" panose="020B0604020202020204" pitchFamily="34" charset="0"/>
                <a:cs typeface="Arial" panose="020B0604020202020204" pitchFamily="34" charset="0"/>
              </a:rPr>
              <a:t>(1894)</a:t>
            </a:r>
          </a:p>
        </p:txBody>
      </p:sp>
      <p:sp>
        <p:nvSpPr>
          <p:cNvPr id="13" name="TextBox 12">
            <a:extLst>
              <a:ext uri="{FF2B5EF4-FFF2-40B4-BE49-F238E27FC236}">
                <a16:creationId xmlns:a16="http://schemas.microsoft.com/office/drawing/2014/main" id="{428FB3DA-613E-7349-AF20-923941F9AD63}"/>
              </a:ext>
            </a:extLst>
          </p:cNvPr>
          <p:cNvSpPr txBox="1"/>
          <p:nvPr/>
        </p:nvSpPr>
        <p:spPr>
          <a:xfrm>
            <a:off x="5475512" y="6337814"/>
            <a:ext cx="3309256" cy="307777"/>
          </a:xfrm>
          <a:prstGeom prst="rect">
            <a:avLst/>
          </a:prstGeom>
          <a:noFill/>
        </p:spPr>
        <p:txBody>
          <a:bodyPr wrap="square" rtlCol="0">
            <a:spAutoFit/>
          </a:bodyPr>
          <a:lstStyle/>
          <a:p>
            <a:pPr algn="ctr"/>
            <a:r>
              <a:rPr lang="en-US" sz="1400" b="1" i="1" dirty="0">
                <a:latin typeface="Arial" panose="020B0604020202020204" pitchFamily="34" charset="0"/>
                <a:cs typeface="Arial" panose="020B0604020202020204" pitchFamily="34" charset="0"/>
              </a:rPr>
              <a:t>Sandow </a:t>
            </a:r>
            <a:r>
              <a:rPr lang="en-US" sz="1400" b="1" dirty="0">
                <a:latin typeface="Arial" panose="020B0604020202020204" pitchFamily="34" charset="0"/>
                <a:cs typeface="Arial" panose="020B0604020202020204" pitchFamily="34" charset="0"/>
              </a:rPr>
              <a:t>(1894)</a:t>
            </a:r>
          </a:p>
        </p:txBody>
      </p:sp>
    </p:spTree>
    <p:extLst>
      <p:ext uri="{BB962C8B-B14F-4D97-AF65-F5344CB8AC3E}">
        <p14:creationId xmlns:p14="http://schemas.microsoft.com/office/powerpoint/2010/main" val="1236037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2516" y="3361245"/>
            <a:ext cx="3148314" cy="1778269"/>
          </a:xfrm>
        </p:spPr>
        <p:txBody>
          <a:bodyPr>
            <a:noAutofit/>
          </a:bodyPr>
          <a:lstStyle/>
          <a:p>
            <a:pPr marL="457200" indent="-457200" algn="l">
              <a:buFont typeface="Arial" charset="0"/>
              <a:buChar char="•"/>
            </a:pPr>
            <a:r>
              <a:rPr lang="en-US" sz="2800" dirty="0">
                <a:latin typeface="Arial" charset="0"/>
                <a:ea typeface="Arial" charset="0"/>
                <a:cs typeface="Arial" charset="0"/>
              </a:rPr>
              <a:t>The rise of the U.S. film industry from the late 19</a:t>
            </a:r>
            <a:r>
              <a:rPr lang="en-US" sz="2800" baseline="30000" dirty="0">
                <a:latin typeface="Arial" charset="0"/>
                <a:ea typeface="Arial" charset="0"/>
                <a:cs typeface="Arial" charset="0"/>
              </a:rPr>
              <a:t>th</a:t>
            </a:r>
            <a:endParaRPr lang="en-US" sz="2800" b="1" dirty="0">
              <a:latin typeface="Arial"/>
              <a:cs typeface="Arial"/>
            </a:endParaRPr>
          </a:p>
          <a:p>
            <a:endParaRPr lang="en-US" sz="2000" b="1" dirty="0">
              <a:latin typeface="Arial"/>
              <a:cs typeface="Arial"/>
            </a:endParaRPr>
          </a:p>
        </p:txBody>
      </p:sp>
      <p:sp>
        <p:nvSpPr>
          <p:cNvPr id="4" name="TextBox 3"/>
          <p:cNvSpPr txBox="1"/>
          <p:nvPr/>
        </p:nvSpPr>
        <p:spPr>
          <a:xfrm>
            <a:off x="312516" y="252427"/>
            <a:ext cx="3148314" cy="2800767"/>
          </a:xfrm>
          <a:prstGeom prst="rect">
            <a:avLst/>
          </a:prstGeom>
          <a:noFill/>
        </p:spPr>
        <p:txBody>
          <a:bodyPr wrap="square" rtlCol="0">
            <a:spAutoFit/>
          </a:bodyPr>
          <a:lstStyle/>
          <a:p>
            <a:r>
              <a:rPr lang="en-US" sz="4400" b="1" dirty="0">
                <a:latin typeface="Arial"/>
                <a:cs typeface="Arial"/>
              </a:rPr>
              <a:t>The Studio Era in Hollywood</a:t>
            </a:r>
          </a:p>
          <a:p>
            <a:r>
              <a:rPr lang="en-US" sz="4400" b="1" dirty="0">
                <a:latin typeface="Arial"/>
                <a:cs typeface="Arial"/>
              </a:rPr>
              <a:t>1930s-40s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0830" y="395789"/>
            <a:ext cx="5348598" cy="4308129"/>
          </a:xfrm>
          <a:prstGeom prst="rect">
            <a:avLst/>
          </a:prstGeom>
        </p:spPr>
      </p:pic>
      <p:sp>
        <p:nvSpPr>
          <p:cNvPr id="6" name="Rectangle 5"/>
          <p:cNvSpPr/>
          <p:nvPr/>
        </p:nvSpPr>
        <p:spPr>
          <a:xfrm>
            <a:off x="312516" y="5026066"/>
            <a:ext cx="8496912" cy="1661993"/>
          </a:xfrm>
          <a:prstGeom prst="rect">
            <a:avLst/>
          </a:prstGeom>
        </p:spPr>
        <p:txBody>
          <a:bodyPr wrap="square">
            <a:spAutoFit/>
          </a:bodyPr>
          <a:lstStyle/>
          <a:p>
            <a:pPr lvl="1"/>
            <a:r>
              <a:rPr lang="en-US" sz="2800" dirty="0">
                <a:latin typeface="Arial" charset="0"/>
                <a:ea typeface="Arial" charset="0"/>
                <a:cs typeface="Arial" charset="0"/>
              </a:rPr>
              <a:t>century to the 1930s, marked by trade associations MPAA and MPA (Motion Picture Association) founded in 1922 and still exist today.</a:t>
            </a:r>
          </a:p>
          <a:p>
            <a:r>
              <a:rPr lang="en-US" dirty="0">
                <a:latin typeface="Arial" charset="0"/>
                <a:ea typeface="Arial" charset="0"/>
                <a:cs typeface="Arial" charset="0"/>
              </a:rPr>
              <a:t> </a:t>
            </a:r>
          </a:p>
        </p:txBody>
      </p:sp>
      <p:sp>
        <p:nvSpPr>
          <p:cNvPr id="7" name="Subtitle 2"/>
          <p:cNvSpPr txBox="1">
            <a:spLocks/>
          </p:cNvSpPr>
          <p:nvPr/>
        </p:nvSpPr>
        <p:spPr>
          <a:xfrm>
            <a:off x="3339843" y="4689821"/>
            <a:ext cx="5590572" cy="44969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latin typeface="Arial" charset="0"/>
                <a:ea typeface="Arial" charset="0"/>
                <a:cs typeface="Arial" charset="0"/>
              </a:rPr>
              <a:t>Production of </a:t>
            </a:r>
            <a:r>
              <a:rPr lang="en-US" sz="1400" i="1" dirty="0">
                <a:latin typeface="Arial" charset="0"/>
                <a:ea typeface="Arial" charset="0"/>
                <a:cs typeface="Arial" charset="0"/>
              </a:rPr>
              <a:t>Now, Voyager </a:t>
            </a:r>
            <a:r>
              <a:rPr lang="en-US" sz="1400" dirty="0">
                <a:latin typeface="Arial" charset="0"/>
                <a:ea typeface="Arial" charset="0"/>
                <a:cs typeface="Arial" charset="0"/>
              </a:rPr>
              <a:t>(1942) Dir. Irving Rapper, Warner Bros.</a:t>
            </a:r>
            <a:endParaRPr lang="en-US" sz="1400" b="1" dirty="0">
              <a:latin typeface="Arial"/>
              <a:cs typeface="Arial"/>
            </a:endParaRPr>
          </a:p>
          <a:p>
            <a:endParaRPr lang="en-US" sz="1400" b="1" dirty="0">
              <a:latin typeface="Arial"/>
              <a:cs typeface="Arial"/>
            </a:endParaRPr>
          </a:p>
        </p:txBody>
      </p:sp>
    </p:spTree>
    <p:extLst>
      <p:ext uri="{BB962C8B-B14F-4D97-AF65-F5344CB8AC3E}">
        <p14:creationId xmlns:p14="http://schemas.microsoft.com/office/powerpoint/2010/main" val="473034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8956" y="382151"/>
            <a:ext cx="8231748" cy="6067417"/>
          </a:xfrm>
        </p:spPr>
        <p:txBody>
          <a:bodyPr>
            <a:normAutofit fontScale="25000" lnSpcReduction="20000"/>
          </a:bodyPr>
          <a:lstStyle/>
          <a:p>
            <a:pPr algn="l"/>
            <a:r>
              <a:rPr lang="en-US" sz="17600" b="1" dirty="0">
                <a:latin typeface="Arial"/>
                <a:cs typeface="Arial"/>
              </a:rPr>
              <a:t>Key Terms:</a:t>
            </a:r>
          </a:p>
          <a:p>
            <a:pPr algn="l"/>
            <a:endParaRPr lang="en-US" sz="11200" b="1" dirty="0">
              <a:latin typeface="Arial" charset="0"/>
              <a:ea typeface="Arial" charset="0"/>
              <a:cs typeface="Arial" charset="0"/>
            </a:endParaRPr>
          </a:p>
          <a:p>
            <a:pPr algn="l"/>
            <a:r>
              <a:rPr lang="en-US" sz="11200" b="1" dirty="0">
                <a:solidFill>
                  <a:srgbClr val="FF0000"/>
                </a:solidFill>
                <a:latin typeface="Arial" charset="0"/>
                <a:ea typeface="Arial" charset="0"/>
                <a:cs typeface="Arial" charset="0"/>
              </a:rPr>
              <a:t>The “Coming of Sound”</a:t>
            </a:r>
            <a:r>
              <a:rPr lang="en-US" sz="11200" dirty="0">
                <a:latin typeface="Arial" charset="0"/>
                <a:ea typeface="Arial" charset="0"/>
                <a:cs typeface="Arial" charset="0"/>
              </a:rPr>
              <a:t> – a term commonly used to refer to the period in which the U.S. film industry (i.e. Hollywood) adopted the cinematic form and production model of films with synchronous sound, especially dialogue.  This period can be roughly defined as late 1920s to mid ‘30s (1925-1934) for the U.S.  The rate and period of adoption varies between countries and film industries</a:t>
            </a:r>
          </a:p>
          <a:p>
            <a:pPr algn="l"/>
            <a:endParaRPr lang="en-US" sz="11200" dirty="0">
              <a:latin typeface="Arial" charset="0"/>
              <a:ea typeface="Arial" charset="0"/>
              <a:cs typeface="Arial" charset="0"/>
            </a:endParaRPr>
          </a:p>
          <a:p>
            <a:pPr algn="l"/>
            <a:endParaRPr lang="en-US" sz="11200" dirty="0">
              <a:latin typeface="Arial" charset="0"/>
              <a:ea typeface="Arial" charset="0"/>
              <a:cs typeface="Arial" charset="0"/>
            </a:endParaRPr>
          </a:p>
          <a:p>
            <a:pPr algn="l"/>
            <a:endParaRPr lang="en-US" sz="11200" dirty="0">
              <a:latin typeface="Arial" charset="0"/>
              <a:ea typeface="Arial" charset="0"/>
              <a:cs typeface="Arial" charset="0"/>
            </a:endParaRPr>
          </a:p>
          <a:p>
            <a:pPr algn="l"/>
            <a:endParaRPr lang="en-US" sz="11200" dirty="0">
              <a:latin typeface="Arial" charset="0"/>
              <a:ea typeface="Arial" charset="0"/>
              <a:cs typeface="Arial" charset="0"/>
            </a:endParaRPr>
          </a:p>
          <a:p>
            <a:pPr algn="l"/>
            <a:r>
              <a:rPr lang="en-US" sz="7000" dirty="0">
                <a:latin typeface="Arial" charset="0"/>
                <a:ea typeface="Arial" charset="0"/>
                <a:cs typeface="Arial" charset="0"/>
              </a:rPr>
              <a:t> </a:t>
            </a:r>
          </a:p>
          <a:p>
            <a:pPr algn="l"/>
            <a:endParaRPr lang="en-US" sz="7000" dirty="0">
              <a:latin typeface="Arial" charset="0"/>
              <a:ea typeface="Arial" charset="0"/>
              <a:cs typeface="Arial" charset="0"/>
            </a:endParaRPr>
          </a:p>
          <a:p>
            <a:pPr algn="l"/>
            <a:r>
              <a:rPr lang="en-US" sz="7000" dirty="0">
                <a:latin typeface="Arial" charset="0"/>
                <a:ea typeface="Arial" charset="0"/>
                <a:cs typeface="Arial" charset="0"/>
              </a:rPr>
              <a:t> </a:t>
            </a:r>
          </a:p>
          <a:p>
            <a:pPr algn="l"/>
            <a:endParaRPr lang="en-US" sz="7000" dirty="0">
              <a:latin typeface="Arial" charset="0"/>
              <a:ea typeface="Arial" charset="0"/>
              <a:cs typeface="Arial" charset="0"/>
            </a:endParaRPr>
          </a:p>
          <a:p>
            <a:pPr algn="l"/>
            <a:endParaRPr lang="en-US" sz="4000" dirty="0">
              <a:latin typeface="Arial"/>
              <a:cs typeface="Arial"/>
            </a:endParaRPr>
          </a:p>
        </p:txBody>
      </p:sp>
    </p:spTree>
    <p:extLst>
      <p:ext uri="{BB962C8B-B14F-4D97-AF65-F5344CB8AC3E}">
        <p14:creationId xmlns:p14="http://schemas.microsoft.com/office/powerpoint/2010/main" val="649147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2516" y="343704"/>
            <a:ext cx="3619272" cy="4158848"/>
          </a:xfrm>
        </p:spPr>
        <p:txBody>
          <a:bodyPr>
            <a:noAutofit/>
          </a:bodyPr>
          <a:lstStyle/>
          <a:p>
            <a:pPr marL="457200" indent="-457200" algn="l">
              <a:buFont typeface="Arial" charset="0"/>
              <a:buChar char="•"/>
            </a:pPr>
            <a:r>
              <a:rPr lang="en-US" sz="2800" dirty="0">
                <a:solidFill>
                  <a:schemeClr val="tx1"/>
                </a:solidFill>
                <a:latin typeface="Arial" charset="0"/>
                <a:ea typeface="Arial" charset="0"/>
                <a:cs typeface="Arial" charset="0"/>
              </a:rPr>
              <a:t>The Big Five: Paramount, Loew’s/MGM, Fox Films, Warner Brothers, RKO</a:t>
            </a:r>
          </a:p>
          <a:p>
            <a:pPr marL="457200" indent="-457200" algn="l">
              <a:buFont typeface="Arial" charset="0"/>
              <a:buChar char="•"/>
            </a:pPr>
            <a:endParaRPr lang="en-US" sz="2800" dirty="0">
              <a:solidFill>
                <a:schemeClr val="tx1"/>
              </a:solidFill>
              <a:latin typeface="Arial" charset="0"/>
              <a:ea typeface="Arial" charset="0"/>
              <a:cs typeface="Arial" charset="0"/>
            </a:endParaRPr>
          </a:p>
          <a:p>
            <a:pPr marL="457200" indent="-457200" algn="l">
              <a:buFont typeface="Arial" charset="0"/>
              <a:buChar char="•"/>
            </a:pPr>
            <a:r>
              <a:rPr lang="en-US" sz="2800" dirty="0">
                <a:solidFill>
                  <a:schemeClr val="tx1"/>
                </a:solidFill>
                <a:latin typeface="Arial" charset="0"/>
                <a:ea typeface="Arial" charset="0"/>
                <a:cs typeface="Arial" charset="0"/>
              </a:rPr>
              <a:t>All had their own pre and post-production, </a:t>
            </a:r>
            <a:endParaRPr lang="en-US" sz="2000" b="1" dirty="0">
              <a:solidFill>
                <a:schemeClr val="tx1"/>
              </a:solidFill>
              <a:latin typeface="Arial" charset="0"/>
              <a:ea typeface="Arial" charset="0"/>
              <a:cs typeface="Arial" charset="0"/>
            </a:endParaRPr>
          </a:p>
        </p:txBody>
      </p:sp>
      <p:sp>
        <p:nvSpPr>
          <p:cNvPr id="6" name="Rectangle 5"/>
          <p:cNvSpPr/>
          <p:nvPr/>
        </p:nvSpPr>
        <p:spPr>
          <a:xfrm>
            <a:off x="312516" y="4398380"/>
            <a:ext cx="8496912" cy="2954655"/>
          </a:xfrm>
          <a:prstGeom prst="rect">
            <a:avLst/>
          </a:prstGeom>
        </p:spPr>
        <p:txBody>
          <a:bodyPr wrap="square">
            <a:spAutoFit/>
          </a:bodyPr>
          <a:lstStyle/>
          <a:p>
            <a:pPr lvl="1"/>
            <a:r>
              <a:rPr lang="en-US" sz="2800" dirty="0">
                <a:latin typeface="Arial" charset="0"/>
                <a:ea typeface="Arial" charset="0"/>
                <a:cs typeface="Arial" charset="0"/>
              </a:rPr>
              <a:t>distribution, and exhibition venues. (Vertical integration)</a:t>
            </a:r>
          </a:p>
          <a:p>
            <a:pPr lvl="1"/>
            <a:endParaRPr lang="en-US" sz="2800" dirty="0">
              <a:latin typeface="Arial" charset="0"/>
              <a:ea typeface="Arial" charset="0"/>
              <a:cs typeface="Arial" charset="0"/>
            </a:endParaRPr>
          </a:p>
          <a:p>
            <a:pPr marL="457200" indent="-457200">
              <a:buFont typeface="Arial" charset="0"/>
              <a:buChar char="•"/>
            </a:pPr>
            <a:r>
              <a:rPr lang="en-US" sz="2800" dirty="0">
                <a:latin typeface="Arial" charset="0"/>
                <a:ea typeface="Arial" charset="0"/>
                <a:cs typeface="Arial" charset="0"/>
              </a:rPr>
              <a:t>The Little Three: Universal Pictures, Columbia Pictures, and United Artists </a:t>
            </a:r>
            <a:endParaRPr lang="en-US" sz="2800" b="1" dirty="0">
              <a:latin typeface="Arial" charset="0"/>
              <a:ea typeface="Arial" charset="0"/>
              <a:cs typeface="Arial" charset="0"/>
            </a:endParaRPr>
          </a:p>
          <a:p>
            <a:pPr lvl="1"/>
            <a:endParaRPr lang="en-US" sz="2800" b="1" dirty="0">
              <a:latin typeface="Arial" charset="0"/>
              <a:ea typeface="Arial" charset="0"/>
              <a:cs typeface="Arial" charset="0"/>
            </a:endParaRPr>
          </a:p>
          <a:p>
            <a:r>
              <a:rPr lang="en-US" dirty="0">
                <a:latin typeface="Arial" charset="0"/>
                <a:ea typeface="Arial" charset="0"/>
                <a:cs typeface="Arial" charset="0"/>
              </a:rPr>
              <a:t>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1788" y="343704"/>
            <a:ext cx="4877640" cy="3788458"/>
          </a:xfrm>
          <a:prstGeom prst="rect">
            <a:avLst/>
          </a:prstGeom>
        </p:spPr>
      </p:pic>
      <p:sp>
        <p:nvSpPr>
          <p:cNvPr id="5" name="Subtitle 2"/>
          <p:cNvSpPr txBox="1">
            <a:spLocks/>
          </p:cNvSpPr>
          <p:nvPr/>
        </p:nvSpPr>
        <p:spPr>
          <a:xfrm>
            <a:off x="3931788" y="4092511"/>
            <a:ext cx="4877640" cy="44969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latin typeface="Arial" charset="0"/>
                <a:ea typeface="Arial" charset="0"/>
                <a:cs typeface="Arial" charset="0"/>
              </a:rPr>
              <a:t>MGM Studio Orchestra, 1951</a:t>
            </a:r>
            <a:endParaRPr lang="en-US" sz="1400" b="1" dirty="0">
              <a:latin typeface="Arial"/>
              <a:cs typeface="Arial"/>
            </a:endParaRPr>
          </a:p>
          <a:p>
            <a:endParaRPr lang="en-US" sz="1400" b="1" dirty="0">
              <a:latin typeface="Arial"/>
              <a:cs typeface="Arial"/>
            </a:endParaRPr>
          </a:p>
        </p:txBody>
      </p:sp>
    </p:spTree>
    <p:extLst>
      <p:ext uri="{BB962C8B-B14F-4D97-AF65-F5344CB8AC3E}">
        <p14:creationId xmlns:p14="http://schemas.microsoft.com/office/powerpoint/2010/main" val="2403500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2516" y="343704"/>
            <a:ext cx="3619272" cy="4158848"/>
          </a:xfrm>
        </p:spPr>
        <p:txBody>
          <a:bodyPr>
            <a:noAutofit/>
          </a:bodyPr>
          <a:lstStyle/>
          <a:p>
            <a:pPr marL="457200" indent="-457200" algn="l">
              <a:buFont typeface="Arial" charset="0"/>
              <a:buChar char="•"/>
            </a:pPr>
            <a:r>
              <a:rPr lang="en-US" sz="2800" dirty="0">
                <a:solidFill>
                  <a:srgbClr val="92D050"/>
                </a:solidFill>
                <a:latin typeface="Arial" charset="0"/>
                <a:ea typeface="Arial" charset="0"/>
                <a:cs typeface="Arial" charset="0"/>
              </a:rPr>
              <a:t>The Big Five</a:t>
            </a:r>
            <a:r>
              <a:rPr lang="en-US" sz="2800" dirty="0">
                <a:solidFill>
                  <a:schemeClr val="tx1"/>
                </a:solidFill>
                <a:latin typeface="Arial" charset="0"/>
                <a:ea typeface="Arial" charset="0"/>
                <a:cs typeface="Arial" charset="0"/>
              </a:rPr>
              <a:t>: Paramount, Loew’s/MGM, Fox Films, Warner Brothers, RKO</a:t>
            </a:r>
          </a:p>
          <a:p>
            <a:pPr marL="457200" indent="-457200" algn="l">
              <a:buFont typeface="Arial" charset="0"/>
              <a:buChar char="•"/>
            </a:pPr>
            <a:endParaRPr lang="en-US" sz="2800" dirty="0">
              <a:solidFill>
                <a:schemeClr val="tx1"/>
              </a:solidFill>
              <a:latin typeface="Arial" charset="0"/>
              <a:ea typeface="Arial" charset="0"/>
              <a:cs typeface="Arial" charset="0"/>
            </a:endParaRPr>
          </a:p>
          <a:p>
            <a:pPr marL="457200" indent="-457200" algn="l">
              <a:buFont typeface="Arial" charset="0"/>
              <a:buChar char="•"/>
            </a:pPr>
            <a:r>
              <a:rPr lang="en-US" sz="2800" dirty="0">
                <a:solidFill>
                  <a:schemeClr val="tx1"/>
                </a:solidFill>
                <a:latin typeface="Arial" charset="0"/>
                <a:ea typeface="Arial" charset="0"/>
                <a:cs typeface="Arial" charset="0"/>
              </a:rPr>
              <a:t>All had their own pre and post-production, </a:t>
            </a:r>
            <a:endParaRPr lang="en-US" sz="2000" b="1" dirty="0">
              <a:solidFill>
                <a:schemeClr val="tx1"/>
              </a:solidFill>
              <a:latin typeface="Arial" charset="0"/>
              <a:ea typeface="Arial" charset="0"/>
              <a:cs typeface="Arial" charset="0"/>
            </a:endParaRPr>
          </a:p>
        </p:txBody>
      </p:sp>
      <p:sp>
        <p:nvSpPr>
          <p:cNvPr id="6" name="Rectangle 5"/>
          <p:cNvSpPr/>
          <p:nvPr/>
        </p:nvSpPr>
        <p:spPr>
          <a:xfrm>
            <a:off x="312516" y="4398380"/>
            <a:ext cx="8496912" cy="2954655"/>
          </a:xfrm>
          <a:prstGeom prst="rect">
            <a:avLst/>
          </a:prstGeom>
        </p:spPr>
        <p:txBody>
          <a:bodyPr wrap="square">
            <a:spAutoFit/>
          </a:bodyPr>
          <a:lstStyle/>
          <a:p>
            <a:pPr lvl="1"/>
            <a:r>
              <a:rPr lang="en-US" sz="2800" dirty="0">
                <a:latin typeface="Arial" charset="0"/>
                <a:ea typeface="Arial" charset="0"/>
                <a:cs typeface="Arial" charset="0"/>
              </a:rPr>
              <a:t>distribution, and exhibition venues. (</a:t>
            </a:r>
            <a:r>
              <a:rPr lang="en-US" sz="2800" dirty="0">
                <a:solidFill>
                  <a:srgbClr val="FFFF00"/>
                </a:solidFill>
                <a:latin typeface="Arial" charset="0"/>
                <a:ea typeface="Arial" charset="0"/>
                <a:cs typeface="Arial" charset="0"/>
              </a:rPr>
              <a:t>Vertical integration</a:t>
            </a:r>
            <a:r>
              <a:rPr lang="en-US" sz="2800" dirty="0">
                <a:latin typeface="Arial" charset="0"/>
                <a:ea typeface="Arial" charset="0"/>
                <a:cs typeface="Arial" charset="0"/>
              </a:rPr>
              <a:t>)</a:t>
            </a:r>
          </a:p>
          <a:p>
            <a:pPr lvl="1"/>
            <a:endParaRPr lang="en-US" sz="2800" dirty="0">
              <a:latin typeface="Arial" charset="0"/>
              <a:ea typeface="Arial" charset="0"/>
              <a:cs typeface="Arial" charset="0"/>
            </a:endParaRPr>
          </a:p>
          <a:p>
            <a:pPr marL="457200" indent="-457200">
              <a:buFont typeface="Arial" charset="0"/>
              <a:buChar char="•"/>
            </a:pPr>
            <a:r>
              <a:rPr lang="en-US" sz="2800" dirty="0">
                <a:solidFill>
                  <a:srgbClr val="92D050"/>
                </a:solidFill>
                <a:latin typeface="Arial" charset="0"/>
                <a:ea typeface="Arial" charset="0"/>
                <a:cs typeface="Arial" charset="0"/>
              </a:rPr>
              <a:t>The Little Three</a:t>
            </a:r>
            <a:r>
              <a:rPr lang="en-US" sz="2800" dirty="0">
                <a:latin typeface="Arial" charset="0"/>
                <a:ea typeface="Arial" charset="0"/>
                <a:cs typeface="Arial" charset="0"/>
              </a:rPr>
              <a:t>: Universal Pictures, Columbia Pictures, and United Artists </a:t>
            </a:r>
            <a:endParaRPr lang="en-US" sz="2800" b="1" dirty="0">
              <a:latin typeface="Arial" charset="0"/>
              <a:ea typeface="Arial" charset="0"/>
              <a:cs typeface="Arial" charset="0"/>
            </a:endParaRPr>
          </a:p>
          <a:p>
            <a:pPr lvl="1"/>
            <a:endParaRPr lang="en-US" sz="2800" b="1" dirty="0">
              <a:latin typeface="Arial" charset="0"/>
              <a:ea typeface="Arial" charset="0"/>
              <a:cs typeface="Arial" charset="0"/>
            </a:endParaRPr>
          </a:p>
          <a:p>
            <a:r>
              <a:rPr lang="en-US" dirty="0">
                <a:latin typeface="Arial" charset="0"/>
                <a:ea typeface="Arial" charset="0"/>
                <a:cs typeface="Arial" charset="0"/>
              </a:rPr>
              <a:t>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1788" y="343704"/>
            <a:ext cx="4877640" cy="3788458"/>
          </a:xfrm>
          <a:prstGeom prst="rect">
            <a:avLst/>
          </a:prstGeom>
        </p:spPr>
      </p:pic>
      <p:sp>
        <p:nvSpPr>
          <p:cNvPr id="5" name="Subtitle 2"/>
          <p:cNvSpPr txBox="1">
            <a:spLocks/>
          </p:cNvSpPr>
          <p:nvPr/>
        </p:nvSpPr>
        <p:spPr>
          <a:xfrm>
            <a:off x="3931788" y="4092511"/>
            <a:ext cx="4877640" cy="44969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latin typeface="Arial" charset="0"/>
                <a:ea typeface="Arial" charset="0"/>
                <a:cs typeface="Arial" charset="0"/>
              </a:rPr>
              <a:t>MGM Studio Orchestra, 1951</a:t>
            </a:r>
            <a:endParaRPr lang="en-US" sz="1400" b="1" dirty="0">
              <a:latin typeface="Arial"/>
              <a:cs typeface="Arial"/>
            </a:endParaRPr>
          </a:p>
          <a:p>
            <a:endParaRPr lang="en-US" sz="1400" b="1" dirty="0">
              <a:latin typeface="Arial"/>
              <a:cs typeface="Arial"/>
            </a:endParaRPr>
          </a:p>
        </p:txBody>
      </p:sp>
    </p:spTree>
    <p:extLst>
      <p:ext uri="{BB962C8B-B14F-4D97-AF65-F5344CB8AC3E}">
        <p14:creationId xmlns:p14="http://schemas.microsoft.com/office/powerpoint/2010/main" val="2561953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2516" y="343704"/>
            <a:ext cx="3619272" cy="3748807"/>
          </a:xfrm>
        </p:spPr>
        <p:txBody>
          <a:bodyPr>
            <a:noAutofit/>
          </a:bodyPr>
          <a:lstStyle/>
          <a:p>
            <a:pPr marL="457200" indent="-457200" algn="l">
              <a:buFont typeface="Arial" charset="0"/>
              <a:buChar char="•"/>
            </a:pPr>
            <a:r>
              <a:rPr lang="en-US" sz="2800" dirty="0">
                <a:latin typeface="Arial" charset="0"/>
                <a:ea typeface="Arial" charset="0"/>
                <a:cs typeface="Arial" charset="0"/>
              </a:rPr>
              <a:t>“</a:t>
            </a:r>
            <a:r>
              <a:rPr lang="en-US" sz="2800" dirty="0">
                <a:solidFill>
                  <a:schemeClr val="tx1"/>
                </a:solidFill>
                <a:latin typeface="Arial" charset="0"/>
                <a:ea typeface="Arial" charset="0"/>
                <a:cs typeface="Arial" charset="0"/>
              </a:rPr>
              <a:t>Poverty Row</a:t>
            </a:r>
            <a:r>
              <a:rPr lang="en-US" sz="2800" dirty="0">
                <a:latin typeface="Arial" charset="0"/>
                <a:ea typeface="Arial" charset="0"/>
                <a:cs typeface="Arial" charset="0"/>
              </a:rPr>
              <a:t>”: companies including Monogram and Republic Pictures produce “B-movies” in a double feature </a:t>
            </a:r>
          </a:p>
          <a:p>
            <a:pPr marL="457200" indent="-457200" algn="l">
              <a:buFont typeface="Arial" charset="0"/>
              <a:buChar char="•"/>
            </a:pPr>
            <a:endParaRPr lang="en-US" sz="2800" dirty="0">
              <a:latin typeface="Arial" charset="0"/>
              <a:ea typeface="Arial" charset="0"/>
              <a:cs typeface="Arial" charset="0"/>
            </a:endParaRPr>
          </a:p>
        </p:txBody>
      </p:sp>
      <p:sp>
        <p:nvSpPr>
          <p:cNvPr id="6" name="Rectangle 5"/>
          <p:cNvSpPr/>
          <p:nvPr/>
        </p:nvSpPr>
        <p:spPr>
          <a:xfrm>
            <a:off x="312516" y="3599727"/>
            <a:ext cx="8496912" cy="3385542"/>
          </a:xfrm>
          <a:prstGeom prst="rect">
            <a:avLst/>
          </a:prstGeom>
        </p:spPr>
        <p:txBody>
          <a:bodyPr wrap="square">
            <a:spAutoFit/>
          </a:bodyPr>
          <a:lstStyle/>
          <a:p>
            <a:pPr marL="457200" indent="-457200">
              <a:buFont typeface="Arial" charset="0"/>
              <a:buChar char="•"/>
            </a:pPr>
            <a:endParaRPr lang="en-US" sz="2800" dirty="0">
              <a:latin typeface="Arial" charset="0"/>
              <a:ea typeface="Arial" charset="0"/>
              <a:cs typeface="Arial" charset="0"/>
            </a:endParaRPr>
          </a:p>
          <a:p>
            <a:pPr marL="457200" indent="-457200">
              <a:buFont typeface="Arial" charset="0"/>
              <a:buChar char="•"/>
            </a:pPr>
            <a:r>
              <a:rPr lang="en-US" sz="2800" dirty="0">
                <a:latin typeface="Arial" charset="0"/>
                <a:ea typeface="Arial" charset="0"/>
                <a:cs typeface="Arial" charset="0"/>
              </a:rPr>
              <a:t>Influence of the</a:t>
            </a:r>
          </a:p>
          <a:p>
            <a:pPr lvl="1"/>
            <a:r>
              <a:rPr lang="en-US" sz="2800" dirty="0">
                <a:latin typeface="Arial" charset="0"/>
                <a:ea typeface="Arial" charset="0"/>
                <a:cs typeface="Arial" charset="0"/>
              </a:rPr>
              <a:t>Production Code (Hays Code): self-censorship</a:t>
            </a:r>
          </a:p>
          <a:p>
            <a:pPr lvl="1"/>
            <a:endParaRPr lang="en-US" sz="2800" dirty="0">
              <a:latin typeface="Arial" charset="0"/>
              <a:ea typeface="Arial" charset="0"/>
              <a:cs typeface="Arial" charset="0"/>
            </a:endParaRPr>
          </a:p>
          <a:p>
            <a:pPr marL="457200" indent="-457200">
              <a:buFont typeface="Arial" charset="0"/>
              <a:buChar char="•"/>
            </a:pPr>
            <a:r>
              <a:rPr lang="en-US" sz="2800" dirty="0">
                <a:latin typeface="Arial" charset="0"/>
                <a:ea typeface="Arial" charset="0"/>
                <a:cs typeface="Arial" charset="0"/>
              </a:rPr>
              <a:t>Genres of the studio era: musicals, gangster, newspaper picture, biopic, screwball comedies, mystery/horror/noir (later in the ‘40s)</a:t>
            </a:r>
          </a:p>
          <a:p>
            <a:r>
              <a:rPr lang="en-US" dirty="0">
                <a:latin typeface="Arial" charset="0"/>
                <a:ea typeface="Arial" charset="0"/>
                <a:cs typeface="Arial" charset="0"/>
              </a:rPr>
              <a:t> </a:t>
            </a:r>
          </a:p>
        </p:txBody>
      </p:sp>
      <p:sp>
        <p:nvSpPr>
          <p:cNvPr id="5" name="Subtitle 2"/>
          <p:cNvSpPr txBox="1">
            <a:spLocks/>
          </p:cNvSpPr>
          <p:nvPr/>
        </p:nvSpPr>
        <p:spPr>
          <a:xfrm>
            <a:off x="3931788" y="4092511"/>
            <a:ext cx="4877640" cy="44969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latin typeface="Arial" charset="0"/>
                <a:ea typeface="Arial" charset="0"/>
                <a:cs typeface="Arial" charset="0"/>
              </a:rPr>
              <a:t>Paramount Studio, 1933</a:t>
            </a:r>
            <a:endParaRPr lang="en-US" sz="1400" b="1" dirty="0">
              <a:latin typeface="Arial"/>
              <a:cs typeface="Arial"/>
            </a:endParaRPr>
          </a:p>
          <a:p>
            <a:endParaRPr lang="en-US" sz="1400" b="1" dirty="0">
              <a:latin typeface="Arial"/>
              <a:cs typeface="Aria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6952" y="324952"/>
            <a:ext cx="4822476" cy="3767559"/>
          </a:xfrm>
          <a:prstGeom prst="rect">
            <a:avLst/>
          </a:prstGeom>
        </p:spPr>
      </p:pic>
    </p:spTree>
    <p:extLst>
      <p:ext uri="{BB962C8B-B14F-4D97-AF65-F5344CB8AC3E}">
        <p14:creationId xmlns:p14="http://schemas.microsoft.com/office/powerpoint/2010/main" val="1974368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2516" y="343704"/>
            <a:ext cx="3619272" cy="3748807"/>
          </a:xfrm>
        </p:spPr>
        <p:txBody>
          <a:bodyPr>
            <a:noAutofit/>
          </a:bodyPr>
          <a:lstStyle/>
          <a:p>
            <a:pPr marL="457200" indent="-457200" algn="l">
              <a:buFont typeface="Arial" charset="0"/>
              <a:buChar char="•"/>
            </a:pPr>
            <a:r>
              <a:rPr lang="en-US" sz="2800" dirty="0">
                <a:latin typeface="Arial" charset="0"/>
                <a:ea typeface="Arial" charset="0"/>
                <a:cs typeface="Arial" charset="0"/>
              </a:rPr>
              <a:t>“</a:t>
            </a:r>
            <a:r>
              <a:rPr lang="en-US" sz="2800" dirty="0">
                <a:solidFill>
                  <a:srgbClr val="92D050"/>
                </a:solidFill>
                <a:latin typeface="Arial" charset="0"/>
                <a:ea typeface="Arial" charset="0"/>
                <a:cs typeface="Arial" charset="0"/>
              </a:rPr>
              <a:t>Poverty Row</a:t>
            </a:r>
            <a:r>
              <a:rPr lang="en-US" sz="2800" dirty="0">
                <a:latin typeface="Arial" charset="0"/>
                <a:ea typeface="Arial" charset="0"/>
                <a:cs typeface="Arial" charset="0"/>
              </a:rPr>
              <a:t>”: companies including Monogram and Republic Pictures produce “B-movies” in a double feature </a:t>
            </a:r>
          </a:p>
          <a:p>
            <a:pPr marL="457200" indent="-457200" algn="l">
              <a:buFont typeface="Arial" charset="0"/>
              <a:buChar char="•"/>
            </a:pPr>
            <a:endParaRPr lang="en-US" sz="2800" dirty="0">
              <a:latin typeface="Arial" charset="0"/>
              <a:ea typeface="Arial" charset="0"/>
              <a:cs typeface="Arial" charset="0"/>
            </a:endParaRPr>
          </a:p>
        </p:txBody>
      </p:sp>
      <p:sp>
        <p:nvSpPr>
          <p:cNvPr id="6" name="Rectangle 5"/>
          <p:cNvSpPr/>
          <p:nvPr/>
        </p:nvSpPr>
        <p:spPr>
          <a:xfrm>
            <a:off x="312516" y="3599727"/>
            <a:ext cx="8496912" cy="3385542"/>
          </a:xfrm>
          <a:prstGeom prst="rect">
            <a:avLst/>
          </a:prstGeom>
        </p:spPr>
        <p:txBody>
          <a:bodyPr wrap="square">
            <a:spAutoFit/>
          </a:bodyPr>
          <a:lstStyle/>
          <a:p>
            <a:pPr marL="457200" indent="-457200">
              <a:buFont typeface="Arial" charset="0"/>
              <a:buChar char="•"/>
            </a:pPr>
            <a:endParaRPr lang="en-US" sz="2800" dirty="0">
              <a:latin typeface="Arial" charset="0"/>
              <a:ea typeface="Arial" charset="0"/>
              <a:cs typeface="Arial" charset="0"/>
            </a:endParaRPr>
          </a:p>
          <a:p>
            <a:pPr marL="457200" indent="-457200">
              <a:buFont typeface="Arial" charset="0"/>
              <a:buChar char="•"/>
            </a:pPr>
            <a:r>
              <a:rPr lang="en-US" sz="2800" dirty="0">
                <a:latin typeface="Arial" charset="0"/>
                <a:ea typeface="Arial" charset="0"/>
                <a:cs typeface="Arial" charset="0"/>
              </a:rPr>
              <a:t>Influence of the</a:t>
            </a:r>
          </a:p>
          <a:p>
            <a:pPr lvl="1"/>
            <a:r>
              <a:rPr lang="en-US" sz="2800" dirty="0">
                <a:solidFill>
                  <a:srgbClr val="92D050"/>
                </a:solidFill>
                <a:latin typeface="Arial" charset="0"/>
                <a:ea typeface="Arial" charset="0"/>
                <a:cs typeface="Arial" charset="0"/>
              </a:rPr>
              <a:t>Production Code (Hays Code)</a:t>
            </a:r>
            <a:r>
              <a:rPr lang="en-US" sz="2800" dirty="0">
                <a:latin typeface="Arial" charset="0"/>
                <a:ea typeface="Arial" charset="0"/>
                <a:cs typeface="Arial" charset="0"/>
              </a:rPr>
              <a:t>:</a:t>
            </a:r>
            <a:r>
              <a:rPr lang="en-US" sz="2800" dirty="0">
                <a:solidFill>
                  <a:srgbClr val="92D050"/>
                </a:solidFill>
                <a:latin typeface="Arial" charset="0"/>
                <a:ea typeface="Arial" charset="0"/>
                <a:cs typeface="Arial" charset="0"/>
              </a:rPr>
              <a:t> </a:t>
            </a:r>
            <a:r>
              <a:rPr lang="en-US" sz="2800" dirty="0">
                <a:latin typeface="Arial" charset="0"/>
                <a:ea typeface="Arial" charset="0"/>
                <a:cs typeface="Arial" charset="0"/>
              </a:rPr>
              <a:t>self-censorship</a:t>
            </a:r>
          </a:p>
          <a:p>
            <a:pPr lvl="1"/>
            <a:endParaRPr lang="en-US" sz="2800" dirty="0">
              <a:latin typeface="Arial" charset="0"/>
              <a:ea typeface="Arial" charset="0"/>
              <a:cs typeface="Arial" charset="0"/>
            </a:endParaRPr>
          </a:p>
          <a:p>
            <a:pPr marL="457200" indent="-457200">
              <a:buFont typeface="Arial" charset="0"/>
              <a:buChar char="•"/>
            </a:pPr>
            <a:r>
              <a:rPr lang="en-US" sz="2800" dirty="0">
                <a:latin typeface="Arial" charset="0"/>
                <a:ea typeface="Arial" charset="0"/>
                <a:cs typeface="Arial" charset="0"/>
              </a:rPr>
              <a:t>Genres of the studio era: musicals, gangster, newspaper picture, biopic, screwball comedies, mystery/horror/noir (later in the ‘40s)</a:t>
            </a:r>
          </a:p>
          <a:p>
            <a:r>
              <a:rPr lang="en-US" dirty="0">
                <a:latin typeface="Arial" charset="0"/>
                <a:ea typeface="Arial" charset="0"/>
                <a:cs typeface="Arial" charset="0"/>
              </a:rPr>
              <a:t> </a:t>
            </a:r>
          </a:p>
        </p:txBody>
      </p:sp>
      <p:sp>
        <p:nvSpPr>
          <p:cNvPr id="5" name="Subtitle 2"/>
          <p:cNvSpPr txBox="1">
            <a:spLocks/>
          </p:cNvSpPr>
          <p:nvPr/>
        </p:nvSpPr>
        <p:spPr>
          <a:xfrm>
            <a:off x="3931788" y="4092511"/>
            <a:ext cx="4877640" cy="44969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latin typeface="Arial" charset="0"/>
                <a:ea typeface="Arial" charset="0"/>
                <a:cs typeface="Arial" charset="0"/>
              </a:rPr>
              <a:t>Paramount Studio, 1933</a:t>
            </a:r>
            <a:endParaRPr lang="en-US" sz="1400" b="1" dirty="0">
              <a:latin typeface="Arial"/>
              <a:cs typeface="Arial"/>
            </a:endParaRPr>
          </a:p>
          <a:p>
            <a:endParaRPr lang="en-US" sz="1400" b="1" dirty="0">
              <a:latin typeface="Arial"/>
              <a:cs typeface="Aria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6952" y="324952"/>
            <a:ext cx="4822476" cy="3767559"/>
          </a:xfrm>
          <a:prstGeom prst="rect">
            <a:avLst/>
          </a:prstGeom>
        </p:spPr>
      </p:pic>
    </p:spTree>
    <p:extLst>
      <p:ext uri="{BB962C8B-B14F-4D97-AF65-F5344CB8AC3E}">
        <p14:creationId xmlns:p14="http://schemas.microsoft.com/office/powerpoint/2010/main" val="1048527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2516" y="89894"/>
            <a:ext cx="4027989" cy="4862706"/>
          </a:xfrm>
        </p:spPr>
        <p:txBody>
          <a:bodyPr>
            <a:noAutofit/>
          </a:bodyPr>
          <a:lstStyle/>
          <a:p>
            <a:pPr marL="457200" indent="-457200" algn="l">
              <a:buFont typeface="Arial" charset="0"/>
              <a:buChar char="•"/>
            </a:pPr>
            <a:r>
              <a:rPr lang="en-US" sz="2800" dirty="0">
                <a:latin typeface="Arial" charset="0"/>
                <a:ea typeface="Arial" charset="0"/>
                <a:cs typeface="Arial" charset="0"/>
              </a:rPr>
              <a:t>Decline of the studio era: Paramount antitrust decrees (1948), rise of independent productions in the 1950s, emergence of TV, suburbanization</a:t>
            </a:r>
          </a:p>
          <a:p>
            <a:pPr marL="457200" indent="-457200" algn="l">
              <a:buFont typeface="Arial" charset="0"/>
              <a:buChar char="•"/>
            </a:pPr>
            <a:endParaRPr lang="en-US" sz="2400" dirty="0">
              <a:latin typeface="Arial" charset="0"/>
              <a:ea typeface="Arial" charset="0"/>
              <a:cs typeface="Arial" charset="0"/>
            </a:endParaRPr>
          </a:p>
          <a:p>
            <a:pPr marL="457200" indent="-457200" algn="l">
              <a:buFont typeface="Arial" charset="0"/>
              <a:buChar char="•"/>
            </a:pPr>
            <a:r>
              <a:rPr lang="en-US" sz="2800" dirty="0">
                <a:latin typeface="Arial" charset="0"/>
                <a:ea typeface="Arial" charset="0"/>
                <a:cs typeface="Arial" charset="0"/>
              </a:rPr>
              <a:t>The 1970s: New Hollywood </a:t>
            </a:r>
          </a:p>
          <a:p>
            <a:pPr marL="457200" indent="-457200" algn="l">
              <a:buFont typeface="Arial" charset="0"/>
              <a:buChar char="•"/>
            </a:pPr>
            <a:endParaRPr lang="en-US" sz="2800" dirty="0">
              <a:latin typeface="Arial" charset="0"/>
              <a:ea typeface="Arial" charset="0"/>
              <a:cs typeface="Arial" charset="0"/>
            </a:endParaRPr>
          </a:p>
          <a:p>
            <a:pPr marL="457200" indent="-457200" algn="l">
              <a:buFont typeface="Arial" charset="0"/>
              <a:buChar char="•"/>
            </a:pPr>
            <a:endParaRPr lang="en-US" sz="2800" dirty="0">
              <a:latin typeface="Arial" charset="0"/>
              <a:ea typeface="Arial" charset="0"/>
              <a:cs typeface="Arial" charset="0"/>
            </a:endParaRPr>
          </a:p>
        </p:txBody>
      </p:sp>
      <p:sp>
        <p:nvSpPr>
          <p:cNvPr id="6" name="Rectangle 5"/>
          <p:cNvSpPr/>
          <p:nvPr/>
        </p:nvSpPr>
        <p:spPr>
          <a:xfrm>
            <a:off x="312516" y="5367924"/>
            <a:ext cx="8496912" cy="2092881"/>
          </a:xfrm>
          <a:prstGeom prst="rect">
            <a:avLst/>
          </a:prstGeom>
        </p:spPr>
        <p:txBody>
          <a:bodyPr wrap="square">
            <a:spAutoFit/>
          </a:bodyPr>
          <a:lstStyle/>
          <a:p>
            <a:pPr marL="457200" indent="-457200">
              <a:buFont typeface="Arial" charset="0"/>
              <a:buChar char="•"/>
            </a:pPr>
            <a:r>
              <a:rPr lang="en-US" sz="2800" dirty="0">
                <a:latin typeface="Arial" charset="0"/>
                <a:ea typeface="Arial" charset="0"/>
                <a:cs typeface="Arial" charset="0"/>
              </a:rPr>
              <a:t>Today - multi-national media conglomerates (News Corps, Time Warner, Walt Disney Co., Comcast)</a:t>
            </a:r>
          </a:p>
          <a:p>
            <a:pPr lvl="1"/>
            <a:endParaRPr lang="en-US" sz="2800" dirty="0">
              <a:latin typeface="Arial" charset="0"/>
              <a:ea typeface="Arial" charset="0"/>
              <a:cs typeface="Arial" charset="0"/>
            </a:endParaRPr>
          </a:p>
          <a:p>
            <a:r>
              <a:rPr lang="en-US" dirty="0">
                <a:latin typeface="Arial" charset="0"/>
                <a:ea typeface="Arial" charset="0"/>
                <a:cs typeface="Arial" charset="0"/>
              </a:rPr>
              <a:t> </a:t>
            </a:r>
          </a:p>
        </p:txBody>
      </p:sp>
      <p:sp>
        <p:nvSpPr>
          <p:cNvPr id="5" name="Subtitle 2"/>
          <p:cNvSpPr txBox="1">
            <a:spLocks/>
          </p:cNvSpPr>
          <p:nvPr/>
        </p:nvSpPr>
        <p:spPr>
          <a:xfrm>
            <a:off x="4340505" y="3872727"/>
            <a:ext cx="4560222" cy="66454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latin typeface="Arial" charset="0"/>
                <a:ea typeface="Arial" charset="0"/>
                <a:cs typeface="Arial" charset="0"/>
              </a:rPr>
              <a:t>Production of </a:t>
            </a:r>
            <a:r>
              <a:rPr lang="en-US" sz="1400" i="1" dirty="0">
                <a:latin typeface="Arial" charset="0"/>
                <a:ea typeface="Arial" charset="0"/>
                <a:cs typeface="Arial" charset="0"/>
              </a:rPr>
              <a:t>Raffles</a:t>
            </a:r>
            <a:r>
              <a:rPr lang="en-US" sz="1400" dirty="0">
                <a:latin typeface="Arial" charset="0"/>
                <a:ea typeface="Arial" charset="0"/>
                <a:cs typeface="Arial" charset="0"/>
              </a:rPr>
              <a:t> (1930) Dir. George Fitzmaurice</a:t>
            </a:r>
          </a:p>
          <a:p>
            <a:r>
              <a:rPr lang="en-US" sz="1400" dirty="0">
                <a:latin typeface="Arial" charset="0"/>
                <a:ea typeface="Arial" charset="0"/>
                <a:cs typeface="Arial" charset="0"/>
              </a:rPr>
              <a:t>Samuel Goldwyn Company</a:t>
            </a:r>
            <a:endParaRPr lang="en-US" sz="1400" dirty="0">
              <a:latin typeface="Arial"/>
              <a:cs typeface="Arial"/>
            </a:endParaRPr>
          </a:p>
          <a:p>
            <a:endParaRPr lang="en-US" sz="1400" b="1" dirty="0">
              <a:latin typeface="Arial"/>
              <a:cs typeface="Aria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0505" y="230155"/>
            <a:ext cx="4560223" cy="3583032"/>
          </a:xfrm>
          <a:prstGeom prst="rect">
            <a:avLst/>
          </a:prstGeom>
        </p:spPr>
      </p:pic>
    </p:spTree>
    <p:extLst>
      <p:ext uri="{BB962C8B-B14F-4D97-AF65-F5344CB8AC3E}">
        <p14:creationId xmlns:p14="http://schemas.microsoft.com/office/powerpoint/2010/main" val="3998004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2516" y="89894"/>
            <a:ext cx="4027989" cy="4862706"/>
          </a:xfrm>
        </p:spPr>
        <p:txBody>
          <a:bodyPr>
            <a:noAutofit/>
          </a:bodyPr>
          <a:lstStyle/>
          <a:p>
            <a:pPr marL="457200" indent="-457200" algn="l">
              <a:buFont typeface="Arial" charset="0"/>
              <a:buChar char="•"/>
            </a:pPr>
            <a:r>
              <a:rPr lang="en-US" sz="2800" dirty="0">
                <a:latin typeface="Arial" charset="0"/>
                <a:ea typeface="Arial" charset="0"/>
                <a:cs typeface="Arial" charset="0"/>
              </a:rPr>
              <a:t>Decline of the studio era: Paramount antitrust decrees (1948), rise of independent productions in the 1950s, emergence of TV, suburbanization</a:t>
            </a:r>
          </a:p>
          <a:p>
            <a:pPr marL="457200" indent="-457200" algn="l">
              <a:buFont typeface="Arial" charset="0"/>
              <a:buChar char="•"/>
            </a:pPr>
            <a:endParaRPr lang="en-US" sz="2400" dirty="0">
              <a:latin typeface="Arial" charset="0"/>
              <a:ea typeface="Arial" charset="0"/>
              <a:cs typeface="Arial" charset="0"/>
            </a:endParaRPr>
          </a:p>
          <a:p>
            <a:pPr marL="457200" indent="-457200" algn="l">
              <a:buFont typeface="Arial" charset="0"/>
              <a:buChar char="•"/>
            </a:pPr>
            <a:r>
              <a:rPr lang="en-US" sz="2800" dirty="0">
                <a:latin typeface="Arial" charset="0"/>
                <a:ea typeface="Arial" charset="0"/>
                <a:cs typeface="Arial" charset="0"/>
              </a:rPr>
              <a:t>The 1970s: New Hollywood </a:t>
            </a:r>
          </a:p>
          <a:p>
            <a:pPr marL="457200" indent="-457200" algn="l">
              <a:buFont typeface="Arial" charset="0"/>
              <a:buChar char="•"/>
            </a:pPr>
            <a:endParaRPr lang="en-US" sz="2800" dirty="0">
              <a:latin typeface="Arial" charset="0"/>
              <a:ea typeface="Arial" charset="0"/>
              <a:cs typeface="Arial" charset="0"/>
            </a:endParaRPr>
          </a:p>
          <a:p>
            <a:pPr marL="457200" indent="-457200" algn="l">
              <a:buFont typeface="Arial" charset="0"/>
              <a:buChar char="•"/>
            </a:pPr>
            <a:endParaRPr lang="en-US" sz="2800" dirty="0">
              <a:latin typeface="Arial" charset="0"/>
              <a:ea typeface="Arial" charset="0"/>
              <a:cs typeface="Arial" charset="0"/>
            </a:endParaRPr>
          </a:p>
        </p:txBody>
      </p:sp>
      <p:sp>
        <p:nvSpPr>
          <p:cNvPr id="6" name="Rectangle 5"/>
          <p:cNvSpPr/>
          <p:nvPr/>
        </p:nvSpPr>
        <p:spPr>
          <a:xfrm>
            <a:off x="312516" y="5367924"/>
            <a:ext cx="8496912" cy="2092881"/>
          </a:xfrm>
          <a:prstGeom prst="rect">
            <a:avLst/>
          </a:prstGeom>
        </p:spPr>
        <p:txBody>
          <a:bodyPr wrap="square">
            <a:spAutoFit/>
          </a:bodyPr>
          <a:lstStyle/>
          <a:p>
            <a:pPr marL="457200" indent="-457200">
              <a:buFont typeface="Arial" charset="0"/>
              <a:buChar char="•"/>
            </a:pPr>
            <a:r>
              <a:rPr lang="en-US" sz="2800" dirty="0">
                <a:latin typeface="Arial" charset="0"/>
                <a:ea typeface="Arial" charset="0"/>
                <a:cs typeface="Arial" charset="0"/>
              </a:rPr>
              <a:t>Today - multi-national media conglomerates (</a:t>
            </a:r>
            <a:r>
              <a:rPr lang="en-US" sz="2800" dirty="0">
                <a:solidFill>
                  <a:srgbClr val="92D050"/>
                </a:solidFill>
                <a:latin typeface="Arial" charset="0"/>
                <a:ea typeface="Arial" charset="0"/>
                <a:cs typeface="Arial" charset="0"/>
              </a:rPr>
              <a:t>News Corps, Time Warner, Walt Disney Co., Comcast</a:t>
            </a:r>
            <a:r>
              <a:rPr lang="en-US" sz="2800" dirty="0">
                <a:latin typeface="Arial" charset="0"/>
                <a:ea typeface="Arial" charset="0"/>
                <a:cs typeface="Arial" charset="0"/>
              </a:rPr>
              <a:t>)</a:t>
            </a:r>
          </a:p>
          <a:p>
            <a:pPr lvl="1"/>
            <a:endParaRPr lang="en-US" sz="2800" dirty="0">
              <a:latin typeface="Arial" charset="0"/>
              <a:ea typeface="Arial" charset="0"/>
              <a:cs typeface="Arial" charset="0"/>
            </a:endParaRPr>
          </a:p>
          <a:p>
            <a:r>
              <a:rPr lang="en-US" dirty="0">
                <a:latin typeface="Arial" charset="0"/>
                <a:ea typeface="Arial" charset="0"/>
                <a:cs typeface="Arial" charset="0"/>
              </a:rPr>
              <a:t> </a:t>
            </a:r>
          </a:p>
        </p:txBody>
      </p:sp>
      <p:sp>
        <p:nvSpPr>
          <p:cNvPr id="5" name="Subtitle 2"/>
          <p:cNvSpPr txBox="1">
            <a:spLocks/>
          </p:cNvSpPr>
          <p:nvPr/>
        </p:nvSpPr>
        <p:spPr>
          <a:xfrm>
            <a:off x="4340505" y="3872727"/>
            <a:ext cx="4560222" cy="66454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latin typeface="Arial" charset="0"/>
                <a:ea typeface="Arial" charset="0"/>
                <a:cs typeface="Arial" charset="0"/>
              </a:rPr>
              <a:t>Production of </a:t>
            </a:r>
            <a:r>
              <a:rPr lang="en-US" sz="1400" i="1" dirty="0">
                <a:latin typeface="Arial" charset="0"/>
                <a:ea typeface="Arial" charset="0"/>
                <a:cs typeface="Arial" charset="0"/>
              </a:rPr>
              <a:t>Raffles</a:t>
            </a:r>
            <a:r>
              <a:rPr lang="en-US" sz="1400" dirty="0">
                <a:latin typeface="Arial" charset="0"/>
                <a:ea typeface="Arial" charset="0"/>
                <a:cs typeface="Arial" charset="0"/>
              </a:rPr>
              <a:t> (1930) Dir. George Fitzmaurice</a:t>
            </a:r>
          </a:p>
          <a:p>
            <a:r>
              <a:rPr lang="en-US" sz="1400" dirty="0">
                <a:latin typeface="Arial" charset="0"/>
                <a:ea typeface="Arial" charset="0"/>
                <a:cs typeface="Arial" charset="0"/>
              </a:rPr>
              <a:t>Samuel Goldwyn Company</a:t>
            </a:r>
            <a:endParaRPr lang="en-US" sz="1400" dirty="0">
              <a:latin typeface="Arial"/>
              <a:cs typeface="Arial"/>
            </a:endParaRPr>
          </a:p>
          <a:p>
            <a:endParaRPr lang="en-US" sz="1400" b="1" dirty="0">
              <a:latin typeface="Arial"/>
              <a:cs typeface="Aria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0505" y="230155"/>
            <a:ext cx="4560223" cy="3583032"/>
          </a:xfrm>
          <a:prstGeom prst="rect">
            <a:avLst/>
          </a:prstGeom>
        </p:spPr>
      </p:pic>
    </p:spTree>
    <p:extLst>
      <p:ext uri="{BB962C8B-B14F-4D97-AF65-F5344CB8AC3E}">
        <p14:creationId xmlns:p14="http://schemas.microsoft.com/office/powerpoint/2010/main" val="90641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0388" y="1304636"/>
            <a:ext cx="8048988" cy="5553364"/>
          </a:xfrm>
        </p:spPr>
        <p:txBody>
          <a:bodyPr>
            <a:noAutofit/>
          </a:bodyPr>
          <a:lstStyle/>
          <a:p>
            <a:pPr lvl="0" algn="l"/>
            <a:endParaRPr lang="en-US" sz="2800" dirty="0">
              <a:latin typeface="Arial"/>
              <a:cs typeface="Arial"/>
            </a:endParaRPr>
          </a:p>
          <a:p>
            <a:pPr lvl="0" algn="l"/>
            <a:endParaRPr lang="en-US" sz="2800" b="1" dirty="0">
              <a:latin typeface="Arial"/>
              <a:cs typeface="Arial"/>
            </a:endParaRPr>
          </a:p>
          <a:p>
            <a:endParaRPr lang="en-US" sz="2000" b="1" dirty="0">
              <a:latin typeface="Arial"/>
              <a:cs typeface="Arial"/>
            </a:endParaRPr>
          </a:p>
        </p:txBody>
      </p:sp>
      <p:sp>
        <p:nvSpPr>
          <p:cNvPr id="4" name="TextBox 3"/>
          <p:cNvSpPr txBox="1"/>
          <p:nvPr/>
        </p:nvSpPr>
        <p:spPr>
          <a:xfrm>
            <a:off x="530388" y="300181"/>
            <a:ext cx="7850908" cy="1077218"/>
          </a:xfrm>
          <a:prstGeom prst="rect">
            <a:avLst/>
          </a:prstGeom>
          <a:noFill/>
        </p:spPr>
        <p:txBody>
          <a:bodyPr wrap="square" rtlCol="0">
            <a:spAutoFit/>
          </a:bodyPr>
          <a:lstStyle/>
          <a:p>
            <a:r>
              <a:rPr lang="en-US" sz="3200" b="1" dirty="0">
                <a:latin typeface="Arial"/>
                <a:cs typeface="Arial"/>
              </a:rPr>
              <a:t>Analyses of Classical Hollywood Cinema:</a:t>
            </a:r>
          </a:p>
        </p:txBody>
      </p:sp>
    </p:spTree>
    <p:extLst>
      <p:ext uri="{BB962C8B-B14F-4D97-AF65-F5344CB8AC3E}">
        <p14:creationId xmlns:p14="http://schemas.microsoft.com/office/powerpoint/2010/main" val="591674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0388" y="1304636"/>
            <a:ext cx="8048988" cy="5553364"/>
          </a:xfrm>
        </p:spPr>
        <p:txBody>
          <a:bodyPr>
            <a:noAutofit/>
          </a:bodyPr>
          <a:lstStyle/>
          <a:p>
            <a:pPr lvl="0" algn="l"/>
            <a:endParaRPr lang="en-US" sz="2800" dirty="0">
              <a:latin typeface="Arial"/>
              <a:cs typeface="Arial"/>
            </a:endParaRPr>
          </a:p>
          <a:p>
            <a:pPr marL="457200" lvl="0" indent="-457200" algn="l">
              <a:buFont typeface="Arial" charset="0"/>
              <a:buChar char="•"/>
            </a:pPr>
            <a:r>
              <a:rPr lang="en-US" sz="2800" dirty="0">
                <a:latin typeface="Arial"/>
                <a:cs typeface="Arial"/>
              </a:rPr>
              <a:t>Acting and performance</a:t>
            </a:r>
          </a:p>
          <a:p>
            <a:pPr marL="457200" lvl="0" indent="-457200" algn="l">
              <a:buFont typeface="Arial" charset="0"/>
              <a:buChar char="•"/>
            </a:pPr>
            <a:endParaRPr lang="en-US" sz="2800" dirty="0">
              <a:latin typeface="Arial"/>
              <a:cs typeface="Arial"/>
            </a:endParaRPr>
          </a:p>
          <a:p>
            <a:pPr algn="l"/>
            <a:r>
              <a:rPr lang="en-US" sz="2800" dirty="0"/>
              <a:t> </a:t>
            </a:r>
          </a:p>
          <a:p>
            <a:pPr lvl="0" algn="l"/>
            <a:endParaRPr lang="en-US" sz="2800" b="1" dirty="0">
              <a:latin typeface="Arial"/>
              <a:cs typeface="Arial"/>
            </a:endParaRPr>
          </a:p>
          <a:p>
            <a:endParaRPr lang="en-US" sz="2000" b="1" dirty="0">
              <a:latin typeface="Arial"/>
              <a:cs typeface="Arial"/>
            </a:endParaRPr>
          </a:p>
        </p:txBody>
      </p:sp>
      <p:sp>
        <p:nvSpPr>
          <p:cNvPr id="4" name="TextBox 3"/>
          <p:cNvSpPr txBox="1"/>
          <p:nvPr/>
        </p:nvSpPr>
        <p:spPr>
          <a:xfrm>
            <a:off x="530388" y="300181"/>
            <a:ext cx="7850908" cy="1077218"/>
          </a:xfrm>
          <a:prstGeom prst="rect">
            <a:avLst/>
          </a:prstGeom>
          <a:noFill/>
        </p:spPr>
        <p:txBody>
          <a:bodyPr wrap="square" rtlCol="0">
            <a:spAutoFit/>
          </a:bodyPr>
          <a:lstStyle/>
          <a:p>
            <a:r>
              <a:rPr lang="en-US" sz="3200" b="1" dirty="0">
                <a:latin typeface="Arial"/>
                <a:cs typeface="Arial"/>
              </a:rPr>
              <a:t>Analyses of Classical Hollywood Cinema:</a:t>
            </a:r>
          </a:p>
        </p:txBody>
      </p:sp>
    </p:spTree>
    <p:extLst>
      <p:ext uri="{BB962C8B-B14F-4D97-AF65-F5344CB8AC3E}">
        <p14:creationId xmlns:p14="http://schemas.microsoft.com/office/powerpoint/2010/main" val="4015330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0388" y="1304636"/>
            <a:ext cx="8048988" cy="5553364"/>
          </a:xfrm>
        </p:spPr>
        <p:txBody>
          <a:bodyPr>
            <a:noAutofit/>
          </a:bodyPr>
          <a:lstStyle/>
          <a:p>
            <a:pPr lvl="0" algn="l"/>
            <a:endParaRPr lang="en-US" sz="2800" dirty="0">
              <a:latin typeface="Arial"/>
              <a:cs typeface="Arial"/>
            </a:endParaRPr>
          </a:p>
          <a:p>
            <a:pPr marL="457200" lvl="0" indent="-457200" algn="l">
              <a:buFont typeface="Arial" charset="0"/>
              <a:buChar char="•"/>
            </a:pPr>
            <a:r>
              <a:rPr lang="en-US" sz="2800" dirty="0">
                <a:latin typeface="Arial"/>
                <a:cs typeface="Arial"/>
              </a:rPr>
              <a:t>Acting and performance</a:t>
            </a:r>
          </a:p>
          <a:p>
            <a:pPr marL="457200" lvl="0" indent="-457200" algn="l">
              <a:buFont typeface="Arial" charset="0"/>
              <a:buChar char="•"/>
            </a:pPr>
            <a:r>
              <a:rPr lang="en-US" sz="2800" dirty="0">
                <a:latin typeface="Arial"/>
                <a:cs typeface="Arial"/>
              </a:rPr>
              <a:t>Film music</a:t>
            </a:r>
          </a:p>
          <a:p>
            <a:pPr algn="l"/>
            <a:r>
              <a:rPr lang="en-US" sz="2800" dirty="0"/>
              <a:t> </a:t>
            </a:r>
          </a:p>
          <a:p>
            <a:pPr lvl="0" algn="l"/>
            <a:endParaRPr lang="en-US" sz="2800" b="1" dirty="0">
              <a:latin typeface="Arial"/>
              <a:cs typeface="Arial"/>
            </a:endParaRPr>
          </a:p>
          <a:p>
            <a:endParaRPr lang="en-US" sz="2000" b="1" dirty="0">
              <a:latin typeface="Arial"/>
              <a:cs typeface="Arial"/>
            </a:endParaRPr>
          </a:p>
        </p:txBody>
      </p:sp>
      <p:sp>
        <p:nvSpPr>
          <p:cNvPr id="4" name="TextBox 3"/>
          <p:cNvSpPr txBox="1"/>
          <p:nvPr/>
        </p:nvSpPr>
        <p:spPr>
          <a:xfrm>
            <a:off x="530388" y="300181"/>
            <a:ext cx="7850908" cy="1077218"/>
          </a:xfrm>
          <a:prstGeom prst="rect">
            <a:avLst/>
          </a:prstGeom>
          <a:noFill/>
        </p:spPr>
        <p:txBody>
          <a:bodyPr wrap="square" rtlCol="0">
            <a:spAutoFit/>
          </a:bodyPr>
          <a:lstStyle/>
          <a:p>
            <a:r>
              <a:rPr lang="en-US" sz="3200" b="1" dirty="0">
                <a:latin typeface="Arial"/>
                <a:cs typeface="Arial"/>
              </a:rPr>
              <a:t>Analyses of Classical Hollywood Cinema:</a:t>
            </a:r>
          </a:p>
        </p:txBody>
      </p:sp>
    </p:spTree>
    <p:extLst>
      <p:ext uri="{BB962C8B-B14F-4D97-AF65-F5344CB8AC3E}">
        <p14:creationId xmlns:p14="http://schemas.microsoft.com/office/powerpoint/2010/main" val="752585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0388" y="1304636"/>
            <a:ext cx="8048988" cy="5553364"/>
          </a:xfrm>
        </p:spPr>
        <p:txBody>
          <a:bodyPr>
            <a:noAutofit/>
          </a:bodyPr>
          <a:lstStyle/>
          <a:p>
            <a:pPr lvl="0" algn="l"/>
            <a:endParaRPr lang="en-US" sz="2800" dirty="0">
              <a:latin typeface="Arial"/>
              <a:cs typeface="Arial"/>
            </a:endParaRPr>
          </a:p>
          <a:p>
            <a:pPr marL="457200" lvl="0" indent="-457200" algn="l">
              <a:buFont typeface="Arial" charset="0"/>
              <a:buChar char="•"/>
            </a:pPr>
            <a:r>
              <a:rPr lang="en-US" sz="2800" dirty="0">
                <a:latin typeface="Arial"/>
                <a:cs typeface="Arial"/>
              </a:rPr>
              <a:t>Acting and performance</a:t>
            </a:r>
          </a:p>
          <a:p>
            <a:pPr marL="457200" lvl="0" indent="-457200" algn="l">
              <a:buFont typeface="Arial" charset="0"/>
              <a:buChar char="•"/>
            </a:pPr>
            <a:r>
              <a:rPr lang="en-US" sz="2800" dirty="0">
                <a:latin typeface="Arial"/>
                <a:cs typeface="Arial"/>
              </a:rPr>
              <a:t>Film music</a:t>
            </a:r>
          </a:p>
          <a:p>
            <a:pPr marL="457200" lvl="0" indent="-457200" algn="l">
              <a:buFont typeface="Arial" charset="0"/>
              <a:buChar char="•"/>
            </a:pPr>
            <a:r>
              <a:rPr lang="en-US" sz="2800" dirty="0">
                <a:latin typeface="Arial"/>
                <a:cs typeface="Arial"/>
              </a:rPr>
              <a:t>Textual analysis (“reading a film”) linguistics, semiotics, Marxism, psychoanalysis</a:t>
            </a:r>
          </a:p>
          <a:p>
            <a:pPr algn="l"/>
            <a:r>
              <a:rPr lang="en-US" sz="2800" dirty="0"/>
              <a:t> </a:t>
            </a:r>
          </a:p>
          <a:p>
            <a:pPr lvl="0" algn="l"/>
            <a:endParaRPr lang="en-US" sz="2800" b="1" dirty="0">
              <a:latin typeface="Arial"/>
              <a:cs typeface="Arial"/>
            </a:endParaRPr>
          </a:p>
          <a:p>
            <a:endParaRPr lang="en-US" sz="2000" b="1" dirty="0">
              <a:latin typeface="Arial"/>
              <a:cs typeface="Arial"/>
            </a:endParaRPr>
          </a:p>
        </p:txBody>
      </p:sp>
      <p:sp>
        <p:nvSpPr>
          <p:cNvPr id="4" name="TextBox 3"/>
          <p:cNvSpPr txBox="1"/>
          <p:nvPr/>
        </p:nvSpPr>
        <p:spPr>
          <a:xfrm>
            <a:off x="530388" y="300181"/>
            <a:ext cx="7850908" cy="1077218"/>
          </a:xfrm>
          <a:prstGeom prst="rect">
            <a:avLst/>
          </a:prstGeom>
          <a:noFill/>
        </p:spPr>
        <p:txBody>
          <a:bodyPr wrap="square" rtlCol="0">
            <a:spAutoFit/>
          </a:bodyPr>
          <a:lstStyle/>
          <a:p>
            <a:r>
              <a:rPr lang="en-US" sz="3200" b="1" dirty="0">
                <a:latin typeface="Arial"/>
                <a:cs typeface="Arial"/>
              </a:rPr>
              <a:t>Analyses of Classical Hollywood Cinema:</a:t>
            </a:r>
          </a:p>
        </p:txBody>
      </p:sp>
    </p:spTree>
    <p:extLst>
      <p:ext uri="{BB962C8B-B14F-4D97-AF65-F5344CB8AC3E}">
        <p14:creationId xmlns:p14="http://schemas.microsoft.com/office/powerpoint/2010/main" val="3011293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8956" y="382151"/>
            <a:ext cx="8231748" cy="6067417"/>
          </a:xfrm>
        </p:spPr>
        <p:txBody>
          <a:bodyPr>
            <a:normAutofit fontScale="25000" lnSpcReduction="20000"/>
          </a:bodyPr>
          <a:lstStyle/>
          <a:p>
            <a:pPr algn="l"/>
            <a:r>
              <a:rPr lang="en-US" sz="11200" b="1" dirty="0">
                <a:solidFill>
                  <a:srgbClr val="FF0000"/>
                </a:solidFill>
                <a:latin typeface="Arial" charset="0"/>
                <a:ea typeface="Arial" charset="0"/>
                <a:cs typeface="Arial" charset="0"/>
              </a:rPr>
              <a:t>Synchronous sound</a:t>
            </a:r>
            <a:r>
              <a:rPr lang="en-US" sz="11200" dirty="0">
                <a:latin typeface="Arial" charset="0"/>
                <a:ea typeface="Arial" charset="0"/>
                <a:cs typeface="Arial" charset="0"/>
              </a:rPr>
              <a:t> – sound that is matched with the image to create a sense of realism.  For example, when the dialogue corresponds to the lip movements of an actor. The standards of image-sound synchronization can vary depending on the conditions of production.</a:t>
            </a:r>
          </a:p>
          <a:p>
            <a:pPr algn="l"/>
            <a:endParaRPr lang="en-US" sz="11200" b="1" dirty="0">
              <a:latin typeface="Arial" charset="0"/>
              <a:ea typeface="Arial" charset="0"/>
              <a:cs typeface="Arial" charset="0"/>
            </a:endParaRPr>
          </a:p>
          <a:p>
            <a:pPr algn="l"/>
            <a:r>
              <a:rPr lang="en-US" sz="11200" b="1" dirty="0">
                <a:solidFill>
                  <a:srgbClr val="FF0000"/>
                </a:solidFill>
                <a:latin typeface="Arial" charset="0"/>
                <a:ea typeface="Arial" charset="0"/>
                <a:cs typeface="Arial" charset="0"/>
              </a:rPr>
              <a:t>Asynchronous sound</a:t>
            </a:r>
            <a:r>
              <a:rPr lang="en-US" sz="11200" dirty="0">
                <a:latin typeface="Arial" charset="0"/>
                <a:ea typeface="Arial" charset="0"/>
                <a:cs typeface="Arial" charset="0"/>
              </a:rPr>
              <a:t> - sound that is not matched temporally with the movements occurring in the images.  For example, when dialogue does not match the lip movements of the actor.</a:t>
            </a:r>
          </a:p>
          <a:p>
            <a:pPr algn="l"/>
            <a:endParaRPr lang="en-US" sz="11200" dirty="0">
              <a:latin typeface="Arial" charset="0"/>
              <a:ea typeface="Arial" charset="0"/>
              <a:cs typeface="Arial" charset="0"/>
            </a:endParaRPr>
          </a:p>
          <a:p>
            <a:pPr algn="l"/>
            <a:r>
              <a:rPr lang="en-US" sz="11200" b="1" dirty="0">
                <a:solidFill>
                  <a:srgbClr val="FF0000"/>
                </a:solidFill>
                <a:latin typeface="Arial" charset="0"/>
                <a:ea typeface="Arial" charset="0"/>
                <a:cs typeface="Arial" charset="0"/>
              </a:rPr>
              <a:t>Diegetic sound</a:t>
            </a:r>
            <a:r>
              <a:rPr lang="en-US" sz="11200" dirty="0">
                <a:latin typeface="Arial" charset="0"/>
                <a:ea typeface="Arial" charset="0"/>
                <a:cs typeface="Arial" charset="0"/>
              </a:rPr>
              <a:t> – any sound (voice, music, location, sound effect) presented as a part of the diegesis (the world that the film constructs).</a:t>
            </a:r>
          </a:p>
          <a:p>
            <a:pPr algn="l"/>
            <a:endParaRPr lang="en-US" sz="11200" dirty="0">
              <a:latin typeface="Arial" charset="0"/>
              <a:ea typeface="Arial" charset="0"/>
              <a:cs typeface="Arial" charset="0"/>
            </a:endParaRPr>
          </a:p>
        </p:txBody>
      </p:sp>
    </p:spTree>
    <p:extLst>
      <p:ext uri="{BB962C8B-B14F-4D97-AF65-F5344CB8AC3E}">
        <p14:creationId xmlns:p14="http://schemas.microsoft.com/office/powerpoint/2010/main" val="2686565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0388" y="1304636"/>
            <a:ext cx="8048988" cy="5553364"/>
          </a:xfrm>
        </p:spPr>
        <p:txBody>
          <a:bodyPr>
            <a:noAutofit/>
          </a:bodyPr>
          <a:lstStyle/>
          <a:p>
            <a:pPr lvl="0" algn="l"/>
            <a:endParaRPr lang="en-US" sz="2800" dirty="0">
              <a:latin typeface="Arial"/>
              <a:cs typeface="Arial"/>
            </a:endParaRPr>
          </a:p>
          <a:p>
            <a:pPr marL="457200" lvl="0" indent="-457200" algn="l">
              <a:buFont typeface="Arial" charset="0"/>
              <a:buChar char="•"/>
            </a:pPr>
            <a:r>
              <a:rPr lang="en-US" sz="2800" dirty="0">
                <a:latin typeface="Arial"/>
                <a:cs typeface="Arial"/>
              </a:rPr>
              <a:t>Acting and performance</a:t>
            </a:r>
          </a:p>
          <a:p>
            <a:pPr marL="457200" lvl="0" indent="-457200" algn="l">
              <a:buFont typeface="Arial" charset="0"/>
              <a:buChar char="•"/>
            </a:pPr>
            <a:r>
              <a:rPr lang="en-US" sz="2800" dirty="0">
                <a:latin typeface="Arial"/>
                <a:cs typeface="Arial"/>
              </a:rPr>
              <a:t>Film music</a:t>
            </a:r>
          </a:p>
          <a:p>
            <a:pPr marL="457200" lvl="0" indent="-457200" algn="l">
              <a:buFont typeface="Arial" charset="0"/>
              <a:buChar char="•"/>
            </a:pPr>
            <a:r>
              <a:rPr lang="en-US" sz="2800" dirty="0">
                <a:latin typeface="Arial"/>
                <a:cs typeface="Arial"/>
              </a:rPr>
              <a:t>Textual analysis (“reading a film”) linguistics, semiotics, Marxism, psychoanalysis</a:t>
            </a:r>
          </a:p>
          <a:p>
            <a:pPr marL="457200" lvl="0" indent="-457200" algn="l">
              <a:buFont typeface="Arial" charset="0"/>
              <a:buChar char="•"/>
            </a:pPr>
            <a:r>
              <a:rPr lang="en-US" sz="2800" dirty="0">
                <a:latin typeface="Arial"/>
                <a:cs typeface="Arial"/>
              </a:rPr>
              <a:t>Reception studies</a:t>
            </a:r>
          </a:p>
          <a:p>
            <a:pPr algn="l"/>
            <a:r>
              <a:rPr lang="en-US" sz="2800" dirty="0"/>
              <a:t> </a:t>
            </a:r>
          </a:p>
          <a:p>
            <a:pPr lvl="0" algn="l"/>
            <a:endParaRPr lang="en-US" sz="2800" b="1" dirty="0">
              <a:latin typeface="Arial"/>
              <a:cs typeface="Arial"/>
            </a:endParaRPr>
          </a:p>
          <a:p>
            <a:endParaRPr lang="en-US" sz="2000" b="1" dirty="0">
              <a:latin typeface="Arial"/>
              <a:cs typeface="Arial"/>
            </a:endParaRPr>
          </a:p>
        </p:txBody>
      </p:sp>
      <p:sp>
        <p:nvSpPr>
          <p:cNvPr id="4" name="TextBox 3"/>
          <p:cNvSpPr txBox="1"/>
          <p:nvPr/>
        </p:nvSpPr>
        <p:spPr>
          <a:xfrm>
            <a:off x="530388" y="300181"/>
            <a:ext cx="7850908" cy="1077218"/>
          </a:xfrm>
          <a:prstGeom prst="rect">
            <a:avLst/>
          </a:prstGeom>
          <a:noFill/>
        </p:spPr>
        <p:txBody>
          <a:bodyPr wrap="square" rtlCol="0">
            <a:spAutoFit/>
          </a:bodyPr>
          <a:lstStyle/>
          <a:p>
            <a:r>
              <a:rPr lang="en-US" sz="3200" b="1" dirty="0">
                <a:latin typeface="Arial"/>
                <a:cs typeface="Arial"/>
              </a:rPr>
              <a:t>Analyses of Classical Hollywood Cinema:</a:t>
            </a:r>
          </a:p>
        </p:txBody>
      </p:sp>
    </p:spTree>
    <p:extLst>
      <p:ext uri="{BB962C8B-B14F-4D97-AF65-F5344CB8AC3E}">
        <p14:creationId xmlns:p14="http://schemas.microsoft.com/office/powerpoint/2010/main" val="211286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0388" y="1304636"/>
            <a:ext cx="8048988" cy="5553364"/>
          </a:xfrm>
        </p:spPr>
        <p:txBody>
          <a:bodyPr>
            <a:noAutofit/>
          </a:bodyPr>
          <a:lstStyle/>
          <a:p>
            <a:pPr lvl="0" algn="l"/>
            <a:endParaRPr lang="en-US" sz="2800" dirty="0">
              <a:latin typeface="Arial"/>
              <a:cs typeface="Arial"/>
            </a:endParaRPr>
          </a:p>
          <a:p>
            <a:pPr marL="457200" lvl="0" indent="-457200" algn="l">
              <a:buFont typeface="Arial" charset="0"/>
              <a:buChar char="•"/>
            </a:pPr>
            <a:r>
              <a:rPr lang="en-US" sz="2800" dirty="0">
                <a:latin typeface="Arial"/>
                <a:cs typeface="Arial"/>
              </a:rPr>
              <a:t>Acting and performance</a:t>
            </a:r>
          </a:p>
          <a:p>
            <a:pPr marL="457200" lvl="0" indent="-457200" algn="l">
              <a:buFont typeface="Arial" charset="0"/>
              <a:buChar char="•"/>
            </a:pPr>
            <a:r>
              <a:rPr lang="en-US" sz="2800" dirty="0">
                <a:latin typeface="Arial"/>
                <a:cs typeface="Arial"/>
              </a:rPr>
              <a:t>Film music</a:t>
            </a:r>
          </a:p>
          <a:p>
            <a:pPr marL="457200" lvl="0" indent="-457200" algn="l">
              <a:buFont typeface="Arial" charset="0"/>
              <a:buChar char="•"/>
            </a:pPr>
            <a:r>
              <a:rPr lang="en-US" sz="2800" dirty="0">
                <a:latin typeface="Arial"/>
                <a:cs typeface="Arial"/>
              </a:rPr>
              <a:t>Textual analysis (“reading a film”) linguistics, semiotics, Marxism, psychoanalysis</a:t>
            </a:r>
          </a:p>
          <a:p>
            <a:pPr marL="457200" lvl="0" indent="-457200" algn="l">
              <a:buFont typeface="Arial" charset="0"/>
              <a:buChar char="•"/>
            </a:pPr>
            <a:r>
              <a:rPr lang="en-US" sz="2800" dirty="0">
                <a:latin typeface="Arial"/>
                <a:cs typeface="Arial"/>
              </a:rPr>
              <a:t>Reception studies</a:t>
            </a:r>
          </a:p>
          <a:p>
            <a:pPr marL="457200" lvl="0" indent="-457200" algn="l">
              <a:buFont typeface="Arial" charset="0"/>
              <a:buChar char="•"/>
            </a:pPr>
            <a:r>
              <a:rPr lang="en-US" sz="2800" dirty="0">
                <a:latin typeface="Arial"/>
                <a:cs typeface="Arial"/>
              </a:rPr>
              <a:t>Feminist film theory (psychoanalysis, spectatorship)</a:t>
            </a:r>
          </a:p>
          <a:p>
            <a:pPr algn="l"/>
            <a:r>
              <a:rPr lang="en-US" sz="2800" dirty="0"/>
              <a:t> </a:t>
            </a:r>
          </a:p>
          <a:p>
            <a:pPr lvl="0" algn="l"/>
            <a:endParaRPr lang="en-US" sz="2800" b="1" dirty="0">
              <a:latin typeface="Arial"/>
              <a:cs typeface="Arial"/>
            </a:endParaRPr>
          </a:p>
          <a:p>
            <a:endParaRPr lang="en-US" sz="2000" b="1" dirty="0">
              <a:latin typeface="Arial"/>
              <a:cs typeface="Arial"/>
            </a:endParaRPr>
          </a:p>
        </p:txBody>
      </p:sp>
      <p:sp>
        <p:nvSpPr>
          <p:cNvPr id="4" name="TextBox 3"/>
          <p:cNvSpPr txBox="1"/>
          <p:nvPr/>
        </p:nvSpPr>
        <p:spPr>
          <a:xfrm>
            <a:off x="530388" y="300181"/>
            <a:ext cx="7850908" cy="1077218"/>
          </a:xfrm>
          <a:prstGeom prst="rect">
            <a:avLst/>
          </a:prstGeom>
          <a:noFill/>
        </p:spPr>
        <p:txBody>
          <a:bodyPr wrap="square" rtlCol="0">
            <a:spAutoFit/>
          </a:bodyPr>
          <a:lstStyle/>
          <a:p>
            <a:r>
              <a:rPr lang="en-US" sz="3200" b="1" dirty="0">
                <a:latin typeface="Arial"/>
                <a:cs typeface="Arial"/>
              </a:rPr>
              <a:t>Analyses of Classical Hollywood Cinema:</a:t>
            </a:r>
          </a:p>
        </p:txBody>
      </p:sp>
    </p:spTree>
    <p:extLst>
      <p:ext uri="{BB962C8B-B14F-4D97-AF65-F5344CB8AC3E}">
        <p14:creationId xmlns:p14="http://schemas.microsoft.com/office/powerpoint/2010/main" val="2456497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0388" y="1304636"/>
            <a:ext cx="8048988" cy="5553364"/>
          </a:xfrm>
        </p:spPr>
        <p:txBody>
          <a:bodyPr>
            <a:noAutofit/>
          </a:bodyPr>
          <a:lstStyle/>
          <a:p>
            <a:pPr lvl="0" algn="l"/>
            <a:endParaRPr lang="en-US" sz="2800" dirty="0">
              <a:latin typeface="Arial"/>
              <a:cs typeface="Arial"/>
            </a:endParaRPr>
          </a:p>
          <a:p>
            <a:pPr marL="457200" lvl="0" indent="-457200" algn="l">
              <a:buFont typeface="Arial" charset="0"/>
              <a:buChar char="•"/>
            </a:pPr>
            <a:r>
              <a:rPr lang="en-US" sz="2800" dirty="0">
                <a:latin typeface="Arial"/>
                <a:cs typeface="Arial"/>
              </a:rPr>
              <a:t>Acting and performance</a:t>
            </a:r>
          </a:p>
          <a:p>
            <a:pPr marL="457200" lvl="0" indent="-457200" algn="l">
              <a:buFont typeface="Arial" charset="0"/>
              <a:buChar char="•"/>
            </a:pPr>
            <a:r>
              <a:rPr lang="en-US" sz="2800" dirty="0">
                <a:latin typeface="Arial"/>
                <a:cs typeface="Arial"/>
              </a:rPr>
              <a:t>Film music</a:t>
            </a:r>
          </a:p>
          <a:p>
            <a:pPr marL="457200" lvl="0" indent="-457200" algn="l">
              <a:buFont typeface="Arial" charset="0"/>
              <a:buChar char="•"/>
            </a:pPr>
            <a:r>
              <a:rPr lang="en-US" sz="2800" dirty="0">
                <a:latin typeface="Arial"/>
                <a:cs typeface="Arial"/>
              </a:rPr>
              <a:t>Textual analysis (“reading a film”) linguistics, semiotics, Marxism, psychoanalysis</a:t>
            </a:r>
          </a:p>
          <a:p>
            <a:pPr marL="457200" lvl="0" indent="-457200" algn="l">
              <a:buFont typeface="Arial" charset="0"/>
              <a:buChar char="•"/>
            </a:pPr>
            <a:r>
              <a:rPr lang="en-US" sz="2800" dirty="0">
                <a:latin typeface="Arial"/>
                <a:cs typeface="Arial"/>
              </a:rPr>
              <a:t>Reception studies</a:t>
            </a:r>
          </a:p>
          <a:p>
            <a:pPr marL="457200" lvl="0" indent="-457200" algn="l">
              <a:buFont typeface="Arial" charset="0"/>
              <a:buChar char="•"/>
            </a:pPr>
            <a:r>
              <a:rPr lang="en-US" sz="2800" dirty="0">
                <a:latin typeface="Arial"/>
                <a:cs typeface="Arial"/>
              </a:rPr>
              <a:t>Feminist film theory (psychoanalysis, spectatorship)</a:t>
            </a:r>
          </a:p>
          <a:p>
            <a:pPr marL="457200" lvl="0" indent="-457200" algn="l">
              <a:buFont typeface="Arial" charset="0"/>
              <a:buChar char="•"/>
            </a:pPr>
            <a:r>
              <a:rPr lang="en-US" sz="2800" dirty="0">
                <a:latin typeface="Arial"/>
                <a:cs typeface="Arial"/>
              </a:rPr>
              <a:t>Queering</a:t>
            </a:r>
          </a:p>
          <a:p>
            <a:pPr algn="l"/>
            <a:r>
              <a:rPr lang="en-US" sz="2800" dirty="0"/>
              <a:t> </a:t>
            </a:r>
          </a:p>
          <a:p>
            <a:pPr lvl="0" algn="l"/>
            <a:endParaRPr lang="en-US" sz="2800" b="1" dirty="0">
              <a:latin typeface="Arial"/>
              <a:cs typeface="Arial"/>
            </a:endParaRPr>
          </a:p>
          <a:p>
            <a:endParaRPr lang="en-US" sz="2000" b="1" dirty="0">
              <a:latin typeface="Arial"/>
              <a:cs typeface="Arial"/>
            </a:endParaRPr>
          </a:p>
        </p:txBody>
      </p:sp>
      <p:sp>
        <p:nvSpPr>
          <p:cNvPr id="4" name="TextBox 3"/>
          <p:cNvSpPr txBox="1"/>
          <p:nvPr/>
        </p:nvSpPr>
        <p:spPr>
          <a:xfrm>
            <a:off x="530388" y="300181"/>
            <a:ext cx="7850908" cy="1077218"/>
          </a:xfrm>
          <a:prstGeom prst="rect">
            <a:avLst/>
          </a:prstGeom>
          <a:noFill/>
        </p:spPr>
        <p:txBody>
          <a:bodyPr wrap="square" rtlCol="0">
            <a:spAutoFit/>
          </a:bodyPr>
          <a:lstStyle/>
          <a:p>
            <a:r>
              <a:rPr lang="en-US" sz="3200" b="1" dirty="0">
                <a:latin typeface="Arial"/>
                <a:cs typeface="Arial"/>
              </a:rPr>
              <a:t>Analyses of Classical Hollywood Cinema:</a:t>
            </a:r>
          </a:p>
        </p:txBody>
      </p:sp>
    </p:spTree>
    <p:extLst>
      <p:ext uri="{BB962C8B-B14F-4D97-AF65-F5344CB8AC3E}">
        <p14:creationId xmlns:p14="http://schemas.microsoft.com/office/powerpoint/2010/main" val="1240203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8956" y="382151"/>
            <a:ext cx="8231748" cy="6067417"/>
          </a:xfrm>
        </p:spPr>
        <p:txBody>
          <a:bodyPr>
            <a:normAutofit fontScale="25000" lnSpcReduction="20000"/>
          </a:bodyPr>
          <a:lstStyle/>
          <a:p>
            <a:pPr algn="l"/>
            <a:r>
              <a:rPr lang="en-US" sz="17600" b="1" dirty="0">
                <a:latin typeface="Arial"/>
                <a:cs typeface="Arial"/>
              </a:rPr>
              <a:t>Key Terms:</a:t>
            </a:r>
          </a:p>
          <a:p>
            <a:pPr algn="l"/>
            <a:endParaRPr lang="en-US" sz="11200" b="1" dirty="0">
              <a:latin typeface="Arial" charset="0"/>
              <a:ea typeface="Arial" charset="0"/>
              <a:cs typeface="Arial" charset="0"/>
            </a:endParaRPr>
          </a:p>
          <a:p>
            <a:pPr algn="l"/>
            <a:r>
              <a:rPr lang="en-US" sz="11200" b="1" dirty="0">
                <a:solidFill>
                  <a:srgbClr val="FF0000"/>
                </a:solidFill>
                <a:latin typeface="Arial" charset="0"/>
                <a:ea typeface="Arial" charset="0"/>
                <a:cs typeface="Arial" charset="0"/>
              </a:rPr>
              <a:t>Continuity editing</a:t>
            </a:r>
            <a:r>
              <a:rPr lang="en-US" sz="11200" dirty="0">
                <a:latin typeface="Arial" charset="0"/>
                <a:ea typeface="Arial" charset="0"/>
                <a:cs typeface="Arial" charset="0"/>
              </a:rPr>
              <a:t> – smooth seamless editing used to create narrative continuity. Shots are linked so that the cuts appear invisible to viewers.  The style of Classical Hollywood cinema, and dominant language for narrative film. </a:t>
            </a:r>
            <a:endParaRPr lang="en-US" sz="11200" dirty="0">
              <a:solidFill>
                <a:srgbClr val="FF0000"/>
              </a:solidFill>
              <a:latin typeface="Arial" charset="0"/>
              <a:ea typeface="Arial" charset="0"/>
              <a:cs typeface="Arial" charset="0"/>
            </a:endParaRPr>
          </a:p>
          <a:p>
            <a:pPr algn="l"/>
            <a:endParaRPr lang="en-US" sz="11200" dirty="0">
              <a:latin typeface="Arial" charset="0"/>
              <a:ea typeface="Arial" charset="0"/>
              <a:cs typeface="Arial" charset="0"/>
            </a:endParaRPr>
          </a:p>
          <a:p>
            <a:pPr algn="l"/>
            <a:r>
              <a:rPr lang="en-US" sz="11200" b="1" dirty="0">
                <a:solidFill>
                  <a:srgbClr val="FF0000"/>
                </a:solidFill>
                <a:latin typeface="Arial" charset="0"/>
                <a:ea typeface="Arial" charset="0"/>
                <a:cs typeface="Arial" charset="0"/>
              </a:rPr>
              <a:t>180-degree rule</a:t>
            </a:r>
            <a:r>
              <a:rPr lang="en-US" sz="11200" dirty="0">
                <a:latin typeface="Arial" charset="0"/>
                <a:ea typeface="Arial" charset="0"/>
                <a:cs typeface="Arial" charset="0"/>
              </a:rPr>
              <a:t> – a system of filming action that ensured continuity in the spatial relations between objects on screen.  The camera must stay on one side of an imaginary 180-degree line, or axis of action, that runs through the center of the set, from one side of the frame to the other.  i.e. the camera does not cross the imaginary line, usually located behind the actors in the scene.</a:t>
            </a:r>
          </a:p>
          <a:p>
            <a:pPr algn="l"/>
            <a:endParaRPr lang="en-US" sz="11200" dirty="0">
              <a:latin typeface="Arial" charset="0"/>
              <a:ea typeface="Arial" charset="0"/>
              <a:cs typeface="Arial" charset="0"/>
            </a:endParaRPr>
          </a:p>
          <a:p>
            <a:pPr algn="l"/>
            <a:endParaRPr lang="en-US" sz="11200" dirty="0">
              <a:latin typeface="Arial" charset="0"/>
              <a:ea typeface="Arial" charset="0"/>
              <a:cs typeface="Arial" charset="0"/>
            </a:endParaRPr>
          </a:p>
          <a:p>
            <a:pPr algn="l"/>
            <a:endParaRPr lang="en-US" sz="11200" dirty="0">
              <a:latin typeface="Arial" charset="0"/>
              <a:ea typeface="Arial" charset="0"/>
              <a:cs typeface="Arial" charset="0"/>
            </a:endParaRPr>
          </a:p>
          <a:p>
            <a:pPr algn="l"/>
            <a:endParaRPr lang="en-US" sz="11200" dirty="0">
              <a:latin typeface="Arial" charset="0"/>
              <a:ea typeface="Arial" charset="0"/>
              <a:cs typeface="Arial" charset="0"/>
            </a:endParaRPr>
          </a:p>
          <a:p>
            <a:pPr algn="l"/>
            <a:r>
              <a:rPr lang="en-US" sz="7000" dirty="0">
                <a:latin typeface="Arial" charset="0"/>
                <a:ea typeface="Arial" charset="0"/>
                <a:cs typeface="Arial" charset="0"/>
              </a:rPr>
              <a:t> </a:t>
            </a:r>
          </a:p>
          <a:p>
            <a:pPr algn="l"/>
            <a:endParaRPr lang="en-US" sz="7000" dirty="0">
              <a:latin typeface="Arial" charset="0"/>
              <a:ea typeface="Arial" charset="0"/>
              <a:cs typeface="Arial" charset="0"/>
            </a:endParaRPr>
          </a:p>
          <a:p>
            <a:pPr algn="l"/>
            <a:r>
              <a:rPr lang="en-US" sz="7000" dirty="0">
                <a:latin typeface="Arial" charset="0"/>
                <a:ea typeface="Arial" charset="0"/>
                <a:cs typeface="Arial" charset="0"/>
              </a:rPr>
              <a:t> </a:t>
            </a:r>
          </a:p>
          <a:p>
            <a:pPr algn="l"/>
            <a:endParaRPr lang="en-US" sz="7000" dirty="0">
              <a:latin typeface="Arial" charset="0"/>
              <a:ea typeface="Arial" charset="0"/>
              <a:cs typeface="Arial" charset="0"/>
            </a:endParaRPr>
          </a:p>
          <a:p>
            <a:pPr algn="l"/>
            <a:endParaRPr lang="en-US" sz="4000" dirty="0">
              <a:latin typeface="Arial"/>
              <a:cs typeface="Arial"/>
            </a:endParaRPr>
          </a:p>
        </p:txBody>
      </p:sp>
    </p:spTree>
    <p:extLst>
      <p:ext uri="{BB962C8B-B14F-4D97-AF65-F5344CB8AC3E}">
        <p14:creationId xmlns:p14="http://schemas.microsoft.com/office/powerpoint/2010/main" val="312441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7959" y="763929"/>
            <a:ext cx="7384353" cy="5185457"/>
          </a:xfrm>
        </p:spPr>
      </p:pic>
    </p:spTree>
    <p:extLst>
      <p:ext uri="{BB962C8B-B14F-4D97-AF65-F5344CB8AC3E}">
        <p14:creationId xmlns:p14="http://schemas.microsoft.com/office/powerpoint/2010/main" val="401998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8956" y="382151"/>
            <a:ext cx="8231748" cy="6067417"/>
          </a:xfrm>
        </p:spPr>
        <p:txBody>
          <a:bodyPr>
            <a:normAutofit fontScale="25000" lnSpcReduction="20000"/>
          </a:bodyPr>
          <a:lstStyle/>
          <a:p>
            <a:pPr algn="l"/>
            <a:r>
              <a:rPr lang="en-US" sz="11200" b="1" dirty="0">
                <a:solidFill>
                  <a:srgbClr val="FF0000"/>
                </a:solidFill>
                <a:latin typeface="Arial" charset="0"/>
                <a:ea typeface="Arial" charset="0"/>
                <a:cs typeface="Arial" charset="0"/>
              </a:rPr>
              <a:t>Establishing shot</a:t>
            </a:r>
            <a:r>
              <a:rPr lang="en-US" sz="11200" dirty="0">
                <a:latin typeface="Arial" charset="0"/>
                <a:ea typeface="Arial" charset="0"/>
                <a:cs typeface="Arial" charset="0"/>
              </a:rPr>
              <a:t> – a shot that establishes the whole space of a scene, commonly shown at the beginning of a scene.  The establishing shot presents a more-or-less complete view of the scene, and is usually a long shot.</a:t>
            </a:r>
          </a:p>
          <a:p>
            <a:pPr algn="l"/>
            <a:br>
              <a:rPr lang="en-US" sz="11200" b="1" dirty="0">
                <a:solidFill>
                  <a:srgbClr val="FF0000"/>
                </a:solidFill>
                <a:latin typeface="Arial" charset="0"/>
                <a:ea typeface="Arial" charset="0"/>
                <a:cs typeface="Arial" charset="0"/>
              </a:rPr>
            </a:br>
            <a:r>
              <a:rPr lang="en-US" sz="11200" b="1" dirty="0">
                <a:solidFill>
                  <a:srgbClr val="FF0000"/>
                </a:solidFill>
                <a:latin typeface="Arial" charset="0"/>
                <a:ea typeface="Arial" charset="0"/>
                <a:cs typeface="Arial" charset="0"/>
              </a:rPr>
              <a:t>Shot / reverse shot</a:t>
            </a:r>
            <a:r>
              <a:rPr lang="en-US" sz="11200" dirty="0">
                <a:latin typeface="Arial" charset="0"/>
                <a:ea typeface="Arial" charset="0"/>
                <a:cs typeface="Arial" charset="0"/>
              </a:rPr>
              <a:t> – the alternating shots of two characters in conversation, in conformity to the 180-degree rule.  In continuity editing, characters in one shot usually look left, in the other shot, right.</a:t>
            </a:r>
          </a:p>
          <a:p>
            <a:pPr algn="l"/>
            <a:endParaRPr lang="en-US" sz="11200" dirty="0">
              <a:latin typeface="Arial" charset="0"/>
              <a:ea typeface="Arial" charset="0"/>
              <a:cs typeface="Arial" charset="0"/>
            </a:endParaRPr>
          </a:p>
          <a:p>
            <a:pPr algn="l"/>
            <a:r>
              <a:rPr lang="en-US" sz="11200" b="1" dirty="0">
                <a:solidFill>
                  <a:srgbClr val="FF0000"/>
                </a:solidFill>
                <a:latin typeface="Arial" charset="0"/>
                <a:ea typeface="Arial" charset="0"/>
                <a:cs typeface="Arial" charset="0"/>
              </a:rPr>
              <a:t>Over-the-shoulder two shot</a:t>
            </a:r>
            <a:r>
              <a:rPr lang="en-US" sz="11200" dirty="0">
                <a:latin typeface="Arial" charset="0"/>
                <a:ea typeface="Arial" charset="0"/>
                <a:cs typeface="Arial" charset="0"/>
              </a:rPr>
              <a:t> – a shot containing two people viewed over the shoulder of one of them.  A major component of Classical Hollywood style.</a:t>
            </a:r>
          </a:p>
          <a:p>
            <a:pPr algn="l"/>
            <a:endParaRPr lang="en-US" sz="11200" b="1" dirty="0">
              <a:latin typeface="Arial" charset="0"/>
              <a:ea typeface="Arial" charset="0"/>
              <a:cs typeface="Arial" charset="0"/>
            </a:endParaRPr>
          </a:p>
          <a:p>
            <a:pPr algn="l"/>
            <a:endParaRPr lang="en-US" sz="11200" dirty="0">
              <a:latin typeface="Arial" charset="0"/>
              <a:ea typeface="Arial" charset="0"/>
              <a:cs typeface="Arial" charset="0"/>
            </a:endParaRPr>
          </a:p>
        </p:txBody>
      </p:sp>
    </p:spTree>
    <p:extLst>
      <p:ext uri="{BB962C8B-B14F-4D97-AF65-F5344CB8AC3E}">
        <p14:creationId xmlns:p14="http://schemas.microsoft.com/office/powerpoint/2010/main" val="2101740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8956" y="382151"/>
            <a:ext cx="8231748" cy="6067417"/>
          </a:xfrm>
        </p:spPr>
        <p:txBody>
          <a:bodyPr>
            <a:normAutofit fontScale="25000" lnSpcReduction="20000"/>
          </a:bodyPr>
          <a:lstStyle/>
          <a:p>
            <a:pPr algn="l"/>
            <a:r>
              <a:rPr lang="en-US" sz="11200" b="1" dirty="0">
                <a:solidFill>
                  <a:srgbClr val="FF0000"/>
                </a:solidFill>
                <a:latin typeface="Arial" charset="0"/>
                <a:ea typeface="Arial" charset="0"/>
                <a:cs typeface="Arial" charset="0"/>
              </a:rPr>
              <a:t>Match on action</a:t>
            </a:r>
            <a:r>
              <a:rPr lang="en-US" sz="11200" dirty="0">
                <a:latin typeface="Arial" charset="0"/>
                <a:ea typeface="Arial" charset="0"/>
                <a:cs typeface="Arial" charset="0"/>
              </a:rPr>
              <a:t> – a continuity cut that splices two shots of the same action together at the same moment of the movement, making the action appear to be continuous.</a:t>
            </a:r>
          </a:p>
          <a:p>
            <a:pPr algn="l"/>
            <a:endParaRPr lang="en-US" sz="11200" b="1" dirty="0">
              <a:latin typeface="Arial" charset="0"/>
              <a:ea typeface="Arial" charset="0"/>
              <a:cs typeface="Arial" charset="0"/>
            </a:endParaRPr>
          </a:p>
          <a:p>
            <a:pPr algn="l"/>
            <a:r>
              <a:rPr lang="en-US" sz="11200" b="1" dirty="0">
                <a:solidFill>
                  <a:srgbClr val="FF0000"/>
                </a:solidFill>
                <a:latin typeface="Arial" charset="0"/>
                <a:ea typeface="Arial" charset="0"/>
                <a:cs typeface="Arial" charset="0"/>
              </a:rPr>
              <a:t>Eyeline match</a:t>
            </a:r>
            <a:r>
              <a:rPr lang="en-US" sz="11200" dirty="0">
                <a:latin typeface="Arial" charset="0"/>
                <a:ea typeface="Arial" charset="0"/>
                <a:cs typeface="Arial" charset="0"/>
              </a:rPr>
              <a:t> – the alternation of a shot showing a character looking off screen with a shot of what they are looking at.</a:t>
            </a:r>
          </a:p>
          <a:p>
            <a:pPr algn="l"/>
            <a:endParaRPr lang="en-US" sz="11200" dirty="0">
              <a:latin typeface="Arial" charset="0"/>
              <a:ea typeface="Arial" charset="0"/>
              <a:cs typeface="Arial" charset="0"/>
            </a:endParaRPr>
          </a:p>
          <a:p>
            <a:pPr algn="l"/>
            <a:r>
              <a:rPr lang="en-US" sz="11200" b="1" dirty="0">
                <a:solidFill>
                  <a:srgbClr val="FF0000"/>
                </a:solidFill>
                <a:latin typeface="Arial" charset="0"/>
                <a:ea typeface="Arial" charset="0"/>
                <a:cs typeface="Arial" charset="0"/>
              </a:rPr>
              <a:t>Sequence</a:t>
            </a:r>
            <a:r>
              <a:rPr lang="en-US" sz="11200" dirty="0">
                <a:latin typeface="Arial" charset="0"/>
                <a:ea typeface="Arial" charset="0"/>
                <a:cs typeface="Arial" charset="0"/>
              </a:rPr>
              <a:t> - a unit of film structure made up of one or more scenes or shots that combine to form a larger unit. Shot / Scene / Sequence</a:t>
            </a:r>
          </a:p>
          <a:p>
            <a:pPr algn="l"/>
            <a:endParaRPr lang="en-US" sz="11200" dirty="0">
              <a:latin typeface="Arial" charset="0"/>
              <a:ea typeface="Arial" charset="0"/>
              <a:cs typeface="Arial" charset="0"/>
            </a:endParaRPr>
          </a:p>
          <a:p>
            <a:pPr algn="l"/>
            <a:endParaRPr lang="en-US" sz="11200" dirty="0">
              <a:latin typeface="Arial" charset="0"/>
              <a:ea typeface="Arial" charset="0"/>
              <a:cs typeface="Arial" charset="0"/>
            </a:endParaRPr>
          </a:p>
          <a:p>
            <a:pPr algn="l"/>
            <a:endParaRPr lang="en-US" sz="5900" dirty="0">
              <a:latin typeface="Arial" charset="0"/>
              <a:ea typeface="Arial" charset="0"/>
              <a:cs typeface="Arial" charset="0"/>
            </a:endParaRPr>
          </a:p>
          <a:p>
            <a:pPr algn="l"/>
            <a:endParaRPr lang="en-US" sz="4500" dirty="0">
              <a:latin typeface="Arial" charset="0"/>
              <a:ea typeface="Arial" charset="0"/>
              <a:cs typeface="Arial" charset="0"/>
            </a:endParaRPr>
          </a:p>
          <a:p>
            <a:pPr algn="l"/>
            <a:r>
              <a:rPr lang="en-US" sz="8600" dirty="0">
                <a:latin typeface="Arial" charset="0"/>
                <a:ea typeface="Arial" charset="0"/>
                <a:cs typeface="Arial" charset="0"/>
              </a:rPr>
              <a:t> </a:t>
            </a:r>
          </a:p>
          <a:p>
            <a:pPr algn="l"/>
            <a:r>
              <a:rPr lang="en-US" sz="7000" dirty="0">
                <a:latin typeface="Arial" charset="0"/>
                <a:ea typeface="Arial" charset="0"/>
                <a:cs typeface="Arial" charset="0"/>
              </a:rPr>
              <a:t> </a:t>
            </a:r>
          </a:p>
          <a:p>
            <a:pPr algn="l"/>
            <a:endParaRPr lang="en-US" sz="7000" dirty="0">
              <a:latin typeface="Arial" charset="0"/>
              <a:ea typeface="Arial" charset="0"/>
              <a:cs typeface="Arial" charset="0"/>
            </a:endParaRPr>
          </a:p>
          <a:p>
            <a:pPr algn="l"/>
            <a:r>
              <a:rPr lang="en-US" sz="7000" dirty="0">
                <a:latin typeface="Arial" charset="0"/>
                <a:ea typeface="Arial" charset="0"/>
                <a:cs typeface="Arial" charset="0"/>
              </a:rPr>
              <a:t> </a:t>
            </a:r>
          </a:p>
          <a:p>
            <a:pPr algn="l"/>
            <a:endParaRPr lang="en-US" sz="7000" dirty="0">
              <a:latin typeface="Arial" charset="0"/>
              <a:ea typeface="Arial" charset="0"/>
              <a:cs typeface="Arial" charset="0"/>
            </a:endParaRPr>
          </a:p>
          <a:p>
            <a:pPr algn="l"/>
            <a:endParaRPr lang="en-US" sz="4000" dirty="0">
              <a:latin typeface="Arial"/>
              <a:cs typeface="Arial"/>
            </a:endParaRPr>
          </a:p>
        </p:txBody>
      </p:sp>
    </p:spTree>
    <p:extLst>
      <p:ext uri="{BB962C8B-B14F-4D97-AF65-F5344CB8AC3E}">
        <p14:creationId xmlns:p14="http://schemas.microsoft.com/office/powerpoint/2010/main" val="743857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0388" y="2233914"/>
            <a:ext cx="8048988" cy="4624086"/>
          </a:xfrm>
        </p:spPr>
        <p:txBody>
          <a:bodyPr>
            <a:noAutofit/>
          </a:bodyPr>
          <a:lstStyle/>
          <a:p>
            <a:pPr lvl="0" algn="l"/>
            <a:endParaRPr lang="en-US" sz="2800" dirty="0">
              <a:latin typeface="Arial"/>
              <a:cs typeface="Arial"/>
            </a:endParaRPr>
          </a:p>
          <a:p>
            <a:endParaRPr lang="en-US" sz="2000" b="1" dirty="0">
              <a:latin typeface="Arial"/>
              <a:cs typeface="Arial"/>
            </a:endParaRPr>
          </a:p>
        </p:txBody>
      </p:sp>
      <p:sp>
        <p:nvSpPr>
          <p:cNvPr id="4" name="TextBox 3"/>
          <p:cNvSpPr txBox="1"/>
          <p:nvPr/>
        </p:nvSpPr>
        <p:spPr>
          <a:xfrm>
            <a:off x="530388" y="300181"/>
            <a:ext cx="7850908" cy="1446550"/>
          </a:xfrm>
          <a:prstGeom prst="rect">
            <a:avLst/>
          </a:prstGeom>
          <a:noFill/>
        </p:spPr>
        <p:txBody>
          <a:bodyPr wrap="square" rtlCol="0">
            <a:spAutoFit/>
          </a:bodyPr>
          <a:lstStyle/>
          <a:p>
            <a:r>
              <a:rPr lang="en-US" sz="4400" b="1" dirty="0">
                <a:latin typeface="Arial"/>
                <a:cs typeface="Arial"/>
              </a:rPr>
              <a:t>Some questions to consider in classical film analysis: </a:t>
            </a:r>
          </a:p>
        </p:txBody>
      </p:sp>
    </p:spTree>
    <p:extLst>
      <p:ext uri="{BB962C8B-B14F-4D97-AF65-F5344CB8AC3E}">
        <p14:creationId xmlns:p14="http://schemas.microsoft.com/office/powerpoint/2010/main" val="1806344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0388" y="2233914"/>
            <a:ext cx="8048988" cy="4624086"/>
          </a:xfrm>
        </p:spPr>
        <p:txBody>
          <a:bodyPr>
            <a:noAutofit/>
          </a:bodyPr>
          <a:lstStyle/>
          <a:p>
            <a:pPr lvl="0" algn="l"/>
            <a:endParaRPr lang="en-US" sz="2800" dirty="0">
              <a:latin typeface="Arial"/>
              <a:cs typeface="Arial"/>
            </a:endParaRPr>
          </a:p>
          <a:p>
            <a:pPr lvl="0" algn="l"/>
            <a:r>
              <a:rPr lang="en-US" dirty="0">
                <a:latin typeface="Arial"/>
                <a:cs typeface="Arial"/>
              </a:rPr>
              <a:t>1. What is the smoothness, unobtrusiveness, invisibility/inaudibility of continuity style hiding in Classical Hollywood films?</a:t>
            </a:r>
          </a:p>
          <a:p>
            <a:endParaRPr lang="en-US" sz="2000" b="1" dirty="0">
              <a:latin typeface="Arial"/>
              <a:cs typeface="Arial"/>
            </a:endParaRPr>
          </a:p>
        </p:txBody>
      </p:sp>
      <p:sp>
        <p:nvSpPr>
          <p:cNvPr id="4" name="TextBox 3"/>
          <p:cNvSpPr txBox="1"/>
          <p:nvPr/>
        </p:nvSpPr>
        <p:spPr>
          <a:xfrm>
            <a:off x="530388" y="300181"/>
            <a:ext cx="7850908" cy="1446550"/>
          </a:xfrm>
          <a:prstGeom prst="rect">
            <a:avLst/>
          </a:prstGeom>
          <a:noFill/>
        </p:spPr>
        <p:txBody>
          <a:bodyPr wrap="square" rtlCol="0">
            <a:spAutoFit/>
          </a:bodyPr>
          <a:lstStyle/>
          <a:p>
            <a:r>
              <a:rPr lang="en-US" sz="4400" b="1" dirty="0">
                <a:latin typeface="Arial"/>
                <a:cs typeface="Arial"/>
              </a:rPr>
              <a:t>Some questions to consider in classical film analysis: </a:t>
            </a:r>
          </a:p>
        </p:txBody>
      </p:sp>
    </p:spTree>
    <p:extLst>
      <p:ext uri="{BB962C8B-B14F-4D97-AF65-F5344CB8AC3E}">
        <p14:creationId xmlns:p14="http://schemas.microsoft.com/office/powerpoint/2010/main" val="40783426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0388" y="2233914"/>
            <a:ext cx="8048988" cy="4624086"/>
          </a:xfrm>
        </p:spPr>
        <p:txBody>
          <a:bodyPr>
            <a:noAutofit/>
          </a:bodyPr>
          <a:lstStyle/>
          <a:p>
            <a:pPr lvl="0" algn="l"/>
            <a:endParaRPr lang="en-US" sz="2800" dirty="0">
              <a:latin typeface="Arial"/>
              <a:cs typeface="Arial"/>
            </a:endParaRPr>
          </a:p>
          <a:p>
            <a:pPr algn="l"/>
            <a:r>
              <a:rPr lang="en-US" dirty="0">
                <a:latin typeface="Arial" charset="0"/>
                <a:ea typeface="Arial" charset="0"/>
                <a:cs typeface="Arial" charset="0"/>
              </a:rPr>
              <a:t>2. How are particular films put together? And what effects and functions particular films have? </a:t>
            </a:r>
          </a:p>
          <a:p>
            <a:endParaRPr lang="en-US" sz="2000" b="1" dirty="0">
              <a:latin typeface="Arial"/>
              <a:cs typeface="Arial"/>
            </a:endParaRPr>
          </a:p>
        </p:txBody>
      </p:sp>
      <p:sp>
        <p:nvSpPr>
          <p:cNvPr id="4" name="TextBox 3"/>
          <p:cNvSpPr txBox="1"/>
          <p:nvPr/>
        </p:nvSpPr>
        <p:spPr>
          <a:xfrm>
            <a:off x="530388" y="300181"/>
            <a:ext cx="7850908" cy="1446550"/>
          </a:xfrm>
          <a:prstGeom prst="rect">
            <a:avLst/>
          </a:prstGeom>
          <a:noFill/>
        </p:spPr>
        <p:txBody>
          <a:bodyPr wrap="square" rtlCol="0">
            <a:spAutoFit/>
          </a:bodyPr>
          <a:lstStyle/>
          <a:p>
            <a:r>
              <a:rPr lang="en-US" sz="4400" b="1" dirty="0">
                <a:latin typeface="Arial"/>
                <a:cs typeface="Arial"/>
              </a:rPr>
              <a:t>Some questions to consider in classical film analysis: </a:t>
            </a:r>
          </a:p>
        </p:txBody>
      </p:sp>
    </p:spTree>
    <p:extLst>
      <p:ext uri="{BB962C8B-B14F-4D97-AF65-F5344CB8AC3E}">
        <p14:creationId xmlns:p14="http://schemas.microsoft.com/office/powerpoint/2010/main" val="2071172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8956" y="382151"/>
            <a:ext cx="8231748" cy="6067417"/>
          </a:xfrm>
        </p:spPr>
        <p:txBody>
          <a:bodyPr>
            <a:normAutofit fontScale="25000" lnSpcReduction="20000"/>
          </a:bodyPr>
          <a:lstStyle/>
          <a:p>
            <a:pPr algn="l"/>
            <a:r>
              <a:rPr lang="en-US" sz="11200" b="1" dirty="0">
                <a:solidFill>
                  <a:srgbClr val="FF0000"/>
                </a:solidFill>
                <a:latin typeface="Arial" charset="0"/>
                <a:ea typeface="Arial" charset="0"/>
                <a:cs typeface="Arial" charset="0"/>
              </a:rPr>
              <a:t>Non-diegetic sound</a:t>
            </a:r>
            <a:r>
              <a:rPr lang="en-US" sz="11200" dirty="0">
                <a:latin typeface="Arial" charset="0"/>
                <a:ea typeface="Arial" charset="0"/>
                <a:cs typeface="Arial" charset="0"/>
              </a:rPr>
              <a:t> – sound originating from a source outside the film’s world, such as music or voice commentary not from a character in the film.</a:t>
            </a:r>
          </a:p>
          <a:p>
            <a:pPr algn="l"/>
            <a:endParaRPr lang="en-US" sz="11200" dirty="0">
              <a:latin typeface="Arial" charset="0"/>
              <a:ea typeface="Arial" charset="0"/>
              <a:cs typeface="Arial" charset="0"/>
            </a:endParaRPr>
          </a:p>
          <a:p>
            <a:pPr algn="l"/>
            <a:r>
              <a:rPr lang="en-US" sz="11200" b="1" dirty="0">
                <a:solidFill>
                  <a:srgbClr val="FF0000"/>
                </a:solidFill>
                <a:latin typeface="Arial" charset="0"/>
                <a:ea typeface="Arial" charset="0"/>
                <a:cs typeface="Arial" charset="0"/>
              </a:rPr>
              <a:t>Internal diegetic sound</a:t>
            </a:r>
            <a:r>
              <a:rPr lang="en-US" sz="11200" dirty="0">
                <a:latin typeface="Arial" charset="0"/>
                <a:ea typeface="Arial" charset="0"/>
                <a:cs typeface="Arial" charset="0"/>
              </a:rPr>
              <a:t> – sound originating from inside the mind of a character, sometimes this includes amplified bodily sounds such as breathing, moans and groans.</a:t>
            </a:r>
          </a:p>
          <a:p>
            <a:pPr algn="l"/>
            <a:endParaRPr lang="en-US" sz="11200" dirty="0">
              <a:latin typeface="Arial" charset="0"/>
              <a:ea typeface="Arial" charset="0"/>
              <a:cs typeface="Arial" charset="0"/>
            </a:endParaRPr>
          </a:p>
          <a:p>
            <a:pPr algn="l"/>
            <a:r>
              <a:rPr lang="en-US" sz="11200" b="1" dirty="0">
                <a:solidFill>
                  <a:srgbClr val="FF0000"/>
                </a:solidFill>
                <a:latin typeface="Arial" charset="0"/>
                <a:ea typeface="Arial" charset="0"/>
                <a:cs typeface="Arial" charset="0"/>
              </a:rPr>
              <a:t>External diegetic sound</a:t>
            </a:r>
            <a:r>
              <a:rPr lang="en-US" sz="11200" dirty="0">
                <a:latin typeface="Arial" charset="0"/>
                <a:ea typeface="Arial" charset="0"/>
                <a:cs typeface="Arial" charset="0"/>
              </a:rPr>
              <a:t> – diegetic sound occurring outside the mind or body of a character.</a:t>
            </a:r>
          </a:p>
          <a:p>
            <a:pPr algn="l"/>
            <a:endParaRPr lang="en-US" sz="11200" dirty="0">
              <a:latin typeface="Arial" charset="0"/>
              <a:ea typeface="Arial" charset="0"/>
              <a:cs typeface="Arial" charset="0"/>
            </a:endParaRPr>
          </a:p>
          <a:p>
            <a:pPr algn="l"/>
            <a:r>
              <a:rPr lang="en-US" sz="11200" b="1" dirty="0">
                <a:solidFill>
                  <a:srgbClr val="FF0000"/>
                </a:solidFill>
                <a:latin typeface="Arial" charset="0"/>
                <a:ea typeface="Arial" charset="0"/>
                <a:cs typeface="Arial" charset="0"/>
              </a:rPr>
              <a:t>Sound bridge </a:t>
            </a:r>
            <a:r>
              <a:rPr lang="mr-IN" sz="11200" dirty="0">
                <a:latin typeface="Arial" charset="0"/>
                <a:ea typeface="Arial" charset="0"/>
                <a:cs typeface="Arial" charset="0"/>
              </a:rPr>
              <a:t>–</a:t>
            </a:r>
            <a:r>
              <a:rPr lang="en-US" sz="11200" dirty="0">
                <a:latin typeface="Arial" charset="0"/>
                <a:ea typeface="Arial" charset="0"/>
                <a:cs typeface="Arial" charset="0"/>
              </a:rPr>
              <a:t> sound that comes in earlier or stay later than the image, used to create smooth transitions between visual edits.</a:t>
            </a:r>
          </a:p>
          <a:p>
            <a:pPr algn="l"/>
            <a:endParaRPr lang="en-US" sz="11200" dirty="0">
              <a:latin typeface="Arial" charset="0"/>
              <a:ea typeface="Arial" charset="0"/>
              <a:cs typeface="Arial" charset="0"/>
            </a:endParaRPr>
          </a:p>
          <a:p>
            <a:pPr algn="l"/>
            <a:endParaRPr lang="en-US" sz="11200" dirty="0">
              <a:latin typeface="Arial" charset="0"/>
              <a:ea typeface="Arial" charset="0"/>
              <a:cs typeface="Arial" charset="0"/>
            </a:endParaRPr>
          </a:p>
          <a:p>
            <a:pPr algn="l"/>
            <a:endParaRPr lang="en-US" sz="5900" dirty="0">
              <a:latin typeface="Arial" charset="0"/>
              <a:ea typeface="Arial" charset="0"/>
              <a:cs typeface="Arial" charset="0"/>
            </a:endParaRPr>
          </a:p>
          <a:p>
            <a:pPr algn="l"/>
            <a:endParaRPr lang="en-US" sz="4500" dirty="0">
              <a:latin typeface="Arial" charset="0"/>
              <a:ea typeface="Arial" charset="0"/>
              <a:cs typeface="Arial" charset="0"/>
            </a:endParaRPr>
          </a:p>
          <a:p>
            <a:pPr algn="l"/>
            <a:r>
              <a:rPr lang="en-US" sz="8600" dirty="0">
                <a:latin typeface="Arial" charset="0"/>
                <a:ea typeface="Arial" charset="0"/>
                <a:cs typeface="Arial" charset="0"/>
              </a:rPr>
              <a:t> </a:t>
            </a:r>
          </a:p>
          <a:p>
            <a:pPr algn="l"/>
            <a:r>
              <a:rPr lang="en-US" sz="7000" dirty="0">
                <a:latin typeface="Arial" charset="0"/>
                <a:ea typeface="Arial" charset="0"/>
                <a:cs typeface="Arial" charset="0"/>
              </a:rPr>
              <a:t> </a:t>
            </a:r>
          </a:p>
          <a:p>
            <a:pPr algn="l"/>
            <a:endParaRPr lang="en-US" sz="7000" dirty="0">
              <a:latin typeface="Arial" charset="0"/>
              <a:ea typeface="Arial" charset="0"/>
              <a:cs typeface="Arial" charset="0"/>
            </a:endParaRPr>
          </a:p>
          <a:p>
            <a:pPr algn="l"/>
            <a:r>
              <a:rPr lang="en-US" sz="7000" dirty="0">
                <a:latin typeface="Arial" charset="0"/>
                <a:ea typeface="Arial" charset="0"/>
                <a:cs typeface="Arial" charset="0"/>
              </a:rPr>
              <a:t> </a:t>
            </a:r>
          </a:p>
          <a:p>
            <a:pPr algn="l"/>
            <a:endParaRPr lang="en-US" sz="7000" dirty="0">
              <a:latin typeface="Arial" charset="0"/>
              <a:ea typeface="Arial" charset="0"/>
              <a:cs typeface="Arial" charset="0"/>
            </a:endParaRPr>
          </a:p>
          <a:p>
            <a:pPr algn="l"/>
            <a:endParaRPr lang="en-US" sz="4000" dirty="0">
              <a:latin typeface="Arial"/>
              <a:cs typeface="Arial"/>
            </a:endParaRPr>
          </a:p>
        </p:txBody>
      </p:sp>
    </p:spTree>
    <p:extLst>
      <p:ext uri="{BB962C8B-B14F-4D97-AF65-F5344CB8AC3E}">
        <p14:creationId xmlns:p14="http://schemas.microsoft.com/office/powerpoint/2010/main" val="35347231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0388" y="2233914"/>
            <a:ext cx="8048988" cy="4624086"/>
          </a:xfrm>
        </p:spPr>
        <p:txBody>
          <a:bodyPr>
            <a:noAutofit/>
          </a:bodyPr>
          <a:lstStyle/>
          <a:p>
            <a:pPr lvl="0" algn="l"/>
            <a:endParaRPr lang="en-US" sz="2800" dirty="0">
              <a:latin typeface="Arial"/>
              <a:cs typeface="Arial"/>
            </a:endParaRPr>
          </a:p>
          <a:p>
            <a:pPr algn="l"/>
            <a:r>
              <a:rPr lang="en-US" dirty="0">
                <a:latin typeface="Arial"/>
                <a:cs typeface="Arial"/>
              </a:rPr>
              <a:t>3. </a:t>
            </a:r>
            <a:r>
              <a:rPr lang="en-US" dirty="0">
                <a:latin typeface="Arial" charset="0"/>
                <a:ea typeface="Arial" charset="0"/>
                <a:cs typeface="Arial" charset="0"/>
              </a:rPr>
              <a:t>What will count as an “appropriate” reading of a given film and to what extent will the contingencies of the extra-textual determine the form of interpretative processing to which a particular film is subject? </a:t>
            </a:r>
            <a:endParaRPr lang="en-US" sz="2000" b="1" dirty="0">
              <a:latin typeface="Arial"/>
              <a:cs typeface="Arial"/>
            </a:endParaRPr>
          </a:p>
        </p:txBody>
      </p:sp>
      <p:sp>
        <p:nvSpPr>
          <p:cNvPr id="4" name="TextBox 3"/>
          <p:cNvSpPr txBox="1"/>
          <p:nvPr/>
        </p:nvSpPr>
        <p:spPr>
          <a:xfrm>
            <a:off x="530388" y="300181"/>
            <a:ext cx="7850908" cy="1446550"/>
          </a:xfrm>
          <a:prstGeom prst="rect">
            <a:avLst/>
          </a:prstGeom>
          <a:noFill/>
        </p:spPr>
        <p:txBody>
          <a:bodyPr wrap="square" rtlCol="0">
            <a:spAutoFit/>
          </a:bodyPr>
          <a:lstStyle/>
          <a:p>
            <a:r>
              <a:rPr lang="en-US" sz="4400" b="1" dirty="0">
                <a:latin typeface="Arial"/>
                <a:cs typeface="Arial"/>
              </a:rPr>
              <a:t>Some questions to consider in classical film analysis: </a:t>
            </a:r>
          </a:p>
        </p:txBody>
      </p:sp>
    </p:spTree>
    <p:extLst>
      <p:ext uri="{BB962C8B-B14F-4D97-AF65-F5344CB8AC3E}">
        <p14:creationId xmlns:p14="http://schemas.microsoft.com/office/powerpoint/2010/main" val="30695151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5859" y="5303831"/>
            <a:ext cx="7963382" cy="1200329"/>
          </a:xfrm>
          <a:prstGeom prst="rect">
            <a:avLst/>
          </a:prstGeom>
          <a:noFill/>
        </p:spPr>
        <p:txBody>
          <a:bodyPr wrap="square" rtlCol="0">
            <a:spAutoFit/>
          </a:bodyPr>
          <a:lstStyle/>
          <a:p>
            <a:pPr algn="ctr"/>
            <a:r>
              <a:rPr lang="en-US" sz="4000" b="1" i="1" dirty="0">
                <a:latin typeface="Arial"/>
                <a:cs typeface="Arial"/>
              </a:rPr>
              <a:t>Dance, Girl, Dance </a:t>
            </a:r>
          </a:p>
          <a:p>
            <a:pPr algn="ctr"/>
            <a:r>
              <a:rPr lang="en-US" sz="3200" dirty="0">
                <a:latin typeface="Arial"/>
                <a:cs typeface="Arial"/>
              </a:rPr>
              <a:t>(1940) Dir. Dorothy Arzner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2858" y="467328"/>
            <a:ext cx="6289384" cy="4706556"/>
          </a:xfrm>
          <a:prstGeom prst="rect">
            <a:avLst/>
          </a:prstGeom>
        </p:spPr>
      </p:pic>
    </p:spTree>
    <p:extLst>
      <p:ext uri="{BB962C8B-B14F-4D97-AF65-F5344CB8AC3E}">
        <p14:creationId xmlns:p14="http://schemas.microsoft.com/office/powerpoint/2010/main" val="94951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0388" y="1594003"/>
            <a:ext cx="8048988" cy="5831156"/>
          </a:xfrm>
        </p:spPr>
        <p:txBody>
          <a:bodyPr>
            <a:noAutofit/>
          </a:bodyPr>
          <a:lstStyle/>
          <a:p>
            <a:pPr marL="514350" lvl="0" indent="-514350" algn="l">
              <a:buFont typeface="+mj-lt"/>
              <a:buAutoNum type="arabicPeriod"/>
            </a:pPr>
            <a:endParaRPr lang="en-US" sz="2800" dirty="0">
              <a:latin typeface="Arial"/>
              <a:cs typeface="Arial"/>
            </a:endParaRPr>
          </a:p>
          <a:p>
            <a:pPr lvl="0" algn="l"/>
            <a:endParaRPr lang="en-US" sz="2800" b="1" dirty="0">
              <a:latin typeface="Arial"/>
              <a:cs typeface="Arial"/>
            </a:endParaRPr>
          </a:p>
          <a:p>
            <a:endParaRPr lang="en-US" sz="2000" b="1" dirty="0">
              <a:latin typeface="Arial"/>
              <a:cs typeface="Arial"/>
            </a:endParaRPr>
          </a:p>
        </p:txBody>
      </p:sp>
      <p:sp>
        <p:nvSpPr>
          <p:cNvPr id="4" name="TextBox 3"/>
          <p:cNvSpPr txBox="1"/>
          <p:nvPr/>
        </p:nvSpPr>
        <p:spPr>
          <a:xfrm>
            <a:off x="530388" y="439078"/>
            <a:ext cx="7850908" cy="769441"/>
          </a:xfrm>
          <a:prstGeom prst="rect">
            <a:avLst/>
          </a:prstGeom>
          <a:noFill/>
        </p:spPr>
        <p:txBody>
          <a:bodyPr wrap="square" rtlCol="0">
            <a:spAutoFit/>
          </a:bodyPr>
          <a:lstStyle/>
          <a:p>
            <a:r>
              <a:rPr lang="en-US" sz="4400" b="1" dirty="0">
                <a:latin typeface="Arial"/>
                <a:cs typeface="Arial"/>
              </a:rPr>
              <a:t>Analysis:</a:t>
            </a:r>
          </a:p>
        </p:txBody>
      </p:sp>
    </p:spTree>
    <p:extLst>
      <p:ext uri="{BB962C8B-B14F-4D97-AF65-F5344CB8AC3E}">
        <p14:creationId xmlns:p14="http://schemas.microsoft.com/office/powerpoint/2010/main" val="4945059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0388" y="1594003"/>
            <a:ext cx="8048988" cy="5831156"/>
          </a:xfrm>
        </p:spPr>
        <p:txBody>
          <a:bodyPr>
            <a:noAutofit/>
          </a:bodyPr>
          <a:lstStyle/>
          <a:p>
            <a:pPr marL="514350" lvl="0" indent="-514350" algn="l">
              <a:buFont typeface="+mj-lt"/>
              <a:buAutoNum type="arabicPeriod"/>
            </a:pPr>
            <a:r>
              <a:rPr lang="en-US" sz="2800" dirty="0">
                <a:latin typeface="Arial"/>
                <a:cs typeface="Arial"/>
              </a:rPr>
              <a:t>Formal Language: what kinds of shots, editing, structure</a:t>
            </a:r>
          </a:p>
          <a:p>
            <a:pPr marL="514350" lvl="0" indent="-514350" algn="l">
              <a:buFont typeface="+mj-lt"/>
              <a:buAutoNum type="arabicPeriod"/>
            </a:pPr>
            <a:endParaRPr lang="en-US" sz="2800" dirty="0">
              <a:latin typeface="Arial"/>
              <a:cs typeface="Arial"/>
            </a:endParaRPr>
          </a:p>
          <a:p>
            <a:pPr marL="514350" lvl="0" indent="-514350" algn="l">
              <a:buFont typeface="+mj-lt"/>
              <a:buAutoNum type="arabicPeriod"/>
            </a:pPr>
            <a:endParaRPr lang="en-US" sz="2800" dirty="0">
              <a:latin typeface="Arial"/>
              <a:cs typeface="Arial"/>
            </a:endParaRPr>
          </a:p>
          <a:p>
            <a:pPr lvl="0" algn="l"/>
            <a:endParaRPr lang="en-US" sz="2800" b="1" dirty="0">
              <a:latin typeface="Arial"/>
              <a:cs typeface="Arial"/>
            </a:endParaRPr>
          </a:p>
          <a:p>
            <a:endParaRPr lang="en-US" sz="2000" b="1" dirty="0">
              <a:latin typeface="Arial"/>
              <a:cs typeface="Arial"/>
            </a:endParaRPr>
          </a:p>
        </p:txBody>
      </p:sp>
      <p:sp>
        <p:nvSpPr>
          <p:cNvPr id="4" name="TextBox 3"/>
          <p:cNvSpPr txBox="1"/>
          <p:nvPr/>
        </p:nvSpPr>
        <p:spPr>
          <a:xfrm>
            <a:off x="530388" y="439078"/>
            <a:ext cx="7850908" cy="769441"/>
          </a:xfrm>
          <a:prstGeom prst="rect">
            <a:avLst/>
          </a:prstGeom>
          <a:noFill/>
        </p:spPr>
        <p:txBody>
          <a:bodyPr wrap="square" rtlCol="0">
            <a:spAutoFit/>
          </a:bodyPr>
          <a:lstStyle/>
          <a:p>
            <a:r>
              <a:rPr lang="en-US" sz="4400" b="1" dirty="0">
                <a:latin typeface="Arial"/>
                <a:cs typeface="Arial"/>
              </a:rPr>
              <a:t>Analysis:</a:t>
            </a:r>
          </a:p>
        </p:txBody>
      </p:sp>
    </p:spTree>
    <p:extLst>
      <p:ext uri="{BB962C8B-B14F-4D97-AF65-F5344CB8AC3E}">
        <p14:creationId xmlns:p14="http://schemas.microsoft.com/office/powerpoint/2010/main" val="5036562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0388" y="1594003"/>
            <a:ext cx="8048988" cy="5831156"/>
          </a:xfrm>
        </p:spPr>
        <p:txBody>
          <a:bodyPr>
            <a:noAutofit/>
          </a:bodyPr>
          <a:lstStyle/>
          <a:p>
            <a:pPr marL="514350" lvl="0" indent="-514350" algn="l">
              <a:buFont typeface="+mj-lt"/>
              <a:buAutoNum type="arabicPeriod"/>
            </a:pPr>
            <a:r>
              <a:rPr lang="en-US" sz="2800" dirty="0">
                <a:latin typeface="Arial"/>
                <a:cs typeface="Arial"/>
              </a:rPr>
              <a:t>Formal Language: what kinds of shots, editing, structure</a:t>
            </a:r>
          </a:p>
          <a:p>
            <a:pPr marL="514350" lvl="0" indent="-514350" algn="l">
              <a:buFont typeface="+mj-lt"/>
              <a:buAutoNum type="arabicPeriod"/>
            </a:pPr>
            <a:endParaRPr lang="en-US" sz="2800" dirty="0">
              <a:latin typeface="Arial"/>
              <a:cs typeface="Arial"/>
            </a:endParaRPr>
          </a:p>
          <a:p>
            <a:pPr marL="514350" lvl="0" indent="-514350" algn="l">
              <a:buFont typeface="+mj-lt"/>
              <a:buAutoNum type="arabicPeriod"/>
            </a:pPr>
            <a:r>
              <a:rPr lang="en-US" sz="2800" dirty="0">
                <a:latin typeface="Arial"/>
                <a:cs typeface="Arial"/>
              </a:rPr>
              <a:t>Meaning: how does the filmic language construct the narrative? Who are the (main) characters and what happens to them in this scene? (Referential and explicit meanings)</a:t>
            </a:r>
          </a:p>
          <a:p>
            <a:pPr marL="514350" lvl="0" indent="-514350" algn="l">
              <a:buFont typeface="+mj-lt"/>
              <a:buAutoNum type="arabicPeriod"/>
            </a:pPr>
            <a:endParaRPr lang="en-US" sz="2800" dirty="0">
              <a:latin typeface="Arial"/>
              <a:cs typeface="Arial"/>
            </a:endParaRPr>
          </a:p>
          <a:p>
            <a:pPr marL="514350" lvl="0" indent="-514350" algn="l">
              <a:buFont typeface="+mj-lt"/>
              <a:buAutoNum type="arabicPeriod"/>
            </a:pPr>
            <a:endParaRPr lang="en-US" sz="2800" dirty="0">
              <a:latin typeface="Arial"/>
              <a:cs typeface="Arial"/>
            </a:endParaRPr>
          </a:p>
          <a:p>
            <a:pPr lvl="0" algn="l"/>
            <a:endParaRPr lang="en-US" sz="2800" b="1" dirty="0">
              <a:latin typeface="Arial"/>
              <a:cs typeface="Arial"/>
            </a:endParaRPr>
          </a:p>
          <a:p>
            <a:endParaRPr lang="en-US" sz="2000" b="1" dirty="0">
              <a:latin typeface="Arial"/>
              <a:cs typeface="Arial"/>
            </a:endParaRPr>
          </a:p>
        </p:txBody>
      </p:sp>
      <p:sp>
        <p:nvSpPr>
          <p:cNvPr id="4" name="TextBox 3"/>
          <p:cNvSpPr txBox="1"/>
          <p:nvPr/>
        </p:nvSpPr>
        <p:spPr>
          <a:xfrm>
            <a:off x="530388" y="439078"/>
            <a:ext cx="7850908" cy="769441"/>
          </a:xfrm>
          <a:prstGeom prst="rect">
            <a:avLst/>
          </a:prstGeom>
          <a:noFill/>
        </p:spPr>
        <p:txBody>
          <a:bodyPr wrap="square" rtlCol="0">
            <a:spAutoFit/>
          </a:bodyPr>
          <a:lstStyle/>
          <a:p>
            <a:r>
              <a:rPr lang="en-US" sz="4400" b="1" dirty="0">
                <a:latin typeface="Arial"/>
                <a:cs typeface="Arial"/>
              </a:rPr>
              <a:t>Analysis:</a:t>
            </a:r>
          </a:p>
        </p:txBody>
      </p:sp>
    </p:spTree>
    <p:extLst>
      <p:ext uri="{BB962C8B-B14F-4D97-AF65-F5344CB8AC3E}">
        <p14:creationId xmlns:p14="http://schemas.microsoft.com/office/powerpoint/2010/main" val="21417720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0388" y="1594003"/>
            <a:ext cx="8048988" cy="5831156"/>
          </a:xfrm>
        </p:spPr>
        <p:txBody>
          <a:bodyPr>
            <a:noAutofit/>
          </a:bodyPr>
          <a:lstStyle/>
          <a:p>
            <a:pPr marL="514350" lvl="0" indent="-514350" algn="l">
              <a:buFont typeface="+mj-lt"/>
              <a:buAutoNum type="arabicPeriod"/>
            </a:pPr>
            <a:r>
              <a:rPr lang="en-US" sz="2800" dirty="0">
                <a:latin typeface="Arial"/>
                <a:cs typeface="Arial"/>
              </a:rPr>
              <a:t>Formal Language: what kinds of shots, editing, structure</a:t>
            </a:r>
          </a:p>
          <a:p>
            <a:pPr marL="514350" lvl="0" indent="-514350" algn="l">
              <a:buFont typeface="+mj-lt"/>
              <a:buAutoNum type="arabicPeriod"/>
            </a:pPr>
            <a:endParaRPr lang="en-US" sz="2800" dirty="0">
              <a:latin typeface="Arial"/>
              <a:cs typeface="Arial"/>
            </a:endParaRPr>
          </a:p>
          <a:p>
            <a:pPr marL="514350" lvl="0" indent="-514350" algn="l">
              <a:buFont typeface="+mj-lt"/>
              <a:buAutoNum type="arabicPeriod"/>
            </a:pPr>
            <a:r>
              <a:rPr lang="en-US" sz="2800" dirty="0">
                <a:latin typeface="Arial"/>
                <a:cs typeface="Arial"/>
              </a:rPr>
              <a:t>Meaning: how does the filmic language construct the narrative? Who are the (main) characters and what happens to them in this scene? (Referential and explicit meanings)</a:t>
            </a:r>
          </a:p>
          <a:p>
            <a:pPr marL="514350" lvl="0" indent="-514350" algn="l">
              <a:buFont typeface="+mj-lt"/>
              <a:buAutoNum type="arabicPeriod"/>
            </a:pPr>
            <a:endParaRPr lang="en-US" sz="2800" dirty="0">
              <a:latin typeface="Arial"/>
              <a:cs typeface="Arial"/>
            </a:endParaRPr>
          </a:p>
          <a:p>
            <a:pPr marL="514350" lvl="0" indent="-514350" algn="l">
              <a:buFont typeface="+mj-lt"/>
              <a:buAutoNum type="arabicPeriod"/>
            </a:pPr>
            <a:r>
              <a:rPr lang="en-US" sz="2800" dirty="0">
                <a:latin typeface="Arial"/>
                <a:cs typeface="Arial"/>
              </a:rPr>
              <a:t>Identify other meanings: implicit, symptomatic</a:t>
            </a:r>
          </a:p>
          <a:p>
            <a:pPr marL="514350" lvl="0" indent="-514350" algn="l">
              <a:buFont typeface="+mj-lt"/>
              <a:buAutoNum type="arabicPeriod"/>
            </a:pPr>
            <a:endParaRPr lang="en-US" sz="2800" dirty="0">
              <a:latin typeface="Arial"/>
              <a:cs typeface="Arial"/>
            </a:endParaRPr>
          </a:p>
          <a:p>
            <a:pPr lvl="0" algn="l"/>
            <a:endParaRPr lang="en-US" sz="2800" b="1" dirty="0">
              <a:latin typeface="Arial"/>
              <a:cs typeface="Arial"/>
            </a:endParaRPr>
          </a:p>
          <a:p>
            <a:endParaRPr lang="en-US" sz="2000" b="1" dirty="0">
              <a:latin typeface="Arial"/>
              <a:cs typeface="Arial"/>
            </a:endParaRPr>
          </a:p>
        </p:txBody>
      </p:sp>
      <p:sp>
        <p:nvSpPr>
          <p:cNvPr id="4" name="TextBox 3"/>
          <p:cNvSpPr txBox="1"/>
          <p:nvPr/>
        </p:nvSpPr>
        <p:spPr>
          <a:xfrm>
            <a:off x="530388" y="439078"/>
            <a:ext cx="7850908" cy="769441"/>
          </a:xfrm>
          <a:prstGeom prst="rect">
            <a:avLst/>
          </a:prstGeom>
          <a:noFill/>
        </p:spPr>
        <p:txBody>
          <a:bodyPr wrap="square" rtlCol="0">
            <a:spAutoFit/>
          </a:bodyPr>
          <a:lstStyle/>
          <a:p>
            <a:r>
              <a:rPr lang="en-US" sz="4400" b="1" dirty="0">
                <a:latin typeface="Arial"/>
                <a:cs typeface="Arial"/>
              </a:rPr>
              <a:t>Analysis:</a:t>
            </a:r>
          </a:p>
        </p:txBody>
      </p:sp>
    </p:spTree>
    <p:extLst>
      <p:ext uri="{BB962C8B-B14F-4D97-AF65-F5344CB8AC3E}">
        <p14:creationId xmlns:p14="http://schemas.microsoft.com/office/powerpoint/2010/main" val="14015204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65" y="1299299"/>
            <a:ext cx="4912722" cy="5402443"/>
          </a:xfrm>
        </p:spPr>
        <p:txBody>
          <a:bodyPr>
            <a:normAutofit/>
          </a:bodyPr>
          <a:lstStyle/>
          <a:p>
            <a:pPr marL="457200" indent="-457200" algn="l">
              <a:buFont typeface="Arial" charset="0"/>
              <a:buChar char="•"/>
            </a:pPr>
            <a:r>
              <a:rPr lang="en-US" sz="2800" dirty="0">
                <a:latin typeface="Arial" charset="0"/>
                <a:ea typeface="Arial" charset="0"/>
                <a:cs typeface="Arial" charset="0"/>
              </a:rPr>
              <a:t>1897-1979</a:t>
            </a:r>
          </a:p>
          <a:p>
            <a:pPr marL="457200" indent="-457200" algn="l">
              <a:buFont typeface="Arial" charset="0"/>
              <a:buChar char="•"/>
            </a:pPr>
            <a:endParaRPr lang="en-US" sz="2800" dirty="0">
              <a:latin typeface="Arial" charset="0"/>
              <a:ea typeface="Arial" charset="0"/>
              <a:cs typeface="Arial" charset="0"/>
            </a:endParaRPr>
          </a:p>
          <a:p>
            <a:pPr marL="457200" indent="-457200" algn="l">
              <a:buFont typeface="Arial" charset="0"/>
              <a:buChar char="•"/>
            </a:pPr>
            <a:r>
              <a:rPr lang="en-US" sz="2800" dirty="0">
                <a:latin typeface="Arial" charset="0"/>
                <a:ea typeface="Arial" charset="0"/>
                <a:cs typeface="Arial" charset="0"/>
              </a:rPr>
              <a:t>From 1927 till her retirement in 1943, Arzner was the only female director working in the Hollywood</a:t>
            </a:r>
            <a:r>
              <a:rPr lang="en-US" sz="2800" dirty="0"/>
              <a:t> studio system.</a:t>
            </a:r>
          </a:p>
          <a:p>
            <a:pPr marL="457200" indent="-457200" algn="l">
              <a:buFont typeface="Arial" charset="0"/>
              <a:buChar char="•"/>
            </a:pPr>
            <a:endParaRPr lang="en-US" sz="2800" dirty="0">
              <a:latin typeface="Arial" charset="0"/>
              <a:ea typeface="Arial" charset="0"/>
              <a:cs typeface="Arial" charset="0"/>
            </a:endParaRPr>
          </a:p>
          <a:p>
            <a:pPr marL="457200" indent="-457200" algn="l">
              <a:buFont typeface="Arial" charset="0"/>
              <a:buChar char="•"/>
            </a:pPr>
            <a:r>
              <a:rPr lang="en-US" sz="2800" dirty="0">
                <a:latin typeface="Arial" charset="0"/>
                <a:ea typeface="Arial" charset="0"/>
                <a:cs typeface="Arial" charset="0"/>
              </a:rPr>
              <a:t>Starting as a film editor, she made 20 films during her career.</a:t>
            </a:r>
          </a:p>
        </p:txBody>
      </p:sp>
      <p:sp>
        <p:nvSpPr>
          <p:cNvPr id="4" name="TextBox 3"/>
          <p:cNvSpPr txBox="1"/>
          <p:nvPr/>
        </p:nvSpPr>
        <p:spPr>
          <a:xfrm>
            <a:off x="311728" y="280416"/>
            <a:ext cx="4693359" cy="769441"/>
          </a:xfrm>
          <a:prstGeom prst="rect">
            <a:avLst/>
          </a:prstGeom>
          <a:noFill/>
        </p:spPr>
        <p:txBody>
          <a:bodyPr wrap="square" rtlCol="0">
            <a:spAutoFit/>
          </a:bodyPr>
          <a:lstStyle/>
          <a:p>
            <a:r>
              <a:rPr lang="en-US" sz="4400" b="1" dirty="0">
                <a:latin typeface="Arial"/>
                <a:cs typeface="Arial"/>
              </a:rPr>
              <a:t>Dorothy Arzner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5087" y="280416"/>
            <a:ext cx="3810000" cy="5715000"/>
          </a:xfrm>
          <a:prstGeom prst="rect">
            <a:avLst/>
          </a:prstGeom>
        </p:spPr>
      </p:pic>
    </p:spTree>
    <p:extLst>
      <p:ext uri="{BB962C8B-B14F-4D97-AF65-F5344CB8AC3E}">
        <p14:creationId xmlns:p14="http://schemas.microsoft.com/office/powerpoint/2010/main" val="1835432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0388" y="1594003"/>
            <a:ext cx="8048988" cy="5831156"/>
          </a:xfrm>
        </p:spPr>
        <p:txBody>
          <a:bodyPr>
            <a:noAutofit/>
          </a:bodyPr>
          <a:lstStyle/>
          <a:p>
            <a:pPr marL="514350" lvl="0" indent="-514350" algn="l">
              <a:buFont typeface="+mj-lt"/>
              <a:buAutoNum type="arabicPeriod" startAt="4"/>
            </a:pPr>
            <a:r>
              <a:rPr lang="en-US" sz="2800" dirty="0">
                <a:latin typeface="Arial"/>
                <a:cs typeface="Arial"/>
              </a:rPr>
              <a:t>How does this film exemplify Classical Hollywood style?  What does it tell us about this style?</a:t>
            </a:r>
            <a:endParaRPr lang="en-US" sz="2800" dirty="0"/>
          </a:p>
          <a:p>
            <a:pPr lvl="0" algn="l"/>
            <a:endParaRPr lang="en-US" sz="2800" b="1" dirty="0">
              <a:latin typeface="Arial"/>
              <a:cs typeface="Arial"/>
            </a:endParaRPr>
          </a:p>
          <a:p>
            <a:endParaRPr lang="en-US" sz="2000" b="1" dirty="0">
              <a:latin typeface="Arial"/>
              <a:cs typeface="Arial"/>
            </a:endParaRPr>
          </a:p>
        </p:txBody>
      </p:sp>
      <p:sp>
        <p:nvSpPr>
          <p:cNvPr id="4" name="TextBox 3"/>
          <p:cNvSpPr txBox="1"/>
          <p:nvPr/>
        </p:nvSpPr>
        <p:spPr>
          <a:xfrm>
            <a:off x="530388" y="439078"/>
            <a:ext cx="7850908" cy="769441"/>
          </a:xfrm>
          <a:prstGeom prst="rect">
            <a:avLst/>
          </a:prstGeom>
          <a:noFill/>
        </p:spPr>
        <p:txBody>
          <a:bodyPr wrap="square" rtlCol="0">
            <a:spAutoFit/>
          </a:bodyPr>
          <a:lstStyle/>
          <a:p>
            <a:r>
              <a:rPr lang="en-US" sz="4400" b="1" dirty="0">
                <a:latin typeface="Arial"/>
                <a:cs typeface="Arial"/>
              </a:rPr>
              <a:t>Analysis:</a:t>
            </a:r>
          </a:p>
        </p:txBody>
      </p:sp>
    </p:spTree>
    <p:extLst>
      <p:ext uri="{BB962C8B-B14F-4D97-AF65-F5344CB8AC3E}">
        <p14:creationId xmlns:p14="http://schemas.microsoft.com/office/powerpoint/2010/main" val="2473618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0388" y="1651876"/>
            <a:ext cx="8048988" cy="5553364"/>
          </a:xfrm>
        </p:spPr>
        <p:txBody>
          <a:bodyPr>
            <a:noAutofit/>
          </a:bodyPr>
          <a:lstStyle/>
          <a:p>
            <a:pPr marL="457200" lvl="0" indent="-457200" algn="l">
              <a:buFont typeface="Arial" charset="0"/>
              <a:buChar char="•"/>
            </a:pPr>
            <a:r>
              <a:rPr lang="en-US" sz="2800" b="1" dirty="0">
                <a:solidFill>
                  <a:srgbClr val="FF0000"/>
                </a:solidFill>
                <a:latin typeface="Arial"/>
                <a:cs typeface="Arial"/>
              </a:rPr>
              <a:t>90-degree</a:t>
            </a:r>
            <a:r>
              <a:rPr lang="en-US" sz="2800" b="1" dirty="0">
                <a:solidFill>
                  <a:srgbClr val="FF0000"/>
                </a:solidFill>
              </a:rPr>
              <a:t> rule</a:t>
            </a:r>
            <a:r>
              <a:rPr lang="en-US" sz="2800" dirty="0"/>
              <a:t>: </a:t>
            </a:r>
            <a:r>
              <a:rPr lang="en-US" sz="2800" dirty="0">
                <a:latin typeface="Arial" charset="0"/>
                <a:ea typeface="Arial" charset="0"/>
                <a:cs typeface="Arial" charset="0"/>
              </a:rPr>
              <a:t>scenes are typically photographed off the 90-degree angle to create the illusion of depth. Straight-on 90 degree shots are unusual.</a:t>
            </a:r>
          </a:p>
          <a:p>
            <a:pPr marL="457200" lvl="0" indent="-457200" algn="l">
              <a:buFont typeface="Arial" charset="0"/>
              <a:buChar char="•"/>
            </a:pPr>
            <a:endParaRPr lang="en-US" sz="2800" dirty="0">
              <a:latin typeface="Arial" charset="0"/>
              <a:ea typeface="Arial" charset="0"/>
              <a:cs typeface="Arial" charset="0"/>
            </a:endParaRPr>
          </a:p>
          <a:p>
            <a:pPr marL="457200" indent="-457200" algn="l">
              <a:buFont typeface="Arial" charset="0"/>
              <a:buChar char="•"/>
            </a:pPr>
            <a:r>
              <a:rPr lang="en-US" sz="2800" b="1" dirty="0">
                <a:solidFill>
                  <a:srgbClr val="FF0000"/>
                </a:solidFill>
                <a:latin typeface="Arial" charset="0"/>
                <a:ea typeface="Arial" charset="0"/>
                <a:cs typeface="Arial" charset="0"/>
              </a:rPr>
              <a:t>Suturing effect</a:t>
            </a:r>
            <a:r>
              <a:rPr lang="en-US" sz="2800" dirty="0">
                <a:solidFill>
                  <a:srgbClr val="FF0000"/>
                </a:solidFill>
                <a:latin typeface="Arial" charset="0"/>
                <a:ea typeface="Arial" charset="0"/>
                <a:cs typeface="Arial" charset="0"/>
              </a:rPr>
              <a:t> </a:t>
            </a:r>
            <a:r>
              <a:rPr lang="en-US" sz="2800" dirty="0">
                <a:latin typeface="Arial" charset="0"/>
                <a:ea typeface="Arial" charset="0"/>
                <a:cs typeface="Arial" charset="0"/>
              </a:rPr>
              <a:t>– a process in which the viewer’s gaze is stitched into the narrative.  “We become part of the telling of the story as well as the one to whom the story is told.” (Kolker, </a:t>
            </a:r>
            <a:r>
              <a:rPr lang="en-US" sz="2800" i="1" dirty="0">
                <a:latin typeface="Arial" charset="0"/>
                <a:ea typeface="Arial" charset="0"/>
                <a:cs typeface="Arial" charset="0"/>
              </a:rPr>
              <a:t>Film, Form, and Culture</a:t>
            </a:r>
            <a:r>
              <a:rPr lang="en-US" sz="2800" dirty="0">
                <a:latin typeface="Arial" charset="0"/>
                <a:ea typeface="Arial" charset="0"/>
                <a:cs typeface="Arial" charset="0"/>
              </a:rPr>
              <a:t>, p. 88)</a:t>
            </a:r>
          </a:p>
          <a:p>
            <a:pPr marL="457200" lvl="0" indent="-457200" algn="l">
              <a:buFont typeface="Arial" charset="0"/>
              <a:buChar char="•"/>
            </a:pPr>
            <a:endParaRPr lang="en-US" sz="2800" dirty="0">
              <a:latin typeface="Arial" charset="0"/>
              <a:ea typeface="Arial" charset="0"/>
              <a:cs typeface="Arial" charset="0"/>
            </a:endParaRPr>
          </a:p>
        </p:txBody>
      </p:sp>
      <p:sp>
        <p:nvSpPr>
          <p:cNvPr id="4" name="TextBox 3"/>
          <p:cNvSpPr txBox="1"/>
          <p:nvPr/>
        </p:nvSpPr>
        <p:spPr>
          <a:xfrm>
            <a:off x="530388" y="300181"/>
            <a:ext cx="7850908" cy="1077218"/>
          </a:xfrm>
          <a:prstGeom prst="rect">
            <a:avLst/>
          </a:prstGeom>
          <a:noFill/>
        </p:spPr>
        <p:txBody>
          <a:bodyPr wrap="square" rtlCol="0">
            <a:spAutoFit/>
          </a:bodyPr>
          <a:lstStyle/>
          <a:p>
            <a:r>
              <a:rPr lang="en-US" sz="3200" b="1" dirty="0">
                <a:latin typeface="Arial"/>
                <a:cs typeface="Arial"/>
              </a:rPr>
              <a:t>Other Conventions and Characteristics of Hollywood Studio Films:</a:t>
            </a:r>
          </a:p>
        </p:txBody>
      </p:sp>
    </p:spTree>
    <p:extLst>
      <p:ext uri="{BB962C8B-B14F-4D97-AF65-F5344CB8AC3E}">
        <p14:creationId xmlns:p14="http://schemas.microsoft.com/office/powerpoint/2010/main" val="14895950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0388" y="810239"/>
            <a:ext cx="8048988" cy="5553364"/>
          </a:xfrm>
        </p:spPr>
        <p:txBody>
          <a:bodyPr>
            <a:noAutofit/>
          </a:bodyPr>
          <a:lstStyle/>
          <a:p>
            <a:pPr marL="457200" indent="-457200" algn="l">
              <a:buFont typeface="Arial" charset="0"/>
              <a:buChar char="•"/>
            </a:pPr>
            <a:r>
              <a:rPr lang="en-US" sz="2800" dirty="0">
                <a:latin typeface="Arial" charset="0"/>
                <a:ea typeface="Arial" charset="0"/>
                <a:cs typeface="Arial" charset="0"/>
              </a:rPr>
              <a:t>Conventions as “established common traits.” </a:t>
            </a:r>
            <a:r>
              <a:rPr lang="en-US" sz="2800" dirty="0">
                <a:latin typeface="Arial"/>
                <a:cs typeface="Arial"/>
              </a:rPr>
              <a:t>(</a:t>
            </a:r>
            <a:r>
              <a:rPr lang="en-US" sz="2800" i="1" dirty="0">
                <a:latin typeface="Arial"/>
                <a:cs typeface="Arial"/>
              </a:rPr>
              <a:t>Film Art</a:t>
            </a:r>
            <a:r>
              <a:rPr lang="en-US" sz="2800" dirty="0">
                <a:latin typeface="Arial"/>
                <a:cs typeface="Arial"/>
              </a:rPr>
              <a:t>, p.52) They are ideological.  </a:t>
            </a:r>
          </a:p>
          <a:p>
            <a:pPr marL="457200" indent="-457200" algn="l">
              <a:buFont typeface="Arial" charset="0"/>
              <a:buChar char="•"/>
            </a:pPr>
            <a:endParaRPr lang="en-US" sz="2800" dirty="0">
              <a:latin typeface="Arial"/>
              <a:cs typeface="Arial"/>
            </a:endParaRPr>
          </a:p>
          <a:p>
            <a:pPr marL="457200" indent="-457200" algn="l">
              <a:buFont typeface="Arial" charset="0"/>
              <a:buChar char="•"/>
            </a:pPr>
            <a:r>
              <a:rPr lang="en-US" sz="2800" dirty="0">
                <a:latin typeface="Arial"/>
                <a:cs typeface="Arial"/>
              </a:rPr>
              <a:t>Continuity editing - economically driven, industry standard for Classical Hollywood style for both production and reception</a:t>
            </a:r>
          </a:p>
          <a:p>
            <a:pPr marL="457200" indent="-457200" algn="l">
              <a:buFont typeface="Arial" charset="0"/>
              <a:buChar char="•"/>
            </a:pPr>
            <a:endParaRPr lang="en-US" sz="2800" dirty="0">
              <a:latin typeface="Arial"/>
              <a:cs typeface="Arial"/>
            </a:endParaRPr>
          </a:p>
          <a:p>
            <a:pPr marL="457200" indent="-457200" algn="l">
              <a:buFont typeface="Arial" charset="0"/>
              <a:buChar char="•"/>
            </a:pPr>
            <a:r>
              <a:rPr lang="en-US" sz="2800" dirty="0">
                <a:latin typeface="Arial"/>
                <a:cs typeface="Arial"/>
              </a:rPr>
              <a:t>Gender and coding: conventions are learnt, consciously or subconsciously, and can be played with, challenged, shifted.</a:t>
            </a:r>
          </a:p>
          <a:p>
            <a:pPr marL="457200" indent="-457200" algn="l">
              <a:buFont typeface="Arial" charset="0"/>
              <a:buChar char="•"/>
            </a:pPr>
            <a:endParaRPr lang="en-US" sz="2800" dirty="0">
              <a:latin typeface="Arial" charset="0"/>
              <a:ea typeface="Arial" charset="0"/>
              <a:cs typeface="Arial" charset="0"/>
            </a:endParaRPr>
          </a:p>
          <a:p>
            <a:pPr marL="457200" indent="-457200" algn="l">
              <a:buFont typeface="Arial" charset="0"/>
              <a:buChar char="•"/>
            </a:pPr>
            <a:endParaRPr lang="en-US" sz="2800" dirty="0">
              <a:latin typeface="Arial" charset="0"/>
              <a:ea typeface="Arial" charset="0"/>
              <a:cs typeface="Arial" charset="0"/>
            </a:endParaRPr>
          </a:p>
          <a:p>
            <a:pPr marL="457200" indent="-457200" algn="l">
              <a:buFont typeface="Arial" charset="0"/>
              <a:buChar char="•"/>
            </a:pPr>
            <a:endParaRPr lang="en-US" sz="2800" dirty="0">
              <a:latin typeface="Arial" charset="0"/>
              <a:ea typeface="Arial" charset="0"/>
              <a:cs typeface="Arial" charset="0"/>
            </a:endParaRPr>
          </a:p>
          <a:p>
            <a:pPr marL="457200" lvl="0" indent="-457200" algn="l">
              <a:buFont typeface="Arial" charset="0"/>
              <a:buChar char="•"/>
            </a:pPr>
            <a:endParaRPr lang="en-US" sz="2800" dirty="0">
              <a:latin typeface="Arial" charset="0"/>
              <a:ea typeface="Arial" charset="0"/>
              <a:cs typeface="Arial" charset="0"/>
            </a:endParaRPr>
          </a:p>
          <a:p>
            <a:pPr lvl="0" algn="l"/>
            <a:endParaRPr lang="en-US" sz="2800" b="1" dirty="0">
              <a:latin typeface="Arial"/>
              <a:cs typeface="Arial"/>
            </a:endParaRPr>
          </a:p>
          <a:p>
            <a:endParaRPr lang="en-US" sz="2000" b="1" dirty="0">
              <a:latin typeface="Arial"/>
              <a:cs typeface="Arial"/>
            </a:endParaRPr>
          </a:p>
        </p:txBody>
      </p:sp>
    </p:spTree>
    <p:extLst>
      <p:ext uri="{BB962C8B-B14F-4D97-AF65-F5344CB8AC3E}">
        <p14:creationId xmlns:p14="http://schemas.microsoft.com/office/powerpoint/2010/main" val="107784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8956" y="382151"/>
            <a:ext cx="8231748" cy="6067417"/>
          </a:xfrm>
        </p:spPr>
        <p:txBody>
          <a:bodyPr>
            <a:normAutofit fontScale="40000" lnSpcReduction="20000"/>
          </a:bodyPr>
          <a:lstStyle/>
          <a:p>
            <a:pPr algn="l"/>
            <a:r>
              <a:rPr lang="en-US" sz="7000" b="1" dirty="0">
                <a:solidFill>
                  <a:srgbClr val="FF0000"/>
                </a:solidFill>
                <a:latin typeface="Arial" charset="0"/>
                <a:ea typeface="Arial" charset="0"/>
                <a:cs typeface="Arial" charset="0"/>
              </a:rPr>
              <a:t>Off-screen sound</a:t>
            </a:r>
            <a:r>
              <a:rPr lang="en-US" sz="7000" dirty="0">
                <a:latin typeface="Arial" charset="0"/>
                <a:ea typeface="Arial" charset="0"/>
                <a:cs typeface="Arial" charset="0"/>
              </a:rPr>
              <a:t> – diegetic sound from a source that is not visible onscreen.</a:t>
            </a:r>
            <a:br>
              <a:rPr lang="en-US" sz="7000" dirty="0">
                <a:latin typeface="Arial" charset="0"/>
                <a:ea typeface="Arial" charset="0"/>
                <a:cs typeface="Arial" charset="0"/>
              </a:rPr>
            </a:br>
            <a:endParaRPr lang="en-US" sz="7000" dirty="0">
              <a:latin typeface="Arial" charset="0"/>
              <a:ea typeface="Arial" charset="0"/>
              <a:cs typeface="Arial" charset="0"/>
            </a:endParaRPr>
          </a:p>
          <a:p>
            <a:pPr algn="l"/>
            <a:r>
              <a:rPr lang="en-US" sz="7000" b="1" dirty="0">
                <a:solidFill>
                  <a:srgbClr val="FF0000"/>
                </a:solidFill>
                <a:latin typeface="Arial" charset="0"/>
                <a:ea typeface="Arial" charset="0"/>
                <a:cs typeface="Arial" charset="0"/>
              </a:rPr>
              <a:t>Off-screen space</a:t>
            </a:r>
            <a:r>
              <a:rPr lang="en-US" sz="7000" dirty="0">
                <a:latin typeface="Arial" charset="0"/>
                <a:ea typeface="Arial" charset="0"/>
                <a:cs typeface="Arial" charset="0"/>
              </a:rPr>
              <a:t> – areas not visible onscreen but still part of the space of the scene.  For example, off each side, above, and below the frame, behind the set, behind the camera.</a:t>
            </a:r>
          </a:p>
          <a:p>
            <a:pPr algn="l"/>
            <a:endParaRPr lang="en-US" sz="4500" dirty="0">
              <a:latin typeface="Arial" charset="0"/>
              <a:ea typeface="Arial" charset="0"/>
              <a:cs typeface="Arial" charset="0"/>
            </a:endParaRPr>
          </a:p>
          <a:p>
            <a:pPr algn="l"/>
            <a:endParaRPr lang="en-US" sz="5900" dirty="0">
              <a:latin typeface="Arial" charset="0"/>
              <a:ea typeface="Arial" charset="0"/>
              <a:cs typeface="Arial" charset="0"/>
            </a:endParaRPr>
          </a:p>
          <a:p>
            <a:pPr algn="l"/>
            <a:endParaRPr lang="en-US" sz="4500" dirty="0">
              <a:latin typeface="Arial" charset="0"/>
              <a:ea typeface="Arial" charset="0"/>
              <a:cs typeface="Arial" charset="0"/>
            </a:endParaRPr>
          </a:p>
          <a:p>
            <a:pPr algn="l"/>
            <a:r>
              <a:rPr lang="en-US" sz="8600" dirty="0">
                <a:latin typeface="Arial" charset="0"/>
                <a:ea typeface="Arial" charset="0"/>
                <a:cs typeface="Arial" charset="0"/>
              </a:rPr>
              <a:t> </a:t>
            </a:r>
          </a:p>
          <a:p>
            <a:pPr algn="l"/>
            <a:r>
              <a:rPr lang="en-US" sz="7000" dirty="0">
                <a:latin typeface="Arial" charset="0"/>
                <a:ea typeface="Arial" charset="0"/>
                <a:cs typeface="Arial" charset="0"/>
              </a:rPr>
              <a:t> </a:t>
            </a:r>
          </a:p>
          <a:p>
            <a:pPr algn="l"/>
            <a:endParaRPr lang="en-US" sz="7000" dirty="0">
              <a:latin typeface="Arial" charset="0"/>
              <a:ea typeface="Arial" charset="0"/>
              <a:cs typeface="Arial" charset="0"/>
            </a:endParaRPr>
          </a:p>
          <a:p>
            <a:pPr algn="l"/>
            <a:r>
              <a:rPr lang="en-US" sz="7000" dirty="0">
                <a:latin typeface="Arial" charset="0"/>
                <a:ea typeface="Arial" charset="0"/>
                <a:cs typeface="Arial" charset="0"/>
              </a:rPr>
              <a:t> </a:t>
            </a:r>
          </a:p>
          <a:p>
            <a:pPr algn="l"/>
            <a:endParaRPr lang="en-US" sz="7000" dirty="0">
              <a:latin typeface="Arial" charset="0"/>
              <a:ea typeface="Arial" charset="0"/>
              <a:cs typeface="Arial" charset="0"/>
            </a:endParaRPr>
          </a:p>
          <a:p>
            <a:pPr algn="l"/>
            <a:endParaRPr lang="en-US" sz="4000" dirty="0">
              <a:latin typeface="Arial"/>
              <a:cs typeface="Arial"/>
            </a:endParaRPr>
          </a:p>
        </p:txBody>
      </p:sp>
    </p:spTree>
    <p:extLst>
      <p:ext uri="{BB962C8B-B14F-4D97-AF65-F5344CB8AC3E}">
        <p14:creationId xmlns:p14="http://schemas.microsoft.com/office/powerpoint/2010/main" val="6383784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0309" y="5467117"/>
            <a:ext cx="7963382" cy="1077218"/>
          </a:xfrm>
          <a:prstGeom prst="rect">
            <a:avLst/>
          </a:prstGeom>
          <a:noFill/>
        </p:spPr>
        <p:txBody>
          <a:bodyPr wrap="square" rtlCol="0">
            <a:spAutoFit/>
          </a:bodyPr>
          <a:lstStyle/>
          <a:p>
            <a:pPr algn="ctr"/>
            <a:r>
              <a:rPr lang="en-US" sz="3200" b="1" i="1" dirty="0">
                <a:latin typeface="Arial"/>
                <a:cs typeface="Arial"/>
              </a:rPr>
              <a:t>Singin’ in the Rain </a:t>
            </a:r>
            <a:r>
              <a:rPr lang="en-US" sz="3200" b="1" dirty="0">
                <a:latin typeface="Arial"/>
                <a:cs typeface="Arial"/>
              </a:rPr>
              <a:t>(1952) </a:t>
            </a:r>
          </a:p>
          <a:p>
            <a:pPr algn="ctr"/>
            <a:r>
              <a:rPr lang="en-US" sz="3200" b="1" dirty="0">
                <a:latin typeface="Arial"/>
                <a:cs typeface="Arial"/>
              </a:rPr>
              <a:t>Dir. Stanley Donen, Gene Kelly</a:t>
            </a:r>
          </a:p>
        </p:txBody>
      </p:sp>
      <p:pic>
        <p:nvPicPr>
          <p:cNvPr id="3" name="Picture 2" descr="A group of men standing in front of a building&#10;&#10;Description automatically generated with medium confidence">
            <a:extLst>
              <a:ext uri="{FF2B5EF4-FFF2-40B4-BE49-F238E27FC236}">
                <a16:creationId xmlns:a16="http://schemas.microsoft.com/office/drawing/2014/main" id="{FB358430-FF86-BD45-B7E9-527848FA6639}"/>
              </a:ext>
            </a:extLst>
          </p:cNvPr>
          <p:cNvPicPr>
            <a:picLocks noChangeAspect="1"/>
          </p:cNvPicPr>
          <p:nvPr/>
        </p:nvPicPr>
        <p:blipFill>
          <a:blip r:embed="rId3"/>
          <a:stretch>
            <a:fillRect/>
          </a:stretch>
        </p:blipFill>
        <p:spPr>
          <a:xfrm>
            <a:off x="1427308" y="453143"/>
            <a:ext cx="6289384" cy="4850688"/>
          </a:xfrm>
          <a:prstGeom prst="rect">
            <a:avLst/>
          </a:prstGeom>
        </p:spPr>
      </p:pic>
    </p:spTree>
    <p:extLst>
      <p:ext uri="{BB962C8B-B14F-4D97-AF65-F5344CB8AC3E}">
        <p14:creationId xmlns:p14="http://schemas.microsoft.com/office/powerpoint/2010/main" val="26151358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0388" y="1559279"/>
            <a:ext cx="8048988" cy="5553364"/>
          </a:xfrm>
        </p:spPr>
        <p:txBody>
          <a:bodyPr>
            <a:noAutofit/>
          </a:bodyPr>
          <a:lstStyle/>
          <a:p>
            <a:pPr lvl="0" algn="l"/>
            <a:endParaRPr lang="en-US" sz="2800" b="1" dirty="0">
              <a:latin typeface="Arial"/>
              <a:cs typeface="Arial"/>
            </a:endParaRPr>
          </a:p>
          <a:p>
            <a:endParaRPr lang="en-US" sz="2000" b="1" dirty="0">
              <a:latin typeface="Arial"/>
              <a:cs typeface="Arial"/>
            </a:endParaRPr>
          </a:p>
        </p:txBody>
      </p:sp>
      <p:sp>
        <p:nvSpPr>
          <p:cNvPr id="4" name="TextBox 3"/>
          <p:cNvSpPr txBox="1"/>
          <p:nvPr/>
        </p:nvSpPr>
        <p:spPr>
          <a:xfrm>
            <a:off x="530388" y="300181"/>
            <a:ext cx="7850908" cy="1077218"/>
          </a:xfrm>
          <a:prstGeom prst="rect">
            <a:avLst/>
          </a:prstGeom>
          <a:noFill/>
        </p:spPr>
        <p:txBody>
          <a:bodyPr wrap="square" rtlCol="0">
            <a:spAutoFit/>
          </a:bodyPr>
          <a:lstStyle/>
          <a:p>
            <a:r>
              <a:rPr lang="en-US" sz="3200" b="1" dirty="0">
                <a:latin typeface="Arial"/>
                <a:cs typeface="Arial"/>
              </a:rPr>
              <a:t>Continuity editing is the dominant style, but not the only style:</a:t>
            </a:r>
          </a:p>
        </p:txBody>
      </p:sp>
    </p:spTree>
    <p:extLst>
      <p:ext uri="{BB962C8B-B14F-4D97-AF65-F5344CB8AC3E}">
        <p14:creationId xmlns:p14="http://schemas.microsoft.com/office/powerpoint/2010/main" val="8744396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0388" y="1559279"/>
            <a:ext cx="8048988" cy="5553364"/>
          </a:xfrm>
        </p:spPr>
        <p:txBody>
          <a:bodyPr>
            <a:noAutofit/>
          </a:bodyPr>
          <a:lstStyle/>
          <a:p>
            <a:pPr marL="457200" indent="-457200" algn="l">
              <a:buFont typeface="Arial" charset="0"/>
              <a:buChar char="•"/>
            </a:pPr>
            <a:r>
              <a:rPr lang="en-US" sz="2800" b="1" dirty="0">
                <a:solidFill>
                  <a:srgbClr val="FF0000"/>
                </a:solidFill>
                <a:latin typeface="Arial" charset="0"/>
                <a:ea typeface="Arial" charset="0"/>
                <a:cs typeface="Arial" charset="0"/>
              </a:rPr>
              <a:t>Ellipsis and montage </a:t>
            </a:r>
            <a:r>
              <a:rPr lang="en-US" sz="2800" dirty="0">
                <a:latin typeface="Arial" charset="0"/>
                <a:ea typeface="Arial" charset="0"/>
                <a:cs typeface="Arial" charset="0"/>
              </a:rPr>
              <a:t>(editing) used to condense and expand time</a:t>
            </a:r>
          </a:p>
          <a:p>
            <a:pPr lvl="0" algn="l"/>
            <a:endParaRPr lang="en-US" sz="2800" b="1" dirty="0">
              <a:latin typeface="Arial"/>
              <a:cs typeface="Arial"/>
            </a:endParaRPr>
          </a:p>
          <a:p>
            <a:endParaRPr lang="en-US" sz="2000" b="1" dirty="0">
              <a:latin typeface="Arial"/>
              <a:cs typeface="Arial"/>
            </a:endParaRPr>
          </a:p>
        </p:txBody>
      </p:sp>
      <p:sp>
        <p:nvSpPr>
          <p:cNvPr id="4" name="TextBox 3"/>
          <p:cNvSpPr txBox="1"/>
          <p:nvPr/>
        </p:nvSpPr>
        <p:spPr>
          <a:xfrm>
            <a:off x="530388" y="300181"/>
            <a:ext cx="7850908" cy="1077218"/>
          </a:xfrm>
          <a:prstGeom prst="rect">
            <a:avLst/>
          </a:prstGeom>
          <a:noFill/>
        </p:spPr>
        <p:txBody>
          <a:bodyPr wrap="square" rtlCol="0">
            <a:spAutoFit/>
          </a:bodyPr>
          <a:lstStyle/>
          <a:p>
            <a:r>
              <a:rPr lang="en-US" sz="3200" b="1" dirty="0">
                <a:latin typeface="Arial"/>
                <a:cs typeface="Arial"/>
              </a:rPr>
              <a:t>Continuity editing is the dominant style, but not the only style:</a:t>
            </a:r>
          </a:p>
        </p:txBody>
      </p:sp>
    </p:spTree>
    <p:extLst>
      <p:ext uri="{BB962C8B-B14F-4D97-AF65-F5344CB8AC3E}">
        <p14:creationId xmlns:p14="http://schemas.microsoft.com/office/powerpoint/2010/main" val="19960879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0388" y="1559279"/>
            <a:ext cx="8048988" cy="5553364"/>
          </a:xfrm>
        </p:spPr>
        <p:txBody>
          <a:bodyPr>
            <a:noAutofit/>
          </a:bodyPr>
          <a:lstStyle/>
          <a:p>
            <a:pPr marL="457200" indent="-457200" algn="l">
              <a:buFont typeface="Arial" charset="0"/>
              <a:buChar char="•"/>
            </a:pPr>
            <a:r>
              <a:rPr lang="en-US" sz="2800" b="1" dirty="0">
                <a:solidFill>
                  <a:srgbClr val="FF0000"/>
                </a:solidFill>
                <a:latin typeface="Arial" charset="0"/>
                <a:ea typeface="Arial" charset="0"/>
                <a:cs typeface="Arial" charset="0"/>
              </a:rPr>
              <a:t>Ellipsis and montage </a:t>
            </a:r>
            <a:r>
              <a:rPr lang="en-US" sz="2800" dirty="0">
                <a:latin typeface="Arial" charset="0"/>
                <a:ea typeface="Arial" charset="0"/>
                <a:cs typeface="Arial" charset="0"/>
              </a:rPr>
              <a:t>(editing) used to condense and expand time</a:t>
            </a:r>
          </a:p>
          <a:p>
            <a:pPr marL="457200" indent="-457200" algn="l">
              <a:buFont typeface="Arial" charset="0"/>
              <a:buChar char="•"/>
            </a:pPr>
            <a:r>
              <a:rPr lang="en-US" sz="2800" b="1" dirty="0">
                <a:solidFill>
                  <a:srgbClr val="FF0000"/>
                </a:solidFill>
                <a:latin typeface="Arial" charset="0"/>
                <a:ea typeface="Arial" charset="0"/>
                <a:cs typeface="Arial" charset="0"/>
              </a:rPr>
              <a:t>Jump cuts</a:t>
            </a:r>
            <a:r>
              <a:rPr lang="en-US" sz="2800" dirty="0">
                <a:latin typeface="Arial" charset="0"/>
                <a:ea typeface="Arial" charset="0"/>
                <a:cs typeface="Arial" charset="0"/>
              </a:rPr>
              <a:t>: disruption (e.g. Jean-Luc Goddard, Andy Warhol)</a:t>
            </a:r>
            <a:endParaRPr lang="en-US" sz="2800" dirty="0">
              <a:latin typeface="Arial"/>
              <a:cs typeface="Arial"/>
            </a:endParaRPr>
          </a:p>
          <a:p>
            <a:pPr lvl="0" algn="l"/>
            <a:endParaRPr lang="en-US" sz="2800" b="1" dirty="0">
              <a:latin typeface="Arial"/>
              <a:cs typeface="Arial"/>
            </a:endParaRPr>
          </a:p>
          <a:p>
            <a:endParaRPr lang="en-US" sz="2000" b="1" dirty="0">
              <a:latin typeface="Arial"/>
              <a:cs typeface="Arial"/>
            </a:endParaRPr>
          </a:p>
        </p:txBody>
      </p:sp>
      <p:sp>
        <p:nvSpPr>
          <p:cNvPr id="4" name="TextBox 3"/>
          <p:cNvSpPr txBox="1"/>
          <p:nvPr/>
        </p:nvSpPr>
        <p:spPr>
          <a:xfrm>
            <a:off x="530388" y="300181"/>
            <a:ext cx="7850908" cy="1077218"/>
          </a:xfrm>
          <a:prstGeom prst="rect">
            <a:avLst/>
          </a:prstGeom>
          <a:noFill/>
        </p:spPr>
        <p:txBody>
          <a:bodyPr wrap="square" rtlCol="0">
            <a:spAutoFit/>
          </a:bodyPr>
          <a:lstStyle/>
          <a:p>
            <a:r>
              <a:rPr lang="en-US" sz="3200" b="1" dirty="0">
                <a:latin typeface="Arial"/>
                <a:cs typeface="Arial"/>
              </a:rPr>
              <a:t>Continuity editing is the dominant style, but not the only style:</a:t>
            </a:r>
          </a:p>
        </p:txBody>
      </p:sp>
    </p:spTree>
    <p:extLst>
      <p:ext uri="{BB962C8B-B14F-4D97-AF65-F5344CB8AC3E}">
        <p14:creationId xmlns:p14="http://schemas.microsoft.com/office/powerpoint/2010/main" val="16747300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0388" y="1559279"/>
            <a:ext cx="8048988" cy="5553364"/>
          </a:xfrm>
        </p:spPr>
        <p:txBody>
          <a:bodyPr>
            <a:noAutofit/>
          </a:bodyPr>
          <a:lstStyle/>
          <a:p>
            <a:pPr marL="457200" indent="-457200" algn="l">
              <a:buFont typeface="Arial" charset="0"/>
              <a:buChar char="•"/>
            </a:pPr>
            <a:r>
              <a:rPr lang="en-US" sz="2800" b="1" dirty="0">
                <a:solidFill>
                  <a:srgbClr val="FF0000"/>
                </a:solidFill>
                <a:latin typeface="Arial" charset="0"/>
                <a:ea typeface="Arial" charset="0"/>
                <a:cs typeface="Arial" charset="0"/>
              </a:rPr>
              <a:t>Ellipsis and montage </a:t>
            </a:r>
            <a:r>
              <a:rPr lang="en-US" sz="2800" dirty="0">
                <a:latin typeface="Arial" charset="0"/>
                <a:ea typeface="Arial" charset="0"/>
                <a:cs typeface="Arial" charset="0"/>
              </a:rPr>
              <a:t>(editing) used to condense and expand time</a:t>
            </a:r>
          </a:p>
          <a:p>
            <a:pPr marL="457200" indent="-457200" algn="l">
              <a:buFont typeface="Arial" charset="0"/>
              <a:buChar char="•"/>
            </a:pPr>
            <a:r>
              <a:rPr lang="en-US" sz="2800" b="1" dirty="0">
                <a:solidFill>
                  <a:srgbClr val="FF0000"/>
                </a:solidFill>
                <a:latin typeface="Arial" charset="0"/>
                <a:ea typeface="Arial" charset="0"/>
                <a:cs typeface="Arial" charset="0"/>
              </a:rPr>
              <a:t>Jump cuts</a:t>
            </a:r>
            <a:r>
              <a:rPr lang="en-US" sz="2800" dirty="0">
                <a:latin typeface="Arial" charset="0"/>
                <a:ea typeface="Arial" charset="0"/>
                <a:cs typeface="Arial" charset="0"/>
              </a:rPr>
              <a:t>: disruption (e.g. Jean-Luc Goddard, Andy Warhol)</a:t>
            </a:r>
            <a:endParaRPr lang="en-US" sz="2800" dirty="0">
              <a:latin typeface="Arial"/>
              <a:cs typeface="Arial"/>
            </a:endParaRPr>
          </a:p>
          <a:p>
            <a:pPr marL="457200" lvl="0" indent="-457200" algn="l">
              <a:buFont typeface="Arial" charset="0"/>
              <a:buChar char="•"/>
            </a:pPr>
            <a:r>
              <a:rPr lang="en-US" sz="2800" b="1" dirty="0">
                <a:solidFill>
                  <a:srgbClr val="FF0000"/>
                </a:solidFill>
                <a:latin typeface="Arial"/>
                <a:cs typeface="Arial"/>
              </a:rPr>
              <a:t>360-degree space </a:t>
            </a:r>
            <a:r>
              <a:rPr lang="en-US" sz="2800" dirty="0">
                <a:latin typeface="Arial"/>
                <a:cs typeface="Arial"/>
              </a:rPr>
              <a:t>(used be </a:t>
            </a:r>
            <a:r>
              <a:rPr lang="en-US" sz="2800" dirty="0">
                <a:latin typeface="Arial" charset="0"/>
                <a:ea typeface="Arial" charset="0"/>
                <a:cs typeface="Arial" charset="0"/>
              </a:rPr>
              <a:t>Jacques Tati, Yasujiru Ozu, and others outside of Hollywood) </a:t>
            </a:r>
          </a:p>
          <a:p>
            <a:pPr lvl="0" algn="l"/>
            <a:endParaRPr lang="en-US" sz="2800" b="1" dirty="0">
              <a:latin typeface="Arial"/>
              <a:cs typeface="Arial"/>
            </a:endParaRPr>
          </a:p>
          <a:p>
            <a:endParaRPr lang="en-US" sz="2000" b="1" dirty="0">
              <a:latin typeface="Arial"/>
              <a:cs typeface="Arial"/>
            </a:endParaRPr>
          </a:p>
        </p:txBody>
      </p:sp>
      <p:sp>
        <p:nvSpPr>
          <p:cNvPr id="4" name="TextBox 3"/>
          <p:cNvSpPr txBox="1"/>
          <p:nvPr/>
        </p:nvSpPr>
        <p:spPr>
          <a:xfrm>
            <a:off x="530388" y="300181"/>
            <a:ext cx="7850908" cy="1077218"/>
          </a:xfrm>
          <a:prstGeom prst="rect">
            <a:avLst/>
          </a:prstGeom>
          <a:noFill/>
        </p:spPr>
        <p:txBody>
          <a:bodyPr wrap="square" rtlCol="0">
            <a:spAutoFit/>
          </a:bodyPr>
          <a:lstStyle/>
          <a:p>
            <a:r>
              <a:rPr lang="en-US" sz="3200" b="1" dirty="0">
                <a:latin typeface="Arial"/>
                <a:cs typeface="Arial"/>
              </a:rPr>
              <a:t>Continuity editing is the dominant style, but not the only style:</a:t>
            </a:r>
          </a:p>
        </p:txBody>
      </p:sp>
    </p:spTree>
    <p:extLst>
      <p:ext uri="{BB962C8B-B14F-4D97-AF65-F5344CB8AC3E}">
        <p14:creationId xmlns:p14="http://schemas.microsoft.com/office/powerpoint/2010/main" val="668743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0388" y="1559279"/>
            <a:ext cx="8048988" cy="5553364"/>
          </a:xfrm>
        </p:spPr>
        <p:txBody>
          <a:bodyPr>
            <a:noAutofit/>
          </a:bodyPr>
          <a:lstStyle/>
          <a:p>
            <a:pPr marL="457200" indent="-457200" algn="l">
              <a:buFont typeface="Arial" charset="0"/>
              <a:buChar char="•"/>
            </a:pPr>
            <a:r>
              <a:rPr lang="en-US" sz="2800" b="1" dirty="0">
                <a:solidFill>
                  <a:srgbClr val="FF0000"/>
                </a:solidFill>
                <a:latin typeface="Arial" charset="0"/>
                <a:ea typeface="Arial" charset="0"/>
                <a:cs typeface="Arial" charset="0"/>
              </a:rPr>
              <a:t>Ellipsis and montage </a:t>
            </a:r>
            <a:r>
              <a:rPr lang="en-US" sz="2800" dirty="0">
                <a:latin typeface="Arial" charset="0"/>
                <a:ea typeface="Arial" charset="0"/>
                <a:cs typeface="Arial" charset="0"/>
              </a:rPr>
              <a:t>(editing) used to condense and expand time</a:t>
            </a:r>
          </a:p>
          <a:p>
            <a:pPr marL="457200" indent="-457200" algn="l">
              <a:buFont typeface="Arial" charset="0"/>
              <a:buChar char="•"/>
            </a:pPr>
            <a:r>
              <a:rPr lang="en-US" sz="2800" b="1" dirty="0">
                <a:solidFill>
                  <a:srgbClr val="FF0000"/>
                </a:solidFill>
                <a:latin typeface="Arial" charset="0"/>
                <a:ea typeface="Arial" charset="0"/>
                <a:cs typeface="Arial" charset="0"/>
              </a:rPr>
              <a:t>Jump cuts</a:t>
            </a:r>
            <a:r>
              <a:rPr lang="en-US" sz="2800" dirty="0">
                <a:latin typeface="Arial" charset="0"/>
                <a:ea typeface="Arial" charset="0"/>
                <a:cs typeface="Arial" charset="0"/>
              </a:rPr>
              <a:t>: disruption (e.g. Jean-Luc Goddard, Andy Warhol)</a:t>
            </a:r>
            <a:endParaRPr lang="en-US" sz="2800" dirty="0">
              <a:latin typeface="Arial"/>
              <a:cs typeface="Arial"/>
            </a:endParaRPr>
          </a:p>
          <a:p>
            <a:pPr marL="457200" lvl="0" indent="-457200" algn="l">
              <a:buFont typeface="Arial" charset="0"/>
              <a:buChar char="•"/>
            </a:pPr>
            <a:r>
              <a:rPr lang="en-US" sz="2800" b="1" dirty="0">
                <a:solidFill>
                  <a:srgbClr val="FF0000"/>
                </a:solidFill>
                <a:latin typeface="Arial"/>
                <a:cs typeface="Arial"/>
              </a:rPr>
              <a:t>360-degree space </a:t>
            </a:r>
            <a:r>
              <a:rPr lang="en-US" sz="2800" dirty="0">
                <a:latin typeface="Arial"/>
                <a:cs typeface="Arial"/>
              </a:rPr>
              <a:t>(used be </a:t>
            </a:r>
            <a:r>
              <a:rPr lang="en-US" sz="2800" dirty="0">
                <a:latin typeface="Arial" charset="0"/>
                <a:ea typeface="Arial" charset="0"/>
                <a:cs typeface="Arial" charset="0"/>
              </a:rPr>
              <a:t>Jacques Tati, Yasujiru Ozu, and others outside of Hollywood) </a:t>
            </a:r>
          </a:p>
          <a:p>
            <a:pPr marL="457200" lvl="0" indent="-457200" algn="l">
              <a:buFont typeface="Arial" charset="0"/>
              <a:buChar char="•"/>
            </a:pPr>
            <a:r>
              <a:rPr lang="en-US" sz="2800" b="1" dirty="0">
                <a:solidFill>
                  <a:srgbClr val="FF0000"/>
                </a:solidFill>
                <a:latin typeface="Arial" charset="0"/>
                <a:ea typeface="Arial" charset="0"/>
                <a:cs typeface="Arial" charset="0"/>
              </a:rPr>
              <a:t>Non-diegetic inserts</a:t>
            </a:r>
            <a:r>
              <a:rPr lang="en-US" sz="2800" dirty="0">
                <a:latin typeface="Arial" charset="0"/>
                <a:ea typeface="Arial" charset="0"/>
                <a:cs typeface="Arial" charset="0"/>
              </a:rPr>
              <a:t> </a:t>
            </a:r>
            <a:r>
              <a:rPr lang="mr-IN" sz="2800" dirty="0">
                <a:latin typeface="Arial" charset="0"/>
                <a:ea typeface="Arial" charset="0"/>
                <a:cs typeface="Arial" charset="0"/>
              </a:rPr>
              <a:t>–</a:t>
            </a:r>
            <a:r>
              <a:rPr lang="en-US" sz="2800" dirty="0">
                <a:latin typeface="Arial" charset="0"/>
                <a:ea typeface="Arial" charset="0"/>
                <a:cs typeface="Arial" charset="0"/>
              </a:rPr>
              <a:t> symbolic or metaphorical images outside of the diegesis.</a:t>
            </a:r>
          </a:p>
          <a:p>
            <a:pPr lvl="0" algn="l"/>
            <a:endParaRPr lang="en-US" sz="2800" b="1" dirty="0">
              <a:latin typeface="Arial"/>
              <a:cs typeface="Arial"/>
            </a:endParaRPr>
          </a:p>
          <a:p>
            <a:endParaRPr lang="en-US" sz="2000" b="1" dirty="0">
              <a:latin typeface="Arial"/>
              <a:cs typeface="Arial"/>
            </a:endParaRPr>
          </a:p>
        </p:txBody>
      </p:sp>
      <p:sp>
        <p:nvSpPr>
          <p:cNvPr id="4" name="TextBox 3"/>
          <p:cNvSpPr txBox="1"/>
          <p:nvPr/>
        </p:nvSpPr>
        <p:spPr>
          <a:xfrm>
            <a:off x="530388" y="300181"/>
            <a:ext cx="7850908" cy="1077218"/>
          </a:xfrm>
          <a:prstGeom prst="rect">
            <a:avLst/>
          </a:prstGeom>
          <a:noFill/>
        </p:spPr>
        <p:txBody>
          <a:bodyPr wrap="square" rtlCol="0">
            <a:spAutoFit/>
          </a:bodyPr>
          <a:lstStyle/>
          <a:p>
            <a:r>
              <a:rPr lang="en-US" sz="3200" b="1" dirty="0">
                <a:latin typeface="Arial"/>
                <a:cs typeface="Arial"/>
              </a:rPr>
              <a:t>Continuity editing is the dominant style, but not the only style:</a:t>
            </a:r>
          </a:p>
        </p:txBody>
      </p:sp>
    </p:spTree>
    <p:extLst>
      <p:ext uri="{BB962C8B-B14F-4D97-AF65-F5344CB8AC3E}">
        <p14:creationId xmlns:p14="http://schemas.microsoft.com/office/powerpoint/2010/main" val="18375812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0388" y="1559279"/>
            <a:ext cx="8048988" cy="5553364"/>
          </a:xfrm>
        </p:spPr>
        <p:txBody>
          <a:bodyPr>
            <a:noAutofit/>
          </a:bodyPr>
          <a:lstStyle/>
          <a:p>
            <a:pPr marL="457200" indent="-457200" algn="l">
              <a:buFont typeface="Arial" charset="0"/>
              <a:buChar char="•"/>
            </a:pPr>
            <a:r>
              <a:rPr lang="en-US" sz="2800" b="1" dirty="0">
                <a:solidFill>
                  <a:srgbClr val="FF0000"/>
                </a:solidFill>
                <a:latin typeface="Arial" charset="0"/>
                <a:ea typeface="Arial" charset="0"/>
                <a:cs typeface="Arial" charset="0"/>
              </a:rPr>
              <a:t>Ellipsis and montage </a:t>
            </a:r>
            <a:r>
              <a:rPr lang="en-US" sz="2800" dirty="0">
                <a:latin typeface="Arial" charset="0"/>
                <a:ea typeface="Arial" charset="0"/>
                <a:cs typeface="Arial" charset="0"/>
              </a:rPr>
              <a:t>(editing) used to condense and expand time</a:t>
            </a:r>
          </a:p>
          <a:p>
            <a:pPr marL="457200" indent="-457200" algn="l">
              <a:buFont typeface="Arial" charset="0"/>
              <a:buChar char="•"/>
            </a:pPr>
            <a:r>
              <a:rPr lang="en-US" sz="2800" b="1" dirty="0">
                <a:solidFill>
                  <a:srgbClr val="FF0000"/>
                </a:solidFill>
                <a:latin typeface="Arial" charset="0"/>
                <a:ea typeface="Arial" charset="0"/>
                <a:cs typeface="Arial" charset="0"/>
              </a:rPr>
              <a:t>Jump cuts</a:t>
            </a:r>
            <a:r>
              <a:rPr lang="en-US" sz="2800" dirty="0">
                <a:latin typeface="Arial" charset="0"/>
                <a:ea typeface="Arial" charset="0"/>
                <a:cs typeface="Arial" charset="0"/>
              </a:rPr>
              <a:t>: disruption (e.g. Jean-Luc Goddard, Andy Warhol)</a:t>
            </a:r>
            <a:endParaRPr lang="en-US" sz="2800" dirty="0">
              <a:latin typeface="Arial"/>
              <a:cs typeface="Arial"/>
            </a:endParaRPr>
          </a:p>
          <a:p>
            <a:pPr marL="457200" lvl="0" indent="-457200" algn="l">
              <a:buFont typeface="Arial" charset="0"/>
              <a:buChar char="•"/>
            </a:pPr>
            <a:r>
              <a:rPr lang="en-US" sz="2800" b="1" dirty="0">
                <a:solidFill>
                  <a:srgbClr val="FF0000"/>
                </a:solidFill>
                <a:latin typeface="Arial"/>
                <a:cs typeface="Arial"/>
              </a:rPr>
              <a:t>360-degree space </a:t>
            </a:r>
            <a:r>
              <a:rPr lang="en-US" sz="2800" dirty="0">
                <a:latin typeface="Arial"/>
                <a:cs typeface="Arial"/>
              </a:rPr>
              <a:t>(used be </a:t>
            </a:r>
            <a:r>
              <a:rPr lang="en-US" sz="2800" dirty="0">
                <a:latin typeface="Arial" charset="0"/>
                <a:ea typeface="Arial" charset="0"/>
                <a:cs typeface="Arial" charset="0"/>
              </a:rPr>
              <a:t>Jacques Tati, Yasujiru Ozu, and others outside of Hollywood) </a:t>
            </a:r>
          </a:p>
          <a:p>
            <a:pPr marL="457200" lvl="0" indent="-457200" algn="l">
              <a:buFont typeface="Arial" charset="0"/>
              <a:buChar char="•"/>
            </a:pPr>
            <a:r>
              <a:rPr lang="en-US" sz="2800" b="1" dirty="0">
                <a:solidFill>
                  <a:srgbClr val="FF0000"/>
                </a:solidFill>
                <a:latin typeface="Arial" charset="0"/>
                <a:ea typeface="Arial" charset="0"/>
                <a:cs typeface="Arial" charset="0"/>
              </a:rPr>
              <a:t>Non-diegetic inserts</a:t>
            </a:r>
            <a:r>
              <a:rPr lang="en-US" sz="2800" dirty="0">
                <a:latin typeface="Arial" charset="0"/>
                <a:ea typeface="Arial" charset="0"/>
                <a:cs typeface="Arial" charset="0"/>
              </a:rPr>
              <a:t> </a:t>
            </a:r>
            <a:r>
              <a:rPr lang="mr-IN" sz="2800" dirty="0">
                <a:latin typeface="Arial" charset="0"/>
                <a:ea typeface="Arial" charset="0"/>
                <a:cs typeface="Arial" charset="0"/>
              </a:rPr>
              <a:t>–</a:t>
            </a:r>
            <a:r>
              <a:rPr lang="en-US" sz="2800" dirty="0">
                <a:latin typeface="Arial" charset="0"/>
                <a:ea typeface="Arial" charset="0"/>
                <a:cs typeface="Arial" charset="0"/>
              </a:rPr>
              <a:t> symbolic or metaphorical images outside of the diegesis.</a:t>
            </a:r>
          </a:p>
          <a:p>
            <a:pPr marL="457200" lvl="0" indent="-457200" algn="l">
              <a:buFont typeface="Arial" charset="0"/>
              <a:buChar char="•"/>
            </a:pPr>
            <a:r>
              <a:rPr lang="en-US" sz="2800" b="1" dirty="0">
                <a:solidFill>
                  <a:srgbClr val="FF0000"/>
                </a:solidFill>
                <a:latin typeface="Arial" charset="0"/>
                <a:ea typeface="Arial" charset="0"/>
                <a:cs typeface="Arial" charset="0"/>
              </a:rPr>
              <a:t>Resistance to synchronized sound </a:t>
            </a:r>
            <a:r>
              <a:rPr lang="en-US" sz="2800" dirty="0">
                <a:latin typeface="Arial" charset="0"/>
                <a:ea typeface="Arial" charset="0"/>
                <a:cs typeface="Arial" charset="0"/>
              </a:rPr>
              <a:t>(e.g. Rene Clair and Soviet filmmakers)</a:t>
            </a:r>
          </a:p>
          <a:p>
            <a:pPr lvl="0" algn="l"/>
            <a:endParaRPr lang="en-US" sz="2800" b="1" dirty="0">
              <a:latin typeface="Arial"/>
              <a:cs typeface="Arial"/>
            </a:endParaRPr>
          </a:p>
          <a:p>
            <a:endParaRPr lang="en-US" sz="2000" b="1" dirty="0">
              <a:latin typeface="Arial"/>
              <a:cs typeface="Arial"/>
            </a:endParaRPr>
          </a:p>
        </p:txBody>
      </p:sp>
      <p:sp>
        <p:nvSpPr>
          <p:cNvPr id="4" name="TextBox 3"/>
          <p:cNvSpPr txBox="1"/>
          <p:nvPr/>
        </p:nvSpPr>
        <p:spPr>
          <a:xfrm>
            <a:off x="530388" y="300181"/>
            <a:ext cx="7850908" cy="1077218"/>
          </a:xfrm>
          <a:prstGeom prst="rect">
            <a:avLst/>
          </a:prstGeom>
          <a:noFill/>
        </p:spPr>
        <p:txBody>
          <a:bodyPr wrap="square" rtlCol="0">
            <a:spAutoFit/>
          </a:bodyPr>
          <a:lstStyle/>
          <a:p>
            <a:r>
              <a:rPr lang="en-US" sz="3200" b="1" dirty="0">
                <a:latin typeface="Arial"/>
                <a:cs typeface="Arial"/>
              </a:rPr>
              <a:t>Continuity editing is the dominant style, but not the only style:</a:t>
            </a:r>
          </a:p>
        </p:txBody>
      </p:sp>
    </p:spTree>
    <p:extLst>
      <p:ext uri="{BB962C8B-B14F-4D97-AF65-F5344CB8AC3E}">
        <p14:creationId xmlns:p14="http://schemas.microsoft.com/office/powerpoint/2010/main" val="11399407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728" y="1134823"/>
            <a:ext cx="4408222" cy="353943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Watch two musical numbers, one from</a:t>
            </a:r>
            <a:r>
              <a:rPr lang="en-US" sz="2800" i="1" dirty="0">
                <a:latin typeface="Arial" panose="020B0604020202020204" pitchFamily="34" charset="0"/>
                <a:cs typeface="Arial" panose="020B0604020202020204" pitchFamily="34" charset="0"/>
              </a:rPr>
              <a:t> Singin’ in the Rain</a:t>
            </a:r>
            <a:r>
              <a:rPr lang="en-US" sz="2800" i="1" dirty="0">
                <a:latin typeface="Arial"/>
                <a:cs typeface="Arial"/>
              </a:rPr>
              <a:t> </a:t>
            </a:r>
            <a:r>
              <a:rPr lang="en-US" sz="2800" dirty="0">
                <a:latin typeface="Arial"/>
                <a:cs typeface="Arial"/>
              </a:rPr>
              <a:t>(“Beautiful Girl” number 35:30-38:45) and the other from </a:t>
            </a:r>
            <a:r>
              <a:rPr lang="en-US" sz="2800" i="1" dirty="0">
                <a:latin typeface="Arial"/>
                <a:cs typeface="Arial"/>
              </a:rPr>
              <a:t>Flower Drum Song </a:t>
            </a:r>
            <a:r>
              <a:rPr lang="en-US" sz="2800" dirty="0">
                <a:latin typeface="Arial"/>
                <a:cs typeface="Arial"/>
              </a:rPr>
              <a:t>(“Sunday” number 1:43:50-1:51:15)</a:t>
            </a:r>
          </a:p>
          <a:p>
            <a:endParaRPr lang="en-US" sz="2800" dirty="0">
              <a:latin typeface="Arial"/>
              <a:cs typeface="Arial"/>
            </a:endParaRPr>
          </a:p>
        </p:txBody>
      </p:sp>
      <p:sp>
        <p:nvSpPr>
          <p:cNvPr id="7" name="TextBox 6">
            <a:extLst>
              <a:ext uri="{FF2B5EF4-FFF2-40B4-BE49-F238E27FC236}">
                <a16:creationId xmlns:a16="http://schemas.microsoft.com/office/drawing/2014/main" id="{0B15A1F1-CE5C-3E4F-8FB3-901B7E9F7CD6}"/>
              </a:ext>
            </a:extLst>
          </p:cNvPr>
          <p:cNvSpPr txBox="1"/>
          <p:nvPr/>
        </p:nvSpPr>
        <p:spPr>
          <a:xfrm>
            <a:off x="311728" y="300181"/>
            <a:ext cx="4408223"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Comparative Analysis:</a:t>
            </a:r>
          </a:p>
        </p:txBody>
      </p:sp>
      <p:pic>
        <p:nvPicPr>
          <p:cNvPr id="5" name="Picture 4" descr="A picture containing text, sign&#10;&#10;Description automatically generated">
            <a:extLst>
              <a:ext uri="{FF2B5EF4-FFF2-40B4-BE49-F238E27FC236}">
                <a16:creationId xmlns:a16="http://schemas.microsoft.com/office/drawing/2014/main" id="{F6405FA4-BC66-9446-B570-B21149E699E2}"/>
              </a:ext>
            </a:extLst>
          </p:cNvPr>
          <p:cNvPicPr>
            <a:picLocks noChangeAspect="1"/>
          </p:cNvPicPr>
          <p:nvPr/>
        </p:nvPicPr>
        <p:blipFill>
          <a:blip r:embed="rId2"/>
          <a:stretch>
            <a:fillRect/>
          </a:stretch>
        </p:blipFill>
        <p:spPr>
          <a:xfrm>
            <a:off x="4719951" y="403665"/>
            <a:ext cx="3981691" cy="6050669"/>
          </a:xfrm>
          <a:prstGeom prst="rect">
            <a:avLst/>
          </a:prstGeom>
        </p:spPr>
      </p:pic>
    </p:spTree>
    <p:extLst>
      <p:ext uri="{BB962C8B-B14F-4D97-AF65-F5344CB8AC3E}">
        <p14:creationId xmlns:p14="http://schemas.microsoft.com/office/powerpoint/2010/main" val="32701466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728" y="1134823"/>
            <a:ext cx="4408222" cy="3108543"/>
          </a:xfrm>
          <a:prstGeom prst="rect">
            <a:avLst/>
          </a:prstGeom>
          <a:noFill/>
        </p:spPr>
        <p:txBody>
          <a:bodyPr wrap="square" rtlCol="0">
            <a:spAutoFit/>
          </a:bodyPr>
          <a:lstStyle/>
          <a:p>
            <a:endParaRPr lang="en-US" sz="2800" dirty="0">
              <a:latin typeface="Arial"/>
              <a:cs typeface="Arial"/>
            </a:endParaRPr>
          </a:p>
          <a:p>
            <a:pPr marL="457200" indent="-457200">
              <a:buFont typeface="Arial" panose="020B0604020202020204" pitchFamily="34" charset="0"/>
              <a:buChar char="•"/>
            </a:pPr>
            <a:r>
              <a:rPr lang="en-US" sz="2800" dirty="0">
                <a:latin typeface="Arial"/>
                <a:cs typeface="Arial"/>
              </a:rPr>
              <a:t>Compare the formal (filmic language) in these two scenes: how are they filmed, edited, etc.  How does sound work with image?</a:t>
            </a:r>
          </a:p>
        </p:txBody>
      </p:sp>
      <p:sp>
        <p:nvSpPr>
          <p:cNvPr id="7" name="TextBox 6">
            <a:extLst>
              <a:ext uri="{FF2B5EF4-FFF2-40B4-BE49-F238E27FC236}">
                <a16:creationId xmlns:a16="http://schemas.microsoft.com/office/drawing/2014/main" id="{0B15A1F1-CE5C-3E4F-8FB3-901B7E9F7CD6}"/>
              </a:ext>
            </a:extLst>
          </p:cNvPr>
          <p:cNvSpPr txBox="1"/>
          <p:nvPr/>
        </p:nvSpPr>
        <p:spPr>
          <a:xfrm>
            <a:off x="311728" y="300181"/>
            <a:ext cx="4408223"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Comparative Analysis:</a:t>
            </a:r>
          </a:p>
        </p:txBody>
      </p:sp>
      <p:pic>
        <p:nvPicPr>
          <p:cNvPr id="5" name="Picture 4" descr="A picture containing text, sign&#10;&#10;Description automatically generated">
            <a:extLst>
              <a:ext uri="{FF2B5EF4-FFF2-40B4-BE49-F238E27FC236}">
                <a16:creationId xmlns:a16="http://schemas.microsoft.com/office/drawing/2014/main" id="{F6405FA4-BC66-9446-B570-B21149E699E2}"/>
              </a:ext>
            </a:extLst>
          </p:cNvPr>
          <p:cNvPicPr>
            <a:picLocks noChangeAspect="1"/>
          </p:cNvPicPr>
          <p:nvPr/>
        </p:nvPicPr>
        <p:blipFill>
          <a:blip r:embed="rId2"/>
          <a:stretch>
            <a:fillRect/>
          </a:stretch>
        </p:blipFill>
        <p:spPr>
          <a:xfrm>
            <a:off x="4719951" y="403665"/>
            <a:ext cx="3981691" cy="6050669"/>
          </a:xfrm>
          <a:prstGeom prst="rect">
            <a:avLst/>
          </a:prstGeom>
        </p:spPr>
      </p:pic>
    </p:spTree>
    <p:extLst>
      <p:ext uri="{BB962C8B-B14F-4D97-AF65-F5344CB8AC3E}">
        <p14:creationId xmlns:p14="http://schemas.microsoft.com/office/powerpoint/2010/main" val="42148771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1484" y="901703"/>
            <a:ext cx="4178396" cy="3169556"/>
          </a:xfrm>
        </p:spPr>
        <p:txBody>
          <a:bodyPr>
            <a:noAutofit/>
          </a:bodyPr>
          <a:lstStyle/>
          <a:p>
            <a:pPr marL="457200" lvl="0" indent="-457200" algn="l">
              <a:buFont typeface="Arial" panose="020B0604020202020204" pitchFamily="34" charset="0"/>
              <a:buChar char="•"/>
            </a:pPr>
            <a:r>
              <a:rPr lang="en-US" sz="2800" dirty="0">
                <a:latin typeface="Arial"/>
                <a:cs typeface="Arial"/>
              </a:rPr>
              <a:t>Connect your observation of the filmic language to the different levels of meaning in these scenes</a:t>
            </a:r>
          </a:p>
          <a:p>
            <a:endParaRPr lang="en-US" sz="2000" b="1" dirty="0">
              <a:latin typeface="Arial"/>
              <a:cs typeface="Arial"/>
            </a:endParaRPr>
          </a:p>
        </p:txBody>
      </p:sp>
      <p:pic>
        <p:nvPicPr>
          <p:cNvPr id="4" name="Picture 3">
            <a:extLst>
              <a:ext uri="{FF2B5EF4-FFF2-40B4-BE49-F238E27FC236}">
                <a16:creationId xmlns:a16="http://schemas.microsoft.com/office/drawing/2014/main" id="{6FE20909-129E-3E48-A686-4B4B4294ED7B}"/>
              </a:ext>
            </a:extLst>
          </p:cNvPr>
          <p:cNvPicPr>
            <a:picLocks noChangeAspect="1"/>
          </p:cNvPicPr>
          <p:nvPr/>
        </p:nvPicPr>
        <p:blipFill>
          <a:blip r:embed="rId2"/>
          <a:stretch>
            <a:fillRect/>
          </a:stretch>
        </p:blipFill>
        <p:spPr>
          <a:xfrm>
            <a:off x="4449880" y="259444"/>
            <a:ext cx="4422636" cy="3169556"/>
          </a:xfrm>
          <a:prstGeom prst="rect">
            <a:avLst/>
          </a:prstGeom>
        </p:spPr>
      </p:pic>
      <p:sp>
        <p:nvSpPr>
          <p:cNvPr id="26" name="Subtitle 2">
            <a:extLst>
              <a:ext uri="{FF2B5EF4-FFF2-40B4-BE49-F238E27FC236}">
                <a16:creationId xmlns:a16="http://schemas.microsoft.com/office/drawing/2014/main" id="{CF1B0430-BEC3-9444-B374-38D9BC702A0C}"/>
              </a:ext>
            </a:extLst>
          </p:cNvPr>
          <p:cNvSpPr txBox="1">
            <a:spLocks/>
          </p:cNvSpPr>
          <p:nvPr/>
        </p:nvSpPr>
        <p:spPr>
          <a:xfrm>
            <a:off x="271484" y="3828345"/>
            <a:ext cx="8263575" cy="518845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sz="2800" dirty="0">
                <a:latin typeface="Arial"/>
                <a:cs typeface="Arial"/>
              </a:rPr>
              <a:t>How does conventions and ideology work in these scenes (there maybe more than one at work here…)?  How do these films fit into or challenge what you know about Classic Hollywood cinema? </a:t>
            </a:r>
          </a:p>
          <a:p>
            <a:pPr marL="457200" indent="-457200" algn="l">
              <a:buFont typeface="Arial"/>
              <a:buChar char="•"/>
            </a:pPr>
            <a:endParaRPr lang="en-US" sz="2800" dirty="0">
              <a:latin typeface="Arial"/>
              <a:cs typeface="Arial"/>
            </a:endParaRPr>
          </a:p>
          <a:p>
            <a:endParaRPr lang="en-US" sz="2000" b="1" dirty="0">
              <a:latin typeface="Arial"/>
              <a:cs typeface="Arial"/>
            </a:endParaRPr>
          </a:p>
        </p:txBody>
      </p:sp>
    </p:spTree>
    <p:extLst>
      <p:ext uri="{BB962C8B-B14F-4D97-AF65-F5344CB8AC3E}">
        <p14:creationId xmlns:p14="http://schemas.microsoft.com/office/powerpoint/2010/main" val="2517816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azzSinger-premie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617" y="558170"/>
            <a:ext cx="6782765" cy="4985333"/>
          </a:xfrm>
          <a:prstGeom prst="rect">
            <a:avLst/>
          </a:prstGeom>
        </p:spPr>
      </p:pic>
      <p:sp>
        <p:nvSpPr>
          <p:cNvPr id="3" name="Rectangle 2"/>
          <p:cNvSpPr/>
          <p:nvPr/>
        </p:nvSpPr>
        <p:spPr>
          <a:xfrm>
            <a:off x="0" y="5682399"/>
            <a:ext cx="9144000" cy="954107"/>
          </a:xfrm>
          <a:prstGeom prst="rect">
            <a:avLst/>
          </a:prstGeom>
        </p:spPr>
        <p:txBody>
          <a:bodyPr wrap="square">
            <a:spAutoFit/>
          </a:bodyPr>
          <a:lstStyle/>
          <a:p>
            <a:pPr algn="ctr"/>
            <a:r>
              <a:rPr lang="en-US" sz="2800" b="1" dirty="0">
                <a:latin typeface="Arial"/>
                <a:cs typeface="Arial"/>
              </a:rPr>
              <a:t>Opening night of </a:t>
            </a:r>
            <a:r>
              <a:rPr lang="en-US" sz="2800" b="1" i="1" dirty="0">
                <a:latin typeface="Arial"/>
                <a:cs typeface="Arial"/>
              </a:rPr>
              <a:t>The Jazz Singer </a:t>
            </a:r>
            <a:r>
              <a:rPr lang="en-US" sz="2800" b="1" dirty="0">
                <a:latin typeface="Arial"/>
                <a:cs typeface="Arial"/>
              </a:rPr>
              <a:t>at the Warner Theater, New York, on October 6, 1927.</a:t>
            </a:r>
          </a:p>
        </p:txBody>
      </p:sp>
    </p:spTree>
    <p:extLst>
      <p:ext uri="{BB962C8B-B14F-4D97-AF65-F5344CB8AC3E}">
        <p14:creationId xmlns:p14="http://schemas.microsoft.com/office/powerpoint/2010/main" val="26951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1728" y="277090"/>
            <a:ext cx="4688078" cy="6424652"/>
          </a:xfrm>
        </p:spPr>
        <p:txBody>
          <a:bodyPr>
            <a:normAutofit/>
          </a:bodyPr>
          <a:lstStyle/>
          <a:p>
            <a:pPr marL="457200" lvl="0" indent="-457200" algn="l">
              <a:buFont typeface="Arial" charset="0"/>
              <a:buChar char="•"/>
            </a:pPr>
            <a:r>
              <a:rPr lang="en-US" sz="2800" dirty="0">
                <a:latin typeface="Arial" charset="0"/>
                <a:ea typeface="Arial" charset="0"/>
                <a:cs typeface="Arial" charset="0"/>
              </a:rPr>
              <a:t>Based on Samson Raphealson’s short story “The Day of Atonement”; published in 1922, then adapted into a stage play with the title “The Jazz Singer”.</a:t>
            </a:r>
          </a:p>
          <a:p>
            <a:pPr marL="457200" indent="-457200" algn="l">
              <a:buFont typeface="Arial" charset="0"/>
              <a:buChar char="•"/>
            </a:pPr>
            <a:endParaRPr lang="en-US" sz="2800" dirty="0">
              <a:latin typeface="Arial"/>
              <a:cs typeface="Arial"/>
            </a:endParaRPr>
          </a:p>
          <a:p>
            <a:pPr marL="457200" lvl="0" indent="-457200" algn="l">
              <a:buFont typeface="Arial"/>
              <a:buChar char="•"/>
            </a:pPr>
            <a:r>
              <a:rPr lang="en-US" sz="2800" dirty="0">
                <a:latin typeface="Arial"/>
                <a:cs typeface="Arial"/>
              </a:rPr>
              <a:t>Filmic structure and use of synchronized sound</a:t>
            </a:r>
          </a:p>
          <a:p>
            <a:pPr marL="457200" lvl="0" indent="-457200" algn="l">
              <a:buFont typeface="Arial"/>
              <a:buChar char="•"/>
            </a:pPr>
            <a:endParaRPr lang="en-US" sz="2800" dirty="0">
              <a:latin typeface="Arial"/>
              <a:cs typeface="Arial"/>
            </a:endParaRPr>
          </a:p>
          <a:p>
            <a:pPr marL="457200" lvl="0" indent="-457200" algn="l">
              <a:buFont typeface="Arial"/>
              <a:buChar char="•"/>
            </a:pPr>
            <a:endParaRPr lang="en-US" sz="2800" dirty="0">
              <a:latin typeface="Arial"/>
              <a:cs typeface="Arial"/>
            </a:endParaRPr>
          </a:p>
          <a:p>
            <a:pPr marL="571500" indent="-571500" algn="l">
              <a:buFont typeface="Arial"/>
              <a:buChar char="•"/>
            </a:pPr>
            <a:endParaRPr lang="en-US" sz="4000" b="1" dirty="0">
              <a:latin typeface="Arial"/>
              <a:cs typeface="Arial"/>
            </a:endParaRPr>
          </a:p>
          <a:p>
            <a:endParaRPr lang="en-US" sz="4000" b="1" dirty="0">
              <a:latin typeface="Arial"/>
              <a:cs typeface="Arial"/>
            </a:endParaRPr>
          </a:p>
        </p:txBody>
      </p:sp>
      <p:pic>
        <p:nvPicPr>
          <p:cNvPr id="4" name="Picture 3" descr="JazzSing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9806" y="277090"/>
            <a:ext cx="3737043" cy="5672297"/>
          </a:xfrm>
          <a:prstGeom prst="rect">
            <a:avLst/>
          </a:prstGeom>
        </p:spPr>
      </p:pic>
    </p:spTree>
    <p:extLst>
      <p:ext uri="{BB962C8B-B14F-4D97-AF65-F5344CB8AC3E}">
        <p14:creationId xmlns:p14="http://schemas.microsoft.com/office/powerpoint/2010/main" val="2514742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1728" y="277090"/>
            <a:ext cx="4688078" cy="6424652"/>
          </a:xfrm>
        </p:spPr>
        <p:txBody>
          <a:bodyPr>
            <a:normAutofit/>
          </a:bodyPr>
          <a:lstStyle/>
          <a:p>
            <a:pPr marL="457200" lvl="0" indent="-457200" algn="l">
              <a:buFont typeface="Arial" charset="0"/>
              <a:buChar char="•"/>
            </a:pPr>
            <a:r>
              <a:rPr lang="en-US" sz="2800" dirty="0">
                <a:latin typeface="Arial"/>
                <a:cs typeface="Arial"/>
              </a:rPr>
              <a:t>Race and ethnicity </a:t>
            </a:r>
            <a:r>
              <a:rPr lang="mr-IN" sz="2800" dirty="0">
                <a:latin typeface="Arial"/>
                <a:cs typeface="Arial"/>
              </a:rPr>
              <a:t>–</a:t>
            </a:r>
            <a:r>
              <a:rPr lang="en-US" sz="2800" dirty="0">
                <a:latin typeface="Arial"/>
                <a:cs typeface="Arial"/>
              </a:rPr>
              <a:t> blackface, minstrelsy, Jewish humor, assimilation.</a:t>
            </a:r>
          </a:p>
          <a:p>
            <a:pPr marL="457200" lvl="0" indent="-457200" algn="l">
              <a:buFont typeface="Arial"/>
              <a:buChar char="•"/>
            </a:pPr>
            <a:endParaRPr lang="en-US" sz="2800" dirty="0">
              <a:latin typeface="Arial"/>
              <a:cs typeface="Arial"/>
            </a:endParaRPr>
          </a:p>
          <a:p>
            <a:pPr marL="457200" indent="-457200" algn="l">
              <a:buFont typeface="Arial"/>
              <a:buChar char="•"/>
            </a:pPr>
            <a:r>
              <a:rPr lang="en-US" sz="2800" dirty="0">
                <a:latin typeface="Arial"/>
                <a:cs typeface="Arial"/>
              </a:rPr>
              <a:t>Reflexivity </a:t>
            </a:r>
            <a:r>
              <a:rPr lang="mr-IN" sz="2800" dirty="0">
                <a:latin typeface="Arial"/>
                <a:cs typeface="Arial"/>
              </a:rPr>
              <a:t>–</a:t>
            </a:r>
            <a:r>
              <a:rPr lang="en-US" sz="2800" dirty="0">
                <a:latin typeface="Arial"/>
                <a:cs typeface="Arial"/>
              </a:rPr>
              <a:t> musical about the making of a musical.  Williams argues that the film both looks forward (to the studio musicals of the 1930s) and bids farewell (to the genre of family melodrama, pre-talkies)</a:t>
            </a:r>
          </a:p>
          <a:p>
            <a:pPr marL="457200" lvl="0" indent="-457200" algn="l">
              <a:buFont typeface="Arial"/>
              <a:buChar char="•"/>
            </a:pPr>
            <a:endParaRPr lang="en-US" sz="2800" dirty="0">
              <a:latin typeface="Arial"/>
              <a:cs typeface="Arial"/>
            </a:endParaRPr>
          </a:p>
          <a:p>
            <a:pPr marL="571500" indent="-571500" algn="l">
              <a:buFont typeface="Arial"/>
              <a:buChar char="•"/>
            </a:pPr>
            <a:endParaRPr lang="en-US" sz="4000" b="1" dirty="0">
              <a:latin typeface="Arial"/>
              <a:cs typeface="Arial"/>
            </a:endParaRPr>
          </a:p>
          <a:p>
            <a:endParaRPr lang="en-US" sz="4000" b="1" dirty="0">
              <a:latin typeface="Arial"/>
              <a:cs typeface="Aria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9806" y="277090"/>
            <a:ext cx="3795291" cy="5908876"/>
          </a:xfrm>
          <a:prstGeom prst="rect">
            <a:avLst/>
          </a:prstGeom>
        </p:spPr>
      </p:pic>
    </p:spTree>
    <p:extLst>
      <p:ext uri="{BB962C8B-B14F-4D97-AF65-F5344CB8AC3E}">
        <p14:creationId xmlns:p14="http://schemas.microsoft.com/office/powerpoint/2010/main" val="4139266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725" y="5070764"/>
            <a:ext cx="8520545" cy="1077218"/>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“Musicals” Group 1: </a:t>
            </a:r>
            <a:r>
              <a:rPr lang="en-US" sz="3200" b="1" i="1" dirty="0">
                <a:latin typeface="Arial" panose="020B0604020202020204" pitchFamily="34" charset="0"/>
                <a:cs typeface="Arial" panose="020B0604020202020204" pitchFamily="34" charset="0"/>
              </a:rPr>
              <a:t>Illusions </a:t>
            </a:r>
            <a:r>
              <a:rPr lang="en-US" sz="3200" b="1" dirty="0">
                <a:latin typeface="Arial" panose="020B0604020202020204" pitchFamily="34" charset="0"/>
                <a:cs typeface="Arial" panose="020B0604020202020204" pitchFamily="34" charset="0"/>
              </a:rPr>
              <a:t>(1982) </a:t>
            </a:r>
          </a:p>
          <a:p>
            <a:pPr algn="ctr"/>
            <a:r>
              <a:rPr lang="en-US" sz="3200" b="1" dirty="0">
                <a:latin typeface="Arial" panose="020B0604020202020204" pitchFamily="34" charset="0"/>
                <a:cs typeface="Arial" panose="020B0604020202020204" pitchFamily="34" charset="0"/>
              </a:rPr>
              <a:t>Dir. Julie Dash</a:t>
            </a:r>
          </a:p>
        </p:txBody>
      </p:sp>
      <p:pic>
        <p:nvPicPr>
          <p:cNvPr id="3" name="Picture 2" descr="A group of people in a dark room&#10;&#10;Description automatically generated with low confidence">
            <a:extLst>
              <a:ext uri="{FF2B5EF4-FFF2-40B4-BE49-F238E27FC236}">
                <a16:creationId xmlns:a16="http://schemas.microsoft.com/office/drawing/2014/main" id="{F61FED0E-5EEC-FFCB-A6D1-0E421C88BC12}"/>
              </a:ext>
            </a:extLst>
          </p:cNvPr>
          <p:cNvPicPr>
            <a:picLocks noChangeAspect="1"/>
          </p:cNvPicPr>
          <p:nvPr/>
        </p:nvPicPr>
        <p:blipFill>
          <a:blip r:embed="rId2"/>
          <a:stretch>
            <a:fillRect/>
          </a:stretch>
        </p:blipFill>
        <p:spPr>
          <a:xfrm>
            <a:off x="1809728" y="762571"/>
            <a:ext cx="5524538" cy="3819941"/>
          </a:xfrm>
          <a:prstGeom prst="rect">
            <a:avLst/>
          </a:prstGeom>
        </p:spPr>
      </p:pic>
    </p:spTree>
    <p:extLst>
      <p:ext uri="{BB962C8B-B14F-4D97-AF65-F5344CB8AC3E}">
        <p14:creationId xmlns:p14="http://schemas.microsoft.com/office/powerpoint/2010/main" val="2391914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8413</TotalTime>
  <Words>2471</Words>
  <Application>Microsoft Macintosh PowerPoint</Application>
  <PresentationFormat>On-screen Show (4:3)</PresentationFormat>
  <Paragraphs>308</Paragraphs>
  <Slides>59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59</vt:i4>
      </vt:variant>
    </vt:vector>
  </HeadingPairs>
  <TitlesOfParts>
    <vt:vector size="62" baseType="lpstr">
      <vt:lpstr>Arial</vt:lpstr>
      <vt:lpstr>Calibri</vt:lpstr>
      <vt:lpstr>Office Theme</vt:lpstr>
      <vt:lpstr>INTRODUCTION TO FILM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Pitzer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OFF-SCREEN</dc:title>
  <dc:creator>localuser</dc:creator>
  <cp:lastModifiedBy>Ming-Yuen Ma</cp:lastModifiedBy>
  <cp:revision>261</cp:revision>
  <dcterms:created xsi:type="dcterms:W3CDTF">2010-12-29T21:54:42Z</dcterms:created>
  <dcterms:modified xsi:type="dcterms:W3CDTF">2023-02-27T23:25:06Z</dcterms:modified>
</cp:coreProperties>
</file>