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622" r:id="rId3"/>
    <p:sldId id="628" r:id="rId4"/>
    <p:sldId id="632" r:id="rId5"/>
    <p:sldId id="630" r:id="rId6"/>
    <p:sldId id="633" r:id="rId7"/>
    <p:sldId id="631" r:id="rId8"/>
    <p:sldId id="634" r:id="rId9"/>
    <p:sldId id="635" r:id="rId10"/>
    <p:sldId id="624" r:id="rId11"/>
    <p:sldId id="625" r:id="rId12"/>
    <p:sldId id="669" r:id="rId13"/>
    <p:sldId id="670" r:id="rId14"/>
    <p:sldId id="671" r:id="rId15"/>
    <p:sldId id="672" r:id="rId16"/>
    <p:sldId id="673" r:id="rId17"/>
    <p:sldId id="674" r:id="rId18"/>
    <p:sldId id="608" r:id="rId19"/>
    <p:sldId id="556" r:id="rId20"/>
    <p:sldId id="616" r:id="rId21"/>
    <p:sldId id="612" r:id="rId22"/>
    <p:sldId id="613" r:id="rId23"/>
    <p:sldId id="614" r:id="rId24"/>
    <p:sldId id="615" r:id="rId25"/>
    <p:sldId id="617" r:id="rId26"/>
    <p:sldId id="618" r:id="rId27"/>
    <p:sldId id="619" r:id="rId28"/>
    <p:sldId id="675" r:id="rId29"/>
    <p:sldId id="564" r:id="rId30"/>
    <p:sldId id="637" r:id="rId31"/>
    <p:sldId id="636" r:id="rId32"/>
    <p:sldId id="638" r:id="rId33"/>
    <p:sldId id="644" r:id="rId34"/>
    <p:sldId id="641" r:id="rId35"/>
    <p:sldId id="642" r:id="rId36"/>
    <p:sldId id="643" r:id="rId37"/>
    <p:sldId id="640" r:id="rId38"/>
    <p:sldId id="63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8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FE82B-8CC8-A74E-B673-EB238EC2A91E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12BE4-0E62-0C4F-AC1F-4E74FAA25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65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5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8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3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1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9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68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030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2BE4-0E62-0C4F-AC1F-4E74FAA25BD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5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2E06-6383-CD41-A89C-C18DB2948F67}" type="datetimeFigureOut">
              <a:rPr lang="en-US" smtClean="0"/>
              <a:pPr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AD372-DC91-424A-9BC0-BEF46D0A27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0580"/>
            <a:ext cx="7772400" cy="1470025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INTRODUCTION TO FILM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5631" y="3590605"/>
            <a:ext cx="7285663" cy="108556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/>
                <a:cs typeface="Arial"/>
              </a:rPr>
              <a:t>Expressionist Mise-en-Sc</a:t>
            </a:r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4000" b="1" dirty="0">
                <a:latin typeface="Arial"/>
                <a:cs typeface="Arial"/>
              </a:rPr>
              <a:t>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792" y="1469225"/>
            <a:ext cx="85999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Setting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Costume and make-up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Lighting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Staging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Space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Time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792" y="297754"/>
            <a:ext cx="859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Aspects of Mise-en-Scène:</a:t>
            </a:r>
          </a:p>
        </p:txBody>
      </p:sp>
    </p:spTree>
    <p:extLst>
      <p:ext uri="{BB962C8B-B14F-4D97-AF65-F5344CB8AC3E}">
        <p14:creationId xmlns:p14="http://schemas.microsoft.com/office/powerpoint/2010/main" val="88723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792" y="1469225"/>
            <a:ext cx="85999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Setting: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location, built set, props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Costume and make-up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Lighting: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quality, direction, source, color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Staging: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movement, acting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Space: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movement, color differences, balance of distinct components, variations in size</a:t>
            </a:r>
          </a:p>
          <a:p>
            <a:pPr marL="2286000" lvl="4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Shallow-space</a:t>
            </a:r>
          </a:p>
          <a:p>
            <a:pPr marL="2286000" lvl="4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Deep-space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Time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792" y="297754"/>
            <a:ext cx="859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Aspects of Mise-en-Scène:</a:t>
            </a:r>
          </a:p>
        </p:txBody>
      </p:sp>
    </p:spTree>
    <p:extLst>
      <p:ext uri="{BB962C8B-B14F-4D97-AF65-F5344CB8AC3E}">
        <p14:creationId xmlns:p14="http://schemas.microsoft.com/office/powerpoint/2010/main" val="20464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7600" b="1" dirty="0">
                <a:latin typeface="Arial"/>
                <a:cs typeface="Arial"/>
              </a:rPr>
              <a:t>Key Terms:</a:t>
            </a:r>
          </a:p>
          <a:p>
            <a:pPr algn="l"/>
            <a:endParaRPr lang="en-US" sz="11200" b="1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1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Mise-en-Sc</a:t>
            </a:r>
            <a:r>
              <a:rPr lang="en-US" sz="11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1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</a:t>
            </a:r>
            <a:r>
              <a:rPr lang="en-US" sz="11200" dirty="0">
                <a:latin typeface="Arial" charset="0"/>
                <a:ea typeface="Arial" charset="0"/>
                <a:cs typeface="Arial" charset="0"/>
              </a:rPr>
              <a:t> – literally “put in the scene”, the way space is organized and composed in a film, including the way the figure and background are composed, lighting, movement, costume, set, even the choice of film stock – everything that happens within a frame, including the frame itself, as opposed to effects generated by cutting. Some critics consider camera movement and framing aspects of mise-en-scène, which is disputed by other critics in favor of a narrower definition.</a:t>
            </a:r>
          </a:p>
          <a:p>
            <a:pPr algn="l"/>
            <a:endParaRPr lang="en-US" sz="86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94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475849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5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Expressionism</a:t>
            </a:r>
            <a:r>
              <a:rPr lang="en-US" sz="5100" dirty="0">
                <a:latin typeface="Arial" charset="0"/>
                <a:ea typeface="Arial" charset="0"/>
                <a:cs typeface="Arial" charset="0"/>
              </a:rPr>
              <a:t> – a term originally referring to a style in painting, theater and film developed in post WWI Germany, where the mise-en-scène evokes of the exaggerated, neurotic, psychological state of a character or characters.</a:t>
            </a:r>
          </a:p>
          <a:p>
            <a:pPr algn="l"/>
            <a:endParaRPr lang="en-US" sz="5100" b="1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5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Tone</a:t>
            </a:r>
            <a:r>
              <a:rPr lang="en-US" sz="5100" dirty="0">
                <a:latin typeface="Arial" charset="0"/>
                <a:ea typeface="Arial" charset="0"/>
                <a:cs typeface="Arial" charset="0"/>
              </a:rPr>
              <a:t> – the degree of lightness of a hue.</a:t>
            </a:r>
          </a:p>
          <a:p>
            <a:pPr algn="l"/>
            <a:endParaRPr lang="en-US" sz="51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5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Saturation</a:t>
            </a:r>
            <a:r>
              <a:rPr lang="en-US" sz="5100" dirty="0">
                <a:latin typeface="Arial" charset="0"/>
                <a:ea typeface="Arial" charset="0"/>
                <a:cs typeface="Arial" charset="0"/>
              </a:rPr>
              <a:t> – the degree of purity of a hue.</a:t>
            </a:r>
          </a:p>
          <a:p>
            <a:pPr algn="l"/>
            <a:endParaRPr lang="en-US" sz="51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5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Warm colors</a:t>
            </a:r>
            <a:r>
              <a:rPr lang="en-US" sz="5100" dirty="0">
                <a:latin typeface="Arial" charset="0"/>
                <a:ea typeface="Arial" charset="0"/>
                <a:cs typeface="Arial" charset="0"/>
              </a:rPr>
              <a:t> – colors to the left of the visible spectrum: red, orange, yellow.</a:t>
            </a:r>
          </a:p>
          <a:p>
            <a:pPr algn="l"/>
            <a:endParaRPr lang="en-US" sz="51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5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Cool colors</a:t>
            </a:r>
            <a:r>
              <a:rPr lang="en-US" sz="5100" dirty="0">
                <a:latin typeface="Arial" charset="0"/>
                <a:ea typeface="Arial" charset="0"/>
                <a:cs typeface="Arial" charset="0"/>
              </a:rPr>
              <a:t> - colors to the right of the visible spectrum: blues, indigo, violet.</a:t>
            </a: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5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111246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Chiaroscuro</a:t>
            </a:r>
            <a:r>
              <a:rPr lang="en-US" sz="11200" dirty="0">
                <a:latin typeface="Arial" charset="0"/>
                <a:ea typeface="Arial" charset="0"/>
                <a:cs typeface="Arial" charset="0"/>
              </a:rPr>
              <a:t> – the arrangement of light and shadow in a composition (of a shot). A term borrowed from painting.</a:t>
            </a: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1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Three point lighting</a:t>
            </a:r>
            <a:r>
              <a:rPr lang="en-US" sz="11200" dirty="0">
                <a:latin typeface="Arial" charset="0"/>
                <a:ea typeface="Arial" charset="0"/>
                <a:cs typeface="Arial" charset="0"/>
              </a:rPr>
              <a:t> – an arrangement of key, fill, and backlighting which serves to model the figure while maintaining an even illumination in the shot.</a:t>
            </a: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  <a:p>
            <a:pPr lvl="1" algn="l"/>
            <a:r>
              <a:rPr lang="en-US" sz="10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Key lighting</a:t>
            </a:r>
            <a:r>
              <a:rPr lang="en-US" sz="10800" dirty="0">
                <a:latin typeface="Arial" charset="0"/>
                <a:ea typeface="Arial" charset="0"/>
                <a:cs typeface="Arial" charset="0"/>
              </a:rPr>
              <a:t> – the main source of lighting in a scene</a:t>
            </a:r>
          </a:p>
          <a:p>
            <a:pPr lvl="1" algn="l"/>
            <a:endParaRPr lang="en-US" sz="10800" dirty="0">
              <a:latin typeface="Arial" charset="0"/>
              <a:ea typeface="Arial" charset="0"/>
              <a:cs typeface="Arial" charset="0"/>
            </a:endParaRPr>
          </a:p>
          <a:p>
            <a:pPr lvl="1" algn="l"/>
            <a:r>
              <a:rPr lang="en-US" sz="10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Fill light</a:t>
            </a:r>
            <a:r>
              <a:rPr lang="en-US" sz="10800" dirty="0">
                <a:latin typeface="Arial" charset="0"/>
                <a:ea typeface="Arial" charset="0"/>
                <a:cs typeface="Arial" charset="0"/>
              </a:rPr>
              <a:t> – lighting used to soften the keylighting in a scene</a:t>
            </a: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59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49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fontScale="62500" lnSpcReduction="20000"/>
          </a:bodyPr>
          <a:lstStyle/>
          <a:p>
            <a:pPr lvl="1" algn="l"/>
            <a:r>
              <a:rPr lang="en-US" sz="45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Back lighting</a:t>
            </a:r>
            <a:r>
              <a:rPr lang="en-US" sz="4500" dirty="0">
                <a:latin typeface="Arial" charset="0"/>
                <a:ea typeface="Arial" charset="0"/>
                <a:cs typeface="Arial" charset="0"/>
              </a:rPr>
              <a:t> – lighting cast from behind a figure or figures to highlight their outline in the image.  Also called rim lighting or edge lighting.</a:t>
            </a:r>
          </a:p>
          <a:p>
            <a:pPr lvl="1" algn="l"/>
            <a:endParaRPr lang="en-US" sz="108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6" y="1915705"/>
            <a:ext cx="8231747" cy="452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1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03" y="363682"/>
            <a:ext cx="6782031" cy="6105082"/>
          </a:xfrm>
        </p:spPr>
      </p:pic>
    </p:spTree>
    <p:extLst>
      <p:ext uri="{BB962C8B-B14F-4D97-AF65-F5344CB8AC3E}">
        <p14:creationId xmlns:p14="http://schemas.microsoft.com/office/powerpoint/2010/main" val="1544398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High contrast lighting</a:t>
            </a:r>
            <a:r>
              <a:rPr lang="en-US" sz="1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200" dirty="0">
                <a:latin typeface="Arial" charset="0"/>
                <a:ea typeface="Arial" charset="0"/>
                <a:cs typeface="Arial" charset="0"/>
              </a:rPr>
              <a:t>(low-key lighting) – lighting that creates a sharp difference between the lighted and shadowed areas of a scene.</a:t>
            </a: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1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Low contrast lighting</a:t>
            </a:r>
            <a:r>
              <a:rPr lang="en-US" sz="1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200" dirty="0">
                <a:latin typeface="Arial" charset="0"/>
                <a:ea typeface="Arial" charset="0"/>
                <a:cs typeface="Arial" charset="0"/>
              </a:rPr>
              <a:t>(high-key lighting) – lighting that diffuses the boundaries between light and shadow.</a:t>
            </a:r>
          </a:p>
          <a:p>
            <a:pPr algn="l"/>
            <a:endParaRPr lang="en-US" sz="112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1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Film noir</a:t>
            </a:r>
            <a:r>
              <a:rPr lang="en-US" sz="11200" dirty="0">
                <a:latin typeface="Arial" charset="0"/>
                <a:ea typeface="Arial" charset="0"/>
                <a:cs typeface="Arial" charset="0"/>
              </a:rPr>
              <a:t> – “dark film” in French, a term applied by French critics to a type of American film, developed in the 1940s, usually in the detective or thriller genres, with low-key/high contrast lighting and a somber mood.</a:t>
            </a:r>
          </a:p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403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09" y="5470845"/>
            <a:ext cx="7963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The Cabinet of Dr. Caligari</a:t>
            </a:r>
          </a:p>
          <a:p>
            <a:pPr algn="ctr"/>
            <a:r>
              <a:rPr lang="en-US" sz="3200" dirty="0">
                <a:latin typeface="Arial"/>
                <a:cs typeface="Arial"/>
              </a:rPr>
              <a:t>(1920) Dir. Robert Wiene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9214440-16CE-ED42-A167-9E4BD5D75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10" y="848546"/>
            <a:ext cx="5940380" cy="44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42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792" y="1469225"/>
            <a:ext cx="85999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Font typeface="Arial" charset="0"/>
              <a:buChar char="•"/>
            </a:pPr>
            <a:r>
              <a:rPr lang="en-US" sz="2800" dirty="0">
                <a:latin typeface="Arial"/>
                <a:cs typeface="Arial"/>
              </a:rPr>
              <a:t>A modernist movement that began in poetry and painting, originating in German at the beginning of the 20</a:t>
            </a:r>
            <a:r>
              <a:rPr lang="en-US" sz="2800" baseline="30000" dirty="0">
                <a:latin typeface="Arial"/>
                <a:cs typeface="Arial"/>
              </a:rPr>
              <a:t>th</a:t>
            </a:r>
            <a:r>
              <a:rPr lang="en-US" sz="2800" dirty="0">
                <a:latin typeface="Arial"/>
                <a:cs typeface="Arial"/>
              </a:rPr>
              <a:t> century.</a:t>
            </a: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  <a:p>
            <a:pPr marL="457200" indent="-457200" fontAlgn="base">
              <a:buFont typeface="Arial" charset="0"/>
              <a:buChar char="•"/>
            </a:pPr>
            <a:r>
              <a:rPr lang="en-US" sz="2800" dirty="0">
                <a:latin typeface="Arial"/>
                <a:ea typeface="Arial" charset="0"/>
                <a:cs typeface="Arial"/>
              </a:rPr>
              <a:t>Expressionist artists were more interested in expressing emotional experience rather than physical reality.</a:t>
            </a: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  <a:p>
            <a:pPr marL="457200" indent="-457200" fontAlgn="base">
              <a:buFont typeface="Arial" charset="0"/>
              <a:buChar char="•"/>
            </a:pPr>
            <a:r>
              <a:rPr lang="en-US" sz="2800" dirty="0">
                <a:latin typeface="Arial"/>
                <a:ea typeface="Arial" charset="0"/>
                <a:cs typeface="Arial"/>
              </a:rPr>
              <a:t>From poetry and painting, the style developed into architecture, literature, theater, dance, music, and film.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792" y="297754"/>
            <a:ext cx="859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200" b="1" dirty="0">
                <a:latin typeface="Arial"/>
                <a:cs typeface="Arial"/>
              </a:rPr>
              <a:t>German Expressionism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5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lnSpcReduction="10000"/>
          </a:bodyPr>
          <a:lstStyle/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1" y="1383738"/>
            <a:ext cx="7335982" cy="45849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9872" y="498224"/>
            <a:ext cx="73359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Arial"/>
                <a:cs typeface="Arial"/>
              </a:rPr>
              <a:t>Mise-en-Sc</a:t>
            </a:r>
            <a:r>
              <a:rPr lang="en-US" sz="4400" b="1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4400" b="1" dirty="0">
                <a:latin typeface="Arial"/>
                <a:cs typeface="Arial"/>
              </a:rPr>
              <a:t>ne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059871" y="5833065"/>
            <a:ext cx="7335982" cy="616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Representation of the shooting of 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Le Royaume des fées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 (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Fairyland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) by Georges Méliès, 1903 in 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Hugo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(2011) Dir. Martin Scorsese</a:t>
            </a:r>
            <a:endParaRPr lang="en-US" sz="1400" b="1" dirty="0">
              <a:latin typeface="Arial"/>
              <a:cs typeface="Arial"/>
            </a:endParaRPr>
          </a:p>
          <a:p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5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041225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i="1" dirty="0">
                <a:latin typeface="Arial"/>
                <a:cs typeface="Arial"/>
              </a:rPr>
              <a:t>Hunger</a:t>
            </a:r>
            <a:r>
              <a:rPr lang="en-US" sz="3200" dirty="0">
                <a:latin typeface="Arial"/>
                <a:cs typeface="Arial"/>
              </a:rPr>
              <a:t>, 1924,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Käthe Kollwitz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61" y="1219859"/>
            <a:ext cx="4537276" cy="4668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297754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400" b="1" dirty="0">
                <a:latin typeface="Arial"/>
                <a:cs typeface="Arial"/>
              </a:rPr>
              <a:t>German Expressionist Art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69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041225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i="1" dirty="0">
                <a:latin typeface="Arial"/>
                <a:cs typeface="Arial"/>
              </a:rPr>
              <a:t>The Last Supper</a:t>
            </a:r>
            <a:r>
              <a:rPr lang="en-US" sz="3200" dirty="0">
                <a:latin typeface="Arial"/>
                <a:cs typeface="Arial"/>
              </a:rPr>
              <a:t>, 1909,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Emil Nolde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97754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400" b="1" dirty="0">
                <a:latin typeface="Arial"/>
                <a:cs typeface="Arial"/>
              </a:rPr>
              <a:t>German Expressionist Art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49" y="1150824"/>
            <a:ext cx="6105499" cy="489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49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041225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i="1" dirty="0">
                <a:latin typeface="Arial"/>
                <a:cs typeface="Arial"/>
              </a:rPr>
              <a:t>The Madhouse</a:t>
            </a:r>
            <a:r>
              <a:rPr lang="en-US" sz="3200" dirty="0">
                <a:latin typeface="Arial"/>
                <a:cs typeface="Arial"/>
              </a:rPr>
              <a:t>, 1914,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Erich Heckel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97754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400" b="1" dirty="0">
                <a:latin typeface="Arial"/>
                <a:cs typeface="Arial"/>
              </a:rPr>
              <a:t>German Expressionist Art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98" y="1067195"/>
            <a:ext cx="5393802" cy="48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5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041225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i="1" dirty="0">
                <a:latin typeface="Arial"/>
                <a:cs typeface="Arial"/>
              </a:rPr>
              <a:t>Ruin by the Sea</a:t>
            </a:r>
            <a:r>
              <a:rPr lang="en-US" sz="3200" dirty="0">
                <a:latin typeface="Arial"/>
                <a:cs typeface="Arial"/>
              </a:rPr>
              <a:t>, 1930,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Lyonel Feininger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97754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400" b="1" dirty="0">
                <a:latin typeface="Arial"/>
                <a:cs typeface="Arial"/>
              </a:rPr>
              <a:t>German Expressionist Art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5" y="1192191"/>
            <a:ext cx="7628984" cy="47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2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041225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i="1" dirty="0">
                <a:latin typeface="Arial"/>
                <a:cs typeface="Arial"/>
              </a:rPr>
              <a:t>Apocalyptic Landscape</a:t>
            </a:r>
            <a:r>
              <a:rPr lang="en-US" sz="3200" dirty="0">
                <a:latin typeface="Arial"/>
                <a:cs typeface="Arial"/>
              </a:rPr>
              <a:t>, 1912,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Ludwig Meidner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97754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400" b="1" dirty="0">
                <a:latin typeface="Arial"/>
                <a:cs typeface="Arial"/>
              </a:rPr>
              <a:t>German Expressionist Art</a:t>
            </a:r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86" y="1178234"/>
            <a:ext cx="5576825" cy="48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24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792" y="1469225"/>
            <a:ext cx="85999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After WWI, from 1911-1917, a small state-subsidized film industry began to develop in Germany.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UFA (Universum Film Aktiengesellschft) was first formed by the German government in 1917.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UFA built the best-equipped studios in Europe, attracted foreign filmmakers to make films in Germany.</a:t>
            </a: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792" y="297754"/>
            <a:ext cx="859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200" b="1" dirty="0">
                <a:latin typeface="Arial"/>
                <a:cs typeface="Arial"/>
              </a:rPr>
              <a:t>Expressionist Cinema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91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792" y="1874340"/>
            <a:ext cx="44446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In 1919, Erich Pommer’s Decla produced the film from a script written by Carl Mayer and Hans Janowitz directed by Robert Wiene, along with three art directors: Herman Warm, Walter Reimann, Walter Röhrig.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792" y="297754"/>
            <a:ext cx="4595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200" b="1" i="1" dirty="0">
                <a:latin typeface="Arial"/>
                <a:cs typeface="Arial"/>
              </a:rPr>
              <a:t>The Cabinet of Dr. Caligari</a:t>
            </a:r>
            <a:endParaRPr lang="en-US" sz="3200" b="1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41" y="297754"/>
            <a:ext cx="3994545" cy="538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07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367" y="297754"/>
            <a:ext cx="40974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The art directors suggested that the film be done in an Expressionist style. 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457200" lvl="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Herman Warm: “the film image must become graphic art.”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62" y="297754"/>
            <a:ext cx="4359424" cy="3220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367" y="4149701"/>
            <a:ext cx="85781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The film became a sensation in Berlin and in the US when it opened in 1920, and began a movement that lasted several years.</a:t>
            </a:r>
          </a:p>
        </p:txBody>
      </p:sp>
    </p:spTree>
    <p:extLst>
      <p:ext uri="{BB962C8B-B14F-4D97-AF65-F5344CB8AC3E}">
        <p14:creationId xmlns:p14="http://schemas.microsoft.com/office/powerpoint/2010/main" val="247710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09" y="5470845"/>
            <a:ext cx="7963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The Cabinet of Dr. Caligari</a:t>
            </a:r>
          </a:p>
          <a:p>
            <a:pPr algn="ctr"/>
            <a:r>
              <a:rPr lang="en-US" sz="3200" dirty="0">
                <a:latin typeface="Arial"/>
                <a:cs typeface="Arial"/>
              </a:rPr>
              <a:t>(1920) Dir. Robert Wiene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9214440-16CE-ED42-A167-9E4BD5D75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10" y="848546"/>
            <a:ext cx="5940380" cy="44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73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88" y="1404817"/>
            <a:ext cx="8048988" cy="5831156"/>
          </a:xfrm>
        </p:spPr>
        <p:txBody>
          <a:bodyPr>
            <a:noAutofit/>
          </a:bodyPr>
          <a:lstStyle/>
          <a:p>
            <a:pPr marL="514350" lvl="0" indent="-51435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How is </a:t>
            </a:r>
            <a:r>
              <a:rPr lang="en-US" sz="2800" i="1" dirty="0">
                <a:latin typeface="Arial"/>
                <a:cs typeface="Arial"/>
              </a:rPr>
              <a:t>The Cabinet of Dr. Caligari </a:t>
            </a:r>
            <a:r>
              <a:rPr lang="en-US" sz="2800" dirty="0">
                <a:latin typeface="Arial"/>
                <a:cs typeface="Arial"/>
              </a:rPr>
              <a:t>similar to or different from other films we studied from this period (e.g. </a:t>
            </a:r>
            <a:r>
              <a:rPr lang="en-US" sz="2800" i="1" dirty="0">
                <a:latin typeface="Arial"/>
                <a:cs typeface="Arial"/>
              </a:rPr>
              <a:t>The Birth of A Nation </a:t>
            </a:r>
            <a:r>
              <a:rPr lang="en-US" sz="2800" dirty="0">
                <a:latin typeface="Arial"/>
                <a:cs typeface="Arial"/>
              </a:rPr>
              <a:t>was released in 1915)</a:t>
            </a:r>
          </a:p>
          <a:p>
            <a:pPr marL="514350" lvl="0" indent="-514350" algn="l"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514350" lvl="0" indent="-51435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Discuss the film’s formal language.  Focus on the elements of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mise-en-scène</a:t>
            </a:r>
            <a:r>
              <a:rPr lang="en-US" sz="2800" dirty="0">
                <a:latin typeface="Arial"/>
                <a:cs typeface="Arial"/>
              </a:rPr>
              <a:t> (e.g. set design, costume, lighting, acting style, etc.)</a:t>
            </a:r>
          </a:p>
          <a:p>
            <a:pPr marL="514350" lvl="0" indent="-514350" algn="l"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Compare the use of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mise-en-scène</a:t>
            </a:r>
            <a:r>
              <a:rPr lang="en-US" sz="2800" dirty="0">
                <a:latin typeface="Arial"/>
                <a:cs typeface="Arial"/>
              </a:rPr>
              <a:t> to other films from this period</a:t>
            </a:r>
          </a:p>
          <a:p>
            <a:pPr lvl="0" algn="l"/>
            <a:endParaRPr lang="en-US" sz="2800" b="1" dirty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388" y="439078"/>
            <a:ext cx="785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/>
                <a:cs typeface="Arial"/>
              </a:rPr>
              <a:t>Analysis:</a:t>
            </a:r>
          </a:p>
        </p:txBody>
      </p:sp>
    </p:spTree>
    <p:extLst>
      <p:ext uri="{BB962C8B-B14F-4D97-AF65-F5344CB8AC3E}">
        <p14:creationId xmlns:p14="http://schemas.microsoft.com/office/powerpoint/2010/main" val="166392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lnSpcReduction="10000"/>
          </a:bodyPr>
          <a:lstStyle/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691800"/>
            <a:ext cx="4831771" cy="301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82151"/>
            <a:ext cx="4831771" cy="2901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793" y="1645190"/>
            <a:ext cx="34451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Mise-en-Sc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2800" dirty="0">
                <a:latin typeface="Arial"/>
                <a:cs typeface="Arial"/>
              </a:rPr>
              <a:t>ne literally means “putting in the scene” in French.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841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5859" y="5303831"/>
            <a:ext cx="7963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Nosferatu</a:t>
            </a:r>
          </a:p>
          <a:p>
            <a:pPr algn="ctr"/>
            <a:r>
              <a:rPr lang="en-US" sz="3200" dirty="0">
                <a:latin typeface="Arial"/>
                <a:cs typeface="Arial"/>
              </a:rPr>
              <a:t>(1922) Dir. F.W. Murnau</a:t>
            </a:r>
          </a:p>
        </p:txBody>
      </p:sp>
      <p:pic>
        <p:nvPicPr>
          <p:cNvPr id="3" name="Picture 2" descr="A picture containing sky, outdoor, power line&#10;&#10;Description automatically generated">
            <a:extLst>
              <a:ext uri="{FF2B5EF4-FFF2-40B4-BE49-F238E27FC236}">
                <a16:creationId xmlns:a16="http://schemas.microsoft.com/office/drawing/2014/main" id="{619D06DF-D577-2C46-9106-0E9DD0DF6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58" y="848546"/>
            <a:ext cx="6474140" cy="42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34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506" y="2224623"/>
            <a:ext cx="8048988" cy="5831156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Compare the visual language of these films.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How are the elements of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mise-en-scène</a:t>
            </a:r>
            <a:r>
              <a:rPr lang="en-US" sz="2800" dirty="0">
                <a:latin typeface="Arial"/>
                <a:cs typeface="Arial"/>
              </a:rPr>
              <a:t> utilized in them?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Do you see any influence from these early film on contemporary horror or thriller films?</a:t>
            </a:r>
          </a:p>
          <a:p>
            <a:pPr lvl="0" algn="l"/>
            <a:endParaRPr lang="en-US" sz="2800" b="1" dirty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388" y="439078"/>
            <a:ext cx="7850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/>
                <a:cs typeface="Arial"/>
              </a:rPr>
              <a:t>Comparative Analysis on scenes from </a:t>
            </a:r>
            <a:r>
              <a:rPr lang="en-US" sz="3200" b="1" i="1" dirty="0">
                <a:latin typeface="Arial"/>
                <a:cs typeface="Arial"/>
              </a:rPr>
              <a:t>The Cabinet of Dr. Caligari </a:t>
            </a:r>
            <a:r>
              <a:rPr lang="en-US" sz="3200" b="1" dirty="0">
                <a:latin typeface="Arial"/>
                <a:cs typeface="Arial"/>
              </a:rPr>
              <a:t>and</a:t>
            </a:r>
            <a:r>
              <a:rPr lang="en-US" sz="3200" b="1" i="1" dirty="0">
                <a:latin typeface="Arial"/>
                <a:cs typeface="Arial"/>
              </a:rPr>
              <a:t> Nosferatu </a:t>
            </a:r>
            <a:r>
              <a:rPr lang="en-US" sz="3200" b="1" dirty="0">
                <a:latin typeface="Arial"/>
                <a:cs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2464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242610"/>
            <a:ext cx="480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Sunset Boulevard </a:t>
            </a:r>
            <a:r>
              <a:rPr lang="en-US" sz="3200" dirty="0">
                <a:latin typeface="Arial"/>
                <a:cs typeface="Arial"/>
              </a:rPr>
              <a:t>(1950) Dir. Billy Wilder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B7C38B3-3B73-EC48-AFC9-CCA65CF4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01" y="494858"/>
            <a:ext cx="3906195" cy="58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30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242610"/>
            <a:ext cx="480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Sunset Boulevard </a:t>
            </a:r>
            <a:r>
              <a:rPr lang="en-US" sz="3200" dirty="0">
                <a:latin typeface="Arial"/>
                <a:cs typeface="Arial"/>
              </a:rPr>
              <a:t>(1950) Dir. Billy Wilder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686F70-98C0-1147-86D0-B0F335B60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9088"/>
            <a:ext cx="4804900" cy="5006302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Starring William Holden (as Joe Gillis) and Gloria Swanson (as Norma Desmond)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Director and co-writer Billy Wilder began his film career as a screenwriter in Germany in the late 1920s, and came to Hollywood in 1933.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lvl="0" algn="l"/>
            <a:endParaRPr lang="en-US" sz="2800" b="1" dirty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B7C38B3-3B73-EC48-AFC9-CCA65CF4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01" y="494858"/>
            <a:ext cx="3906195" cy="58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87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242610"/>
            <a:ext cx="480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Sunset Boulevard </a:t>
            </a:r>
            <a:r>
              <a:rPr lang="en-US" sz="3200" dirty="0">
                <a:latin typeface="Arial"/>
                <a:cs typeface="Arial"/>
              </a:rPr>
              <a:t>(1950) Dir. Billy Wilder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686F70-98C0-1147-86D0-B0F335B60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9088"/>
            <a:ext cx="4804900" cy="5006302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Both a self-reflexive film about early Hollywood and a film noir.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Swanson and Erich Von Stroheim, who played Max, both worked in silent films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 charset="0"/>
              <a:cs typeface="Arial" charset="0"/>
            </a:endParaRPr>
          </a:p>
          <a:p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B7C38B3-3B73-EC48-AFC9-CCA65CF4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01" y="494858"/>
            <a:ext cx="3906195" cy="58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5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242610"/>
            <a:ext cx="480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Sunset Boulevard </a:t>
            </a:r>
            <a:r>
              <a:rPr lang="en-US" sz="3200" dirty="0">
                <a:latin typeface="Arial"/>
                <a:cs typeface="Arial"/>
              </a:rPr>
              <a:t>(1950) Dir. Billy Wilder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686F70-98C0-1147-86D0-B0F335B60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9088"/>
            <a:ext cx="4804900" cy="5006302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Cecil B. DeMille and Hedda Hopper both had cameos as themselves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Set designer Hans Dreier began his career in Germany at UFA.</a:t>
            </a:r>
          </a:p>
          <a:p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B7C38B3-3B73-EC48-AFC9-CCA65CF4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01" y="494858"/>
            <a:ext cx="3906195" cy="58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1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242610"/>
            <a:ext cx="480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Sunset Boulevard </a:t>
            </a:r>
            <a:r>
              <a:rPr lang="en-US" sz="3200" dirty="0">
                <a:latin typeface="Arial"/>
                <a:cs typeface="Arial"/>
              </a:rPr>
              <a:t>(1950) Dir. Billy Wilder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686F70-98C0-1147-86D0-B0F335B60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9088"/>
            <a:ext cx="4804900" cy="5006302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Cinematographer John F. Seitz also shot other film noir including </a:t>
            </a:r>
            <a:r>
              <a:rPr lang="en-US" sz="2800" i="1" dirty="0">
                <a:latin typeface="Arial" charset="0"/>
                <a:cs typeface="Arial" charset="0"/>
              </a:rPr>
              <a:t>Double Indemnity</a:t>
            </a:r>
            <a:r>
              <a:rPr lang="en-US" sz="2800" dirty="0">
                <a:latin typeface="Arial" charset="0"/>
                <a:cs typeface="Arial" charset="0"/>
              </a:rPr>
              <a:t> (1944, also directed by Wilder)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The film was shot in black and white although it had to option to be shot in color.</a:t>
            </a:r>
          </a:p>
          <a:p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B7C38B3-3B73-EC48-AFC9-CCA65CF4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01" y="494858"/>
            <a:ext cx="3906195" cy="58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31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242610"/>
            <a:ext cx="4804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Sunset Boulevard </a:t>
            </a:r>
            <a:r>
              <a:rPr lang="en-US" sz="3200" dirty="0">
                <a:latin typeface="Arial"/>
                <a:cs typeface="Arial"/>
              </a:rPr>
              <a:t>(1950) Dir. Billy Wilder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686F70-98C0-1147-86D0-B0F335B60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9088"/>
            <a:ext cx="4804900" cy="5006302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Divide into 3 groups, view and discuss the final scene in this film.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Analyzing this scene,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discuss how the mise-en-scene contributed to its different levels of meaning (explicit, referential, etc.)</a:t>
            </a:r>
          </a:p>
          <a:p>
            <a:pPr lvl="0" algn="l"/>
            <a:endParaRPr lang="en-US" sz="2800" b="1" dirty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B7C38B3-3B73-EC48-AFC9-CCA65CF4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01" y="494858"/>
            <a:ext cx="3906195" cy="58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82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61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Arial"/>
                <a:cs typeface="Arial"/>
              </a:rPr>
              <a:t>Russian Ark </a:t>
            </a:r>
            <a:r>
              <a:rPr lang="en-US" sz="3200" dirty="0">
                <a:latin typeface="Arial"/>
                <a:cs typeface="Arial"/>
              </a:rPr>
              <a:t>(2002) </a:t>
            </a:r>
          </a:p>
          <a:p>
            <a:pPr algn="ctr"/>
            <a:r>
              <a:rPr lang="en-US" sz="3200" dirty="0">
                <a:latin typeface="Arial"/>
                <a:cs typeface="Arial"/>
              </a:rPr>
              <a:t>Dir. Alexander Sokurov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B5EA1-569E-3A43-A3C9-6087263B2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4858"/>
            <a:ext cx="4139096" cy="586828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60686F70-98C0-1147-86D0-B0F335B60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9088"/>
            <a:ext cx="4572000" cy="5006302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Since this is a one-shot film, (i.e. no editing) how do you think its use of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mise-en-scene contributed to its narrative and filmic language?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 charset="0"/>
              <a:cs typeface="Arial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Compare to other films that emphasize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mise-en-scene in their film form.</a:t>
            </a:r>
            <a:endParaRPr lang="en-US" sz="2800" dirty="0">
              <a:latin typeface="Arial"/>
              <a:cs typeface="Arial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lvl="0" algn="l"/>
            <a:endParaRPr lang="en-US" sz="2800" b="1" dirty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91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lnSpcReduction="10000"/>
          </a:bodyPr>
          <a:lstStyle/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691800"/>
            <a:ext cx="4831771" cy="301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82151"/>
            <a:ext cx="4831771" cy="2901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793" y="1645190"/>
            <a:ext cx="34451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Mise-en-Sc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2800" dirty="0">
                <a:latin typeface="Arial"/>
                <a:cs typeface="Arial"/>
              </a:rPr>
              <a:t>ne literally means “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putting in the scene</a:t>
            </a:r>
            <a:r>
              <a:rPr lang="en-US" sz="2800" dirty="0">
                <a:latin typeface="Arial"/>
                <a:cs typeface="Arial"/>
              </a:rPr>
              <a:t>” in French.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059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lnSpcReduction="10000"/>
          </a:bodyPr>
          <a:lstStyle/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691800"/>
            <a:ext cx="4831771" cy="301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82151"/>
            <a:ext cx="4831771" cy="2901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793" y="1645190"/>
            <a:ext cx="34451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Mise-en-Sc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2800" dirty="0">
                <a:latin typeface="Arial"/>
                <a:cs typeface="Arial"/>
              </a:rPr>
              <a:t>ne is “everything that happens in the frame” </a:t>
            </a:r>
          </a:p>
          <a:p>
            <a:r>
              <a:rPr lang="en-US" sz="2800" dirty="0">
                <a:latin typeface="Arial"/>
                <a:cs typeface="Arial"/>
              </a:rPr>
              <a:t>(Kolker, </a:t>
            </a:r>
            <a:r>
              <a:rPr lang="en-US" sz="2800" i="1" dirty="0">
                <a:latin typeface="Arial"/>
                <a:cs typeface="Arial"/>
              </a:rPr>
              <a:t>Film, Form &amp; Culture</a:t>
            </a:r>
            <a:r>
              <a:rPr lang="en-US" sz="2800" dirty="0">
                <a:latin typeface="Arial"/>
                <a:cs typeface="Arial"/>
              </a:rPr>
              <a:t>, p. 64)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510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lnSpcReduction="10000"/>
          </a:bodyPr>
          <a:lstStyle/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691800"/>
            <a:ext cx="4831771" cy="301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82151"/>
            <a:ext cx="4831771" cy="2901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793" y="1645190"/>
            <a:ext cx="34451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Mise-en-Sc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2800" dirty="0">
                <a:latin typeface="Arial"/>
                <a:cs typeface="Arial"/>
              </a:rPr>
              <a:t>ne is “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everything that happens in the frame</a:t>
            </a:r>
            <a:r>
              <a:rPr lang="en-US" sz="2800" dirty="0">
                <a:latin typeface="Arial"/>
                <a:cs typeface="Arial"/>
              </a:rPr>
              <a:t>” </a:t>
            </a:r>
          </a:p>
          <a:p>
            <a:r>
              <a:rPr lang="en-US" sz="2800" dirty="0">
                <a:latin typeface="Arial"/>
                <a:cs typeface="Arial"/>
              </a:rPr>
              <a:t>(Kolker, </a:t>
            </a:r>
            <a:r>
              <a:rPr lang="en-US" sz="2800" i="1" dirty="0">
                <a:latin typeface="Arial"/>
                <a:cs typeface="Arial"/>
              </a:rPr>
              <a:t>Film, Form &amp; Culture</a:t>
            </a:r>
            <a:r>
              <a:rPr lang="en-US" sz="2800" dirty="0">
                <a:latin typeface="Arial"/>
                <a:cs typeface="Arial"/>
              </a:rPr>
              <a:t>, p. 64)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78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lnSpcReduction="10000"/>
          </a:bodyPr>
          <a:lstStyle/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691800"/>
            <a:ext cx="4831771" cy="301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82151"/>
            <a:ext cx="4831771" cy="2901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793" y="1645190"/>
            <a:ext cx="34451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Mise-en-Sc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2800" dirty="0">
                <a:latin typeface="Arial"/>
                <a:cs typeface="Arial"/>
              </a:rPr>
              <a:t>ne 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often judge on the values of realism - how realistic is the scene? - but realism is a notion that changes across cultures and over time.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70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lnSpcReduction="10000"/>
          </a:bodyPr>
          <a:lstStyle/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691800"/>
            <a:ext cx="4831771" cy="301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82151"/>
            <a:ext cx="4831771" cy="2901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793" y="1645190"/>
            <a:ext cx="34451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Mise-en-Sc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2800" dirty="0">
                <a:latin typeface="Arial"/>
                <a:cs typeface="Arial"/>
              </a:rPr>
              <a:t>ne 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often judge on the values of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how realistic is the scene? - but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realism is a notion that changes across cultures and over time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457200" indent="-457200" fontAlgn="base">
              <a:buFont typeface="Arial" charset="0"/>
              <a:buChar char="•"/>
            </a:pPr>
            <a:endParaRPr lang="en-US" sz="2800" dirty="0"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9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56" y="382151"/>
            <a:ext cx="8231748" cy="6067417"/>
          </a:xfrm>
        </p:spPr>
        <p:txBody>
          <a:bodyPr>
            <a:normAutofit lnSpcReduction="10000"/>
          </a:bodyPr>
          <a:lstStyle/>
          <a:p>
            <a:pPr algn="l"/>
            <a:endParaRPr lang="en-US" sz="45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86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000" dirty="0"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algn="l"/>
            <a:endParaRPr lang="en-US" sz="7000" dirty="0"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4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691800"/>
            <a:ext cx="4831771" cy="3019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5" y="382151"/>
            <a:ext cx="4831771" cy="2901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793" y="1645190"/>
            <a:ext cx="34451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Examples of films and genres featuring the expressive use of mise-en-sc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è</a:t>
            </a:r>
            <a:r>
              <a:rPr lang="en-US" sz="2800" dirty="0">
                <a:latin typeface="Arial"/>
                <a:cs typeface="Arial"/>
              </a:rPr>
              <a:t>ne: musicals, Universal horror films, film noir, films by Alfred Hitchcock, Josef von Sternberg, and  others.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34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6515</TotalTime>
  <Words>1373</Words>
  <Application>Microsoft Macintosh PowerPoint</Application>
  <PresentationFormat>On-screen Show (4:3)</PresentationFormat>
  <Paragraphs>203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INTRODUCTION TO FILM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Pitzer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OFF-SCREEN</dc:title>
  <dc:creator>localuser</dc:creator>
  <cp:lastModifiedBy>Ming-Yuen Ma</cp:lastModifiedBy>
  <cp:revision>255</cp:revision>
  <dcterms:created xsi:type="dcterms:W3CDTF">2010-12-29T21:54:42Z</dcterms:created>
  <dcterms:modified xsi:type="dcterms:W3CDTF">2023-02-20T23:10:41Z</dcterms:modified>
</cp:coreProperties>
</file>