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658" r:id="rId2"/>
    <p:sldId id="659" r:id="rId3"/>
    <p:sldId id="256" r:id="rId4"/>
    <p:sldId id="641" r:id="rId5"/>
    <p:sldId id="367" r:id="rId6"/>
    <p:sldId id="485" r:id="rId7"/>
    <p:sldId id="649" r:id="rId8"/>
    <p:sldId id="643" r:id="rId9"/>
    <p:sldId id="650" r:id="rId10"/>
    <p:sldId id="644" r:id="rId11"/>
    <p:sldId id="671" r:id="rId12"/>
    <p:sldId id="693" r:id="rId13"/>
    <p:sldId id="694" r:id="rId14"/>
    <p:sldId id="695" r:id="rId15"/>
    <p:sldId id="696" r:id="rId16"/>
    <p:sldId id="691" r:id="rId17"/>
    <p:sldId id="692" r:id="rId18"/>
    <p:sldId id="642" r:id="rId19"/>
    <p:sldId id="660" r:id="rId20"/>
    <p:sldId id="661" r:id="rId21"/>
    <p:sldId id="663" r:id="rId22"/>
    <p:sldId id="646" r:id="rId23"/>
    <p:sldId id="647" r:id="rId24"/>
    <p:sldId id="664" r:id="rId25"/>
    <p:sldId id="665" r:id="rId26"/>
    <p:sldId id="666" r:id="rId27"/>
    <p:sldId id="667" r:id="rId28"/>
    <p:sldId id="645" r:id="rId29"/>
    <p:sldId id="656" r:id="rId30"/>
    <p:sldId id="670" r:id="rId31"/>
    <p:sldId id="655" r:id="rId32"/>
    <p:sldId id="669" r:id="rId33"/>
    <p:sldId id="686" r:id="rId34"/>
    <p:sldId id="687" r:id="rId35"/>
    <p:sldId id="688" r:id="rId36"/>
    <p:sldId id="689" r:id="rId37"/>
    <p:sldId id="69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205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FE82B-8CC8-A74E-B673-EB238EC2A91E}" type="datetimeFigureOut">
              <a:rPr lang="en-US" smtClean="0"/>
              <a:t>3/23/22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12BE4-0E62-0C4F-AC1F-4E74FAA25B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56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3/23/22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3/23/22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3/23/22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3/23/22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3/23/22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3/23/22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3/23/22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3/23/22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3/23/22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3/23/22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3/23/22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2E06-6383-CD41-A89C-C18DB2948F67}" type="datetimeFigureOut">
              <a:rPr lang="en-US" smtClean="0"/>
              <a:pPr/>
              <a:t>3/23/22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220" y="2120580"/>
            <a:ext cx="8484780" cy="1470025"/>
          </a:xfrm>
        </p:spPr>
        <p:txBody>
          <a:bodyPr/>
          <a:lstStyle/>
          <a:p>
            <a:pPr algn="l"/>
            <a:r>
              <a:rPr lang="en-US" b="1" dirty="0">
                <a:latin typeface="Arial"/>
                <a:cs typeface="Arial"/>
              </a:rPr>
              <a:t>“There is no soundtrack”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5631" y="3590605"/>
            <a:ext cx="7285663" cy="1085568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latin typeface="Arial"/>
                <a:cs typeface="Arial"/>
              </a:rPr>
              <a:t>- Michel Chion</a:t>
            </a:r>
          </a:p>
        </p:txBody>
      </p:sp>
    </p:spTree>
    <p:extLst>
      <p:ext uri="{BB962C8B-B14F-4D97-AF65-F5344CB8AC3E}">
        <p14:creationId xmlns:p14="http://schemas.microsoft.com/office/powerpoint/2010/main" val="75595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56" y="382151"/>
            <a:ext cx="8231748" cy="6067417"/>
          </a:xfrm>
        </p:spPr>
        <p:txBody>
          <a:bodyPr>
            <a:normAutofit lnSpcReduction="10000"/>
          </a:bodyPr>
          <a:lstStyle/>
          <a:p>
            <a:pPr algn="l"/>
            <a:endParaRPr lang="en-US" sz="4500" dirty="0"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US" sz="8600" dirty="0"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algn="l"/>
            <a:r>
              <a:rPr lang="en-US" sz="7000" dirty="0"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algn="l"/>
            <a:endParaRPr lang="en-US" sz="7000" dirty="0"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US" sz="7000" dirty="0"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algn="l"/>
            <a:endParaRPr lang="en-US" sz="70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4000" dirty="0">
              <a:latin typeface="Arial"/>
              <a:cs typeface="Arial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00830" y="5441835"/>
            <a:ext cx="8128000" cy="1129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La Jetée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 (The Pier) Dir. Chris Marker (1962) </a:t>
            </a:r>
            <a:endParaRPr lang="en-US" b="1" dirty="0">
              <a:latin typeface="Arial"/>
              <a:cs typeface="Arial"/>
            </a:endParaRPr>
          </a:p>
          <a:p>
            <a:endParaRPr lang="en-US" sz="1400" b="1" dirty="0">
              <a:latin typeface="Arial"/>
              <a:cs typeface="Arial"/>
            </a:endParaRPr>
          </a:p>
        </p:txBody>
      </p:sp>
      <p:pic>
        <p:nvPicPr>
          <p:cNvPr id="5" name="Picture 4" descr="A person standing on a dock&#10;&#10;Description automatically generated with medium confidence">
            <a:extLst>
              <a:ext uri="{FF2B5EF4-FFF2-40B4-BE49-F238E27FC236}">
                <a16:creationId xmlns:a16="http://schemas.microsoft.com/office/drawing/2014/main" id="{1A3A6BA4-F8A6-7546-A982-3DFF51BC8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30" y="625993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49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56" y="382151"/>
            <a:ext cx="8231748" cy="6067417"/>
          </a:xfrm>
        </p:spPr>
        <p:txBody>
          <a:bodyPr>
            <a:normAutofit lnSpcReduction="10000"/>
          </a:bodyPr>
          <a:lstStyle/>
          <a:p>
            <a:pPr algn="l"/>
            <a:endParaRPr lang="en-US" sz="4500" dirty="0"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US" sz="8600" dirty="0"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algn="l"/>
            <a:r>
              <a:rPr lang="en-US" sz="7000" dirty="0"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algn="l"/>
            <a:endParaRPr lang="en-US" sz="7000" dirty="0"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US" sz="7000" dirty="0"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algn="l"/>
            <a:endParaRPr lang="en-US" sz="70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4000" dirty="0">
              <a:latin typeface="Arial"/>
              <a:cs typeface="Arial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96490" y="5441835"/>
            <a:ext cx="7000768" cy="1129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Lettre de Sibérie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 (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Letter from Siberia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 Dir. Chris Marker (1957)</a:t>
            </a:r>
            <a:endParaRPr lang="en-US" b="1" dirty="0">
              <a:latin typeface="Arial"/>
              <a:cs typeface="Arial"/>
            </a:endParaRPr>
          </a:p>
          <a:p>
            <a:endParaRPr lang="en-US" sz="1400" b="1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05" y="497074"/>
            <a:ext cx="6578139" cy="482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0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6061" y="1247544"/>
            <a:ext cx="74637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/>
                <a:cs typeface="Arial"/>
              </a:rPr>
              <a:t>Three Mode of Listening:</a:t>
            </a:r>
          </a:p>
          <a:p>
            <a:endParaRPr lang="en-US" sz="4400" b="1" dirty="0">
              <a:latin typeface="Arial"/>
              <a:cs typeface="Arial"/>
            </a:endParaRPr>
          </a:p>
          <a:p>
            <a:endParaRPr lang="en-US" sz="4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9616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6061" y="1247544"/>
            <a:ext cx="74637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/>
                <a:cs typeface="Arial"/>
              </a:rPr>
              <a:t>Three Mode of Listening:</a:t>
            </a:r>
          </a:p>
          <a:p>
            <a:endParaRPr lang="en-US" sz="4400" b="1" dirty="0">
              <a:latin typeface="Arial"/>
              <a:cs typeface="Arial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4400" dirty="0">
                <a:latin typeface="Arial"/>
                <a:cs typeface="Arial"/>
              </a:rPr>
              <a:t>Causal</a:t>
            </a:r>
          </a:p>
          <a:p>
            <a:endParaRPr lang="en-US" sz="4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4207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6061" y="1247544"/>
            <a:ext cx="74637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/>
                <a:cs typeface="Arial"/>
              </a:rPr>
              <a:t>Three Mode of Listening:</a:t>
            </a:r>
          </a:p>
          <a:p>
            <a:endParaRPr lang="en-US" sz="4400" b="1" dirty="0">
              <a:latin typeface="Arial"/>
              <a:cs typeface="Arial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4400" dirty="0">
                <a:latin typeface="Arial"/>
                <a:cs typeface="Arial"/>
              </a:rPr>
              <a:t>Causal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4400" dirty="0">
                <a:latin typeface="Arial"/>
                <a:cs typeface="Arial"/>
              </a:rPr>
              <a:t>Semantic</a:t>
            </a:r>
          </a:p>
          <a:p>
            <a:endParaRPr lang="en-US" sz="4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719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6061" y="1247544"/>
            <a:ext cx="74637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/>
                <a:cs typeface="Arial"/>
              </a:rPr>
              <a:t>Three Mode of Listening:</a:t>
            </a:r>
          </a:p>
          <a:p>
            <a:endParaRPr lang="en-US" sz="4400" b="1" dirty="0">
              <a:latin typeface="Arial"/>
              <a:cs typeface="Arial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4400" dirty="0">
                <a:latin typeface="Arial"/>
                <a:cs typeface="Arial"/>
              </a:rPr>
              <a:t>Causal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4400" dirty="0">
                <a:latin typeface="Arial"/>
                <a:cs typeface="Arial"/>
              </a:rPr>
              <a:t>Semantic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4400" dirty="0">
                <a:latin typeface="Arial"/>
                <a:cs typeface="Arial"/>
              </a:rPr>
              <a:t>Reduced</a:t>
            </a:r>
          </a:p>
          <a:p>
            <a:endParaRPr lang="en-US" sz="4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1108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043" y="609590"/>
            <a:ext cx="79741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/>
                <a:cs typeface="Arial"/>
              </a:rPr>
              <a:t>Chion’s Methodology of Audio-Visual Analysis:</a:t>
            </a:r>
          </a:p>
          <a:p>
            <a:endParaRPr lang="en-US" sz="4400" b="1" dirty="0">
              <a:latin typeface="Arial"/>
              <a:cs typeface="Arial"/>
            </a:endParaRPr>
          </a:p>
          <a:p>
            <a:pPr lvl="2"/>
            <a:r>
              <a:rPr lang="en-US" sz="4400" dirty="0">
                <a:latin typeface="Arial"/>
                <a:cs typeface="Arial"/>
              </a:rPr>
              <a:t>2. Masking</a:t>
            </a:r>
          </a:p>
          <a:p>
            <a:pPr lvl="1"/>
            <a:endParaRPr lang="en-US" sz="4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0656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691515" y="5441835"/>
            <a:ext cx="7760970" cy="1129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Psycho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(1960) Dir. Alfred Hitchcock</a:t>
            </a:r>
            <a:endParaRPr lang="en-US" sz="1400" b="1" dirty="0">
              <a:latin typeface="Arial"/>
              <a:cs typeface="Arial"/>
            </a:endParaRPr>
          </a:p>
        </p:txBody>
      </p:sp>
      <p:pic>
        <p:nvPicPr>
          <p:cNvPr id="5" name="Picture 4" descr="A person with his mouth open&#10;&#10;Description automatically generated with low confidence">
            <a:extLst>
              <a:ext uri="{FF2B5EF4-FFF2-40B4-BE49-F238E27FC236}">
                <a16:creationId xmlns:a16="http://schemas.microsoft.com/office/drawing/2014/main" id="{3B663C57-7A3A-E64B-9287-F502CCEC7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" y="728956"/>
            <a:ext cx="7760970" cy="436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37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341" y="1431737"/>
            <a:ext cx="8197273" cy="5266775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The influence of sound on the perception of time in the image</a:t>
            </a:r>
          </a:p>
          <a:p>
            <a:pPr marL="457200" indent="-45720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Sound temporalizes images in 3 ways: 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4042" y="375674"/>
            <a:ext cx="7463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/>
                <a:cs typeface="Arial"/>
              </a:rPr>
              <a:t>Temporalization</a:t>
            </a:r>
          </a:p>
        </p:txBody>
      </p:sp>
    </p:spTree>
    <p:extLst>
      <p:ext uri="{BB962C8B-B14F-4D97-AF65-F5344CB8AC3E}">
        <p14:creationId xmlns:p14="http://schemas.microsoft.com/office/powerpoint/2010/main" val="925385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341" y="1431737"/>
            <a:ext cx="8197273" cy="5266775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The influence of sound on the perception of time in the image</a:t>
            </a:r>
          </a:p>
          <a:p>
            <a:pPr marL="457200" indent="-45720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Sound temporalizes images in 3 ways: 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marL="1371600" lvl="2" indent="-457200" algn="l">
              <a:buFont typeface="+mj-lt"/>
              <a:buAutoNum type="arabicPeriod"/>
            </a:pPr>
            <a:r>
              <a:rPr lang="en-US" sz="2800" dirty="0">
                <a:latin typeface="Arial"/>
                <a:cs typeface="Arial"/>
              </a:rPr>
              <a:t>temporal animation of the image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4042" y="375674"/>
            <a:ext cx="7463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/>
                <a:cs typeface="Arial"/>
              </a:rPr>
              <a:t>Temporalization</a:t>
            </a:r>
          </a:p>
        </p:txBody>
      </p:sp>
    </p:spTree>
    <p:extLst>
      <p:ext uri="{BB962C8B-B14F-4D97-AF65-F5344CB8AC3E}">
        <p14:creationId xmlns:p14="http://schemas.microsoft.com/office/powerpoint/2010/main" val="107657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220" y="2120580"/>
            <a:ext cx="8484780" cy="1470025"/>
          </a:xfrm>
        </p:spPr>
        <p:txBody>
          <a:bodyPr/>
          <a:lstStyle/>
          <a:p>
            <a:pPr algn="l"/>
            <a:r>
              <a:rPr lang="en-US" b="1" dirty="0">
                <a:latin typeface="Arial"/>
                <a:cs typeface="Arial"/>
              </a:rPr>
              <a:t>“There is no soundtrack” (?)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5631" y="3590605"/>
            <a:ext cx="7285663" cy="1085568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latin typeface="Arial"/>
                <a:cs typeface="Arial"/>
              </a:rPr>
              <a:t>- Michel Chion</a:t>
            </a:r>
          </a:p>
        </p:txBody>
      </p:sp>
    </p:spTree>
    <p:extLst>
      <p:ext uri="{BB962C8B-B14F-4D97-AF65-F5344CB8AC3E}">
        <p14:creationId xmlns:p14="http://schemas.microsoft.com/office/powerpoint/2010/main" val="298773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341" y="1431737"/>
            <a:ext cx="8197273" cy="5266775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The influence of sound on the perception of time in the image</a:t>
            </a:r>
          </a:p>
          <a:p>
            <a:pPr marL="457200" indent="-45720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Sound temporalizes images in 3 ways: 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marL="1371600" lvl="2" indent="-457200" algn="l">
              <a:buFont typeface="+mj-lt"/>
              <a:buAutoNum type="arabicPeriod"/>
            </a:pPr>
            <a:r>
              <a:rPr lang="en-US" sz="2800" dirty="0">
                <a:latin typeface="Arial"/>
                <a:cs typeface="Arial"/>
              </a:rPr>
              <a:t>temporal animation of the image </a:t>
            </a:r>
          </a:p>
          <a:p>
            <a:pPr marL="1371600" lvl="2" indent="-457200" algn="l">
              <a:buFont typeface="+mj-lt"/>
              <a:buAutoNum type="arabicPeriod"/>
            </a:pPr>
            <a:r>
              <a:rPr lang="en-US" sz="2800" dirty="0">
                <a:latin typeface="Arial"/>
                <a:cs typeface="Arial"/>
              </a:rPr>
              <a:t>endows shots with temporal linearization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4042" y="375674"/>
            <a:ext cx="7463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/>
                <a:cs typeface="Arial"/>
              </a:rPr>
              <a:t>Temporalization</a:t>
            </a:r>
          </a:p>
        </p:txBody>
      </p:sp>
    </p:spTree>
    <p:extLst>
      <p:ext uri="{BB962C8B-B14F-4D97-AF65-F5344CB8AC3E}">
        <p14:creationId xmlns:p14="http://schemas.microsoft.com/office/powerpoint/2010/main" val="1968966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341" y="1431737"/>
            <a:ext cx="8197273" cy="5266775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The influence of sound on the perception of time in the image</a:t>
            </a:r>
          </a:p>
          <a:p>
            <a:pPr marL="457200" indent="-45720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Sound temporalizes images in 3 ways: 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marL="1371600" lvl="2" indent="-457200" algn="l">
              <a:buFont typeface="+mj-lt"/>
              <a:buAutoNum type="arabicPeriod"/>
            </a:pPr>
            <a:r>
              <a:rPr lang="en-US" sz="2800" dirty="0">
                <a:latin typeface="Arial"/>
                <a:cs typeface="Arial"/>
              </a:rPr>
              <a:t>temporal animation of the image </a:t>
            </a:r>
          </a:p>
          <a:p>
            <a:pPr marL="1371600" lvl="2" indent="-457200" algn="l">
              <a:buFont typeface="+mj-lt"/>
              <a:buAutoNum type="arabicPeriod"/>
            </a:pPr>
            <a:r>
              <a:rPr lang="en-US" sz="2800" dirty="0">
                <a:latin typeface="Arial"/>
                <a:cs typeface="Arial"/>
              </a:rPr>
              <a:t>endows shots with temporal linearization</a:t>
            </a:r>
          </a:p>
          <a:p>
            <a:pPr marL="1371600" lvl="2" indent="-457200" algn="l">
              <a:buFont typeface="+mj-lt"/>
              <a:buAutoNum type="arabicPeriod"/>
            </a:pPr>
            <a:r>
              <a:rPr lang="en-US" sz="2800" dirty="0">
                <a:latin typeface="Arial"/>
                <a:cs typeface="Arial"/>
              </a:rPr>
              <a:t>vectorizes or dramatizes shots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4042" y="375674"/>
            <a:ext cx="7463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/>
                <a:cs typeface="Arial"/>
              </a:rPr>
              <a:t>Temporalization</a:t>
            </a:r>
          </a:p>
        </p:txBody>
      </p:sp>
    </p:spTree>
    <p:extLst>
      <p:ext uri="{BB962C8B-B14F-4D97-AF65-F5344CB8AC3E}">
        <p14:creationId xmlns:p14="http://schemas.microsoft.com/office/powerpoint/2010/main" val="1678059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82340" y="1112760"/>
            <a:ext cx="8197273" cy="473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Conditions necessary for sound to temporalize an image:</a:t>
            </a:r>
          </a:p>
          <a:p>
            <a:pPr marL="457200" indent="-45720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1828800" lvl="3" indent="-457200" algn="l">
              <a:buFont typeface="Arial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Static shot </a:t>
            </a:r>
            <a:r>
              <a:rPr lang="mr-IN" sz="28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image has no temporal linearization or vectorization in itself</a:t>
            </a:r>
          </a:p>
          <a:p>
            <a:pPr lvl="3" algn="l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1828800" lvl="3" indent="-457200" algn="l">
              <a:buFont typeface="Arial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Sound’s temporality combines with temporality already present in the image.</a:t>
            </a:r>
          </a:p>
          <a:p>
            <a:pPr marL="2743200" lvl="5" indent="-457200" algn="l">
              <a:buFont typeface="Arial"/>
              <a:buChar char="•"/>
            </a:pP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9294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341" y="1017067"/>
            <a:ext cx="8197273" cy="5266775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Factors governing temporalization:</a:t>
            </a:r>
          </a:p>
          <a:p>
            <a:pPr marL="457200" indent="-45720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1456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341" y="1017067"/>
            <a:ext cx="8197273" cy="5266775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Factors governing temporalization:</a:t>
            </a:r>
          </a:p>
          <a:p>
            <a:pPr marL="457200" indent="-45720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1428750" lvl="2" indent="-514350" algn="l">
              <a:buFont typeface="+mj-lt"/>
              <a:buAutoNum type="arabicPeriod"/>
            </a:pPr>
            <a:r>
              <a:rPr lang="en-US" sz="2800" dirty="0">
                <a:latin typeface="Arial"/>
                <a:cs typeface="Arial"/>
              </a:rPr>
              <a:t>How sound is sustained</a:t>
            </a:r>
          </a:p>
          <a:p>
            <a:pPr marL="1428750" lvl="2" indent="-514350" algn="l">
              <a:buFont typeface="+mj-lt"/>
              <a:buAutoNum type="arabicPeriod"/>
            </a:pP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4879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341" y="1017067"/>
            <a:ext cx="8197273" cy="5266775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Factors governing temporalization:</a:t>
            </a:r>
          </a:p>
          <a:p>
            <a:pPr marL="457200" indent="-45720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1428750" lvl="2" indent="-514350" algn="l">
              <a:buFont typeface="+mj-lt"/>
              <a:buAutoNum type="arabicPeriod"/>
            </a:pPr>
            <a:r>
              <a:rPr lang="en-US" sz="2800" dirty="0">
                <a:latin typeface="Arial"/>
                <a:cs typeface="Arial"/>
              </a:rPr>
              <a:t>How sound is sustained</a:t>
            </a:r>
          </a:p>
          <a:p>
            <a:pPr marL="1428750" lvl="2" indent="-514350" algn="l">
              <a:buFont typeface="+mj-lt"/>
              <a:buAutoNum type="arabicPeriod"/>
            </a:pPr>
            <a:endParaRPr lang="en-US" sz="2800" dirty="0">
              <a:latin typeface="Arial"/>
              <a:cs typeface="Arial"/>
            </a:endParaRPr>
          </a:p>
          <a:p>
            <a:pPr marL="1428750" lvl="2" indent="-514350" algn="l">
              <a:buFont typeface="+mj-lt"/>
              <a:buAutoNum type="arabicPeriod"/>
            </a:pPr>
            <a:r>
              <a:rPr lang="en-US" sz="2800" dirty="0">
                <a:latin typeface="Arial"/>
                <a:cs typeface="Arial"/>
              </a:rPr>
              <a:t>The predictability of the sound</a:t>
            </a:r>
          </a:p>
          <a:p>
            <a:pPr marL="1428750" lvl="2" indent="-514350" algn="l">
              <a:buFont typeface="+mj-lt"/>
              <a:buAutoNum type="arabicPeriod"/>
            </a:pP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6301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341" y="1017067"/>
            <a:ext cx="8197273" cy="5266775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Factors governing temporalization:</a:t>
            </a:r>
          </a:p>
          <a:p>
            <a:pPr marL="457200" indent="-45720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1428750" lvl="2" indent="-514350" algn="l">
              <a:buFont typeface="+mj-lt"/>
              <a:buAutoNum type="arabicPeriod"/>
            </a:pPr>
            <a:r>
              <a:rPr lang="en-US" sz="2800" dirty="0">
                <a:latin typeface="Arial"/>
                <a:cs typeface="Arial"/>
              </a:rPr>
              <a:t>How sound is sustained</a:t>
            </a:r>
          </a:p>
          <a:p>
            <a:pPr marL="1428750" lvl="2" indent="-514350" algn="l">
              <a:buFont typeface="+mj-lt"/>
              <a:buAutoNum type="arabicPeriod"/>
            </a:pPr>
            <a:endParaRPr lang="en-US" sz="2800" dirty="0">
              <a:latin typeface="Arial"/>
              <a:cs typeface="Arial"/>
            </a:endParaRPr>
          </a:p>
          <a:p>
            <a:pPr marL="1428750" lvl="2" indent="-514350" algn="l">
              <a:buFont typeface="+mj-lt"/>
              <a:buAutoNum type="arabicPeriod"/>
            </a:pPr>
            <a:r>
              <a:rPr lang="en-US" sz="2800" dirty="0">
                <a:latin typeface="Arial"/>
                <a:cs typeface="Arial"/>
              </a:rPr>
              <a:t>The predictability of the sound</a:t>
            </a:r>
          </a:p>
          <a:p>
            <a:pPr marL="1428750" lvl="2" indent="-514350" algn="l">
              <a:buFont typeface="+mj-lt"/>
              <a:buAutoNum type="arabicPeriod"/>
            </a:pPr>
            <a:endParaRPr lang="en-US" sz="2800" dirty="0">
              <a:latin typeface="Arial"/>
              <a:cs typeface="Arial"/>
            </a:endParaRPr>
          </a:p>
          <a:p>
            <a:pPr marL="1428750" lvl="2" indent="-514350" algn="l">
              <a:buFont typeface="+mj-lt"/>
              <a:buAutoNum type="arabicPeriod"/>
            </a:pPr>
            <a:r>
              <a:rPr lang="en-US" sz="2800" dirty="0">
                <a:latin typeface="Arial"/>
                <a:cs typeface="Arial"/>
              </a:rPr>
              <a:t>Tempo</a:t>
            </a:r>
          </a:p>
          <a:p>
            <a:pPr marL="1428750" lvl="2" indent="-514350" algn="l">
              <a:buFont typeface="+mj-lt"/>
              <a:buAutoNum type="arabicPeriod"/>
            </a:pP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3400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341" y="1017067"/>
            <a:ext cx="8197273" cy="5266775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Factors governing temporalization:</a:t>
            </a:r>
          </a:p>
          <a:p>
            <a:pPr marL="457200" indent="-45720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1428750" lvl="2" indent="-514350" algn="l">
              <a:buFont typeface="+mj-lt"/>
              <a:buAutoNum type="arabicPeriod"/>
            </a:pPr>
            <a:r>
              <a:rPr lang="en-US" sz="2800" dirty="0">
                <a:latin typeface="Arial"/>
                <a:cs typeface="Arial"/>
              </a:rPr>
              <a:t>How sound is sustained</a:t>
            </a:r>
          </a:p>
          <a:p>
            <a:pPr marL="1428750" lvl="2" indent="-514350" algn="l">
              <a:buFont typeface="+mj-lt"/>
              <a:buAutoNum type="arabicPeriod"/>
            </a:pPr>
            <a:endParaRPr lang="en-US" sz="2800" dirty="0">
              <a:latin typeface="Arial"/>
              <a:cs typeface="Arial"/>
            </a:endParaRPr>
          </a:p>
          <a:p>
            <a:pPr marL="1428750" lvl="2" indent="-514350" algn="l">
              <a:buFont typeface="+mj-lt"/>
              <a:buAutoNum type="arabicPeriod"/>
            </a:pPr>
            <a:r>
              <a:rPr lang="en-US" sz="2800" dirty="0">
                <a:latin typeface="Arial"/>
                <a:cs typeface="Arial"/>
              </a:rPr>
              <a:t>The predictability of the sound</a:t>
            </a:r>
          </a:p>
          <a:p>
            <a:pPr marL="1428750" lvl="2" indent="-514350" algn="l">
              <a:buFont typeface="+mj-lt"/>
              <a:buAutoNum type="arabicPeriod"/>
            </a:pPr>
            <a:endParaRPr lang="en-US" sz="2800" dirty="0">
              <a:latin typeface="Arial"/>
              <a:cs typeface="Arial"/>
            </a:endParaRPr>
          </a:p>
          <a:p>
            <a:pPr marL="1428750" lvl="2" indent="-514350" algn="l">
              <a:buFont typeface="+mj-lt"/>
              <a:buAutoNum type="arabicPeriod"/>
            </a:pPr>
            <a:r>
              <a:rPr lang="en-US" sz="2800" dirty="0">
                <a:latin typeface="Arial"/>
                <a:cs typeface="Arial"/>
              </a:rPr>
              <a:t>Tempo</a:t>
            </a:r>
          </a:p>
          <a:p>
            <a:pPr marL="1428750" lvl="2" indent="-514350" algn="l">
              <a:buFont typeface="+mj-lt"/>
              <a:buAutoNum type="arabicPeriod"/>
            </a:pPr>
            <a:endParaRPr lang="en-US" sz="2800" dirty="0">
              <a:latin typeface="Arial"/>
              <a:cs typeface="Arial"/>
            </a:endParaRPr>
          </a:p>
          <a:p>
            <a:pPr marL="1428750" lvl="2" indent="-514350" algn="l">
              <a:buFont typeface="+mj-lt"/>
              <a:buAutoNum type="arabicPeriod"/>
            </a:pPr>
            <a:r>
              <a:rPr lang="en-US" sz="2800" dirty="0">
                <a:latin typeface="Arial"/>
                <a:cs typeface="Arial"/>
              </a:rPr>
              <a:t>Sound definition</a:t>
            </a:r>
          </a:p>
        </p:txBody>
      </p:sp>
    </p:spTree>
    <p:extLst>
      <p:ext uri="{BB962C8B-B14F-4D97-AF65-F5344CB8AC3E}">
        <p14:creationId xmlns:p14="http://schemas.microsoft.com/office/powerpoint/2010/main" val="669548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71707" y="1215647"/>
            <a:ext cx="8197273" cy="473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Sound cinema is chronography</a:t>
            </a:r>
          </a:p>
          <a:p>
            <a:pPr algn="l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914400" lvl="1" indent="-457200" algn="l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Sound cinema is written in time as well as in movement</a:t>
            </a:r>
          </a:p>
          <a:p>
            <a:pPr marL="914400" lvl="1" indent="-457200" algn="l">
              <a:buFont typeface="Arial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914400" lvl="1" indent="-457200" algn="l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The result of the standardization and normalization of film projection speed</a:t>
            </a:r>
          </a:p>
          <a:p>
            <a:pPr marL="2743200" lvl="5" indent="-457200" algn="l">
              <a:buFont typeface="Arial"/>
              <a:buChar char="•"/>
            </a:pP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345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44550" y="290614"/>
            <a:ext cx="8654902" cy="6184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latin typeface="Arial"/>
                <a:cs typeface="Arial"/>
              </a:rPr>
              <a:t>Film Analysis Assignment 3: Audiovisual Analysis</a:t>
            </a:r>
          </a:p>
          <a:p>
            <a:pPr algn="l"/>
            <a:endParaRPr lang="en-US" sz="2800" dirty="0"/>
          </a:p>
          <a:p>
            <a:pPr marL="457200" indent="-457200" algn="l">
              <a:buFont typeface="Arial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View a </a:t>
            </a:r>
            <a:r>
              <a:rPr lang="en-US" sz="2800" dirty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film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of your choice. </a:t>
            </a:r>
          </a:p>
          <a:p>
            <a:pPr marL="457200" indent="-457200" algn="l">
              <a:buFont typeface="Arial" charset="0"/>
              <a:buChar char="•"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In a short paper, analyze its use of sound using the key terms from the Chion reading. </a:t>
            </a:r>
          </a:p>
          <a:p>
            <a:pPr marL="457200" indent="-457200" algn="l">
              <a:buFont typeface="Arial" charset="0"/>
              <a:buChar char="•"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Due two weeks from today.  Your paper topic and film must be approved by me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, please come and see me once you have chosen your film and method of analysis (I suggest you meet with me sooner rather than later)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68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0580"/>
            <a:ext cx="7772400" cy="1470025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INTRODUCTION TO FILM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5631" y="3590605"/>
            <a:ext cx="7285663" cy="1085568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/>
                <a:cs typeface="Arial"/>
              </a:rPr>
              <a:t>Audiovisual Analysis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44550" y="290614"/>
            <a:ext cx="8654902" cy="6184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latin typeface="Arial"/>
                <a:cs typeface="Arial"/>
              </a:rPr>
              <a:t>Film Analysis Assignment 3: Audiovisual Analysis</a:t>
            </a:r>
          </a:p>
          <a:p>
            <a:pPr algn="l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How does the sound function in this film? </a:t>
            </a:r>
          </a:p>
          <a:p>
            <a:pPr marL="457200" indent="-457200" algn="l">
              <a:buFont typeface="Arial" charset="0"/>
              <a:buChar char="•"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What are the audiovisual relationships? </a:t>
            </a:r>
          </a:p>
          <a:p>
            <a:pPr marL="457200" indent="-457200" algn="l">
              <a:buFont typeface="Arial" charset="0"/>
              <a:buChar char="•"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Does what you hear correspond to what you see?</a:t>
            </a:r>
          </a:p>
          <a:p>
            <a:pPr marL="457200" indent="-457200" algn="l">
              <a:buFont typeface="Arial" charset="0"/>
              <a:buChar char="•"/>
            </a:pPr>
            <a:endParaRPr lang="en-US" sz="2800" b="1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3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44550" y="290614"/>
            <a:ext cx="8654902" cy="6184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latin typeface="Arial"/>
                <a:cs typeface="Arial"/>
              </a:rPr>
              <a:t>Film Analysis Assignment 3: Audiovisual Analysis</a:t>
            </a:r>
          </a:p>
          <a:p>
            <a:pPr algn="l"/>
            <a:endParaRPr lang="en-US" sz="2800" dirty="0"/>
          </a:p>
          <a:p>
            <a:pPr marL="457200" indent="-457200" algn="l">
              <a:buFont typeface="Arial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Given the short length of the assignment, I suggest you focus your analysis </a:t>
            </a:r>
            <a:r>
              <a:rPr lang="en-US" sz="2800" dirty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on a key scene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, contextualized with the rest of the film, and </a:t>
            </a:r>
            <a:r>
              <a:rPr lang="en-US" sz="2800" dirty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1-3 of Chion’s concepts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(do not try to cover all of his ideas)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457200" indent="-457200" algn="l">
              <a:buFont typeface="Arial" charset="0"/>
              <a:buChar char="•"/>
            </a:pPr>
            <a:endParaRPr lang="en-US" sz="2800" b="1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52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388" y="300180"/>
            <a:ext cx="8048988" cy="6470733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Your document should be in a MS Word format (.doc or .docx) only (i.e. no PDFs please)</a:t>
            </a:r>
          </a:p>
          <a:p>
            <a:pPr algn="l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Your essay should be about 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500-1,000 words long: 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bout 3-5 pages, typed and double-spaced.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It should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contain about 4-5 paragraphs including introduction and conclusion.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Please write your name, our class, and date in your document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Edit, spell-check, proof-read in addition to make sure factual information (e.g. film title, character names, etc.) are correct, as well as your usage of the key terms and other terminology</a:t>
            </a:r>
          </a:p>
          <a:p>
            <a:pPr algn="l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Please upload your assignment by 5PM PST of the due date to your Sakai Drop Box.</a:t>
            </a:r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38766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7792" y="2025908"/>
            <a:ext cx="88662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en-US" sz="2800" dirty="0">
                <a:latin typeface="Arial"/>
                <a:ea typeface="Arial" charset="0"/>
                <a:cs typeface="Arial"/>
              </a:rPr>
              <a:t>The first time you mention a title, list the title, year of release, and name of director:</a:t>
            </a:r>
          </a:p>
          <a:p>
            <a:pPr marL="514350" indent="-514350" fontAlgn="base">
              <a:buFont typeface="+mj-lt"/>
              <a:buAutoNum type="arabicPeriod"/>
            </a:pPr>
            <a:endParaRPr lang="en-US" sz="2800" i="1" dirty="0">
              <a:latin typeface="Arial"/>
              <a:ea typeface="Arial" charset="0"/>
              <a:cs typeface="Arial"/>
            </a:endParaRPr>
          </a:p>
          <a:p>
            <a:pPr marL="971550" lvl="1" indent="-514350" fontAlgn="base">
              <a:buFont typeface="Arial" charset="0"/>
              <a:buChar char="•"/>
            </a:pPr>
            <a:r>
              <a:rPr lang="en-US" sz="2800" i="1" dirty="0">
                <a:latin typeface="Arial"/>
                <a:ea typeface="Arial" charset="0"/>
                <a:cs typeface="Arial"/>
              </a:rPr>
              <a:t>Citizen Kane </a:t>
            </a:r>
            <a:r>
              <a:rPr lang="en-US" sz="2800" dirty="0">
                <a:latin typeface="Arial"/>
                <a:ea typeface="Arial" charset="0"/>
                <a:cs typeface="Arial"/>
              </a:rPr>
              <a:t>(1968, dir. Orson Welles)</a:t>
            </a:r>
          </a:p>
          <a:p>
            <a:pPr marL="971550" lvl="1" indent="-514350" fontAlgn="base">
              <a:buFont typeface="Arial" charset="0"/>
              <a:buChar char="•"/>
            </a:pPr>
            <a:r>
              <a:rPr lang="en-US" sz="2800" u="sng" dirty="0">
                <a:latin typeface="Arial"/>
                <a:ea typeface="Arial" charset="0"/>
                <a:cs typeface="Arial"/>
              </a:rPr>
              <a:t>Citizen Kane</a:t>
            </a:r>
            <a:r>
              <a:rPr lang="en-US" sz="2800" dirty="0">
                <a:latin typeface="Arial"/>
                <a:ea typeface="Arial" charset="0"/>
                <a:cs typeface="Arial"/>
              </a:rPr>
              <a:t> (1968) directed by Orson Welles</a:t>
            </a:r>
          </a:p>
          <a:p>
            <a:pPr marL="971550" lvl="1" indent="-514350" fontAlgn="base">
              <a:buFont typeface="+mj-lt"/>
              <a:buAutoNum type="arabicPeriod"/>
            </a:pPr>
            <a:endParaRPr lang="en-US" sz="2800" dirty="0">
              <a:latin typeface="Arial"/>
              <a:ea typeface="Arial" charset="0"/>
              <a:cs typeface="Arial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en-US" sz="2800" dirty="0">
                <a:latin typeface="Arial"/>
                <a:ea typeface="Arial" charset="0"/>
                <a:cs typeface="Arial"/>
              </a:rPr>
              <a:t>After that, under or italic the title:</a:t>
            </a:r>
          </a:p>
          <a:p>
            <a:pPr marL="514350" indent="-514350" fontAlgn="base">
              <a:buFont typeface="+mj-lt"/>
              <a:buAutoNum type="arabicPeriod"/>
            </a:pPr>
            <a:endParaRPr lang="en-US" sz="2800" dirty="0">
              <a:latin typeface="Arial"/>
              <a:ea typeface="Arial" charset="0"/>
              <a:cs typeface="Arial"/>
            </a:endParaRPr>
          </a:p>
          <a:p>
            <a:pPr marL="971550" lvl="1" indent="-514350" fontAlgn="base">
              <a:buFont typeface="Arial" charset="0"/>
              <a:buChar char="•"/>
            </a:pPr>
            <a:r>
              <a:rPr lang="en-US" sz="2800" i="1" dirty="0">
                <a:latin typeface="Arial"/>
                <a:ea typeface="Arial" charset="0"/>
                <a:cs typeface="Arial"/>
              </a:rPr>
              <a:t>Citizen Kane </a:t>
            </a:r>
            <a:r>
              <a:rPr lang="en-US" sz="2800" dirty="0">
                <a:latin typeface="Arial"/>
                <a:ea typeface="Arial" charset="0"/>
                <a:cs typeface="Arial"/>
              </a:rPr>
              <a:t>or </a:t>
            </a:r>
            <a:r>
              <a:rPr lang="en-US" sz="2800" u="sng" dirty="0">
                <a:latin typeface="Arial"/>
                <a:ea typeface="Arial" charset="0"/>
                <a:cs typeface="Arial"/>
              </a:rPr>
              <a:t>Citizen Kane</a:t>
            </a:r>
            <a:endParaRPr lang="en-US" sz="2800" dirty="0">
              <a:latin typeface="Arial"/>
              <a:ea typeface="Arial" charset="0"/>
              <a:cs typeface="Arial"/>
            </a:endParaRPr>
          </a:p>
          <a:p>
            <a:pPr marL="457200" indent="-457200" fontAlgn="base">
              <a:buFont typeface="Arial" charset="0"/>
              <a:buChar char="•"/>
            </a:pPr>
            <a:endParaRPr lang="en-US" sz="2800" dirty="0">
              <a:latin typeface="Arial"/>
              <a:ea typeface="Arial" charset="0"/>
              <a:cs typeface="Arial"/>
            </a:endParaRPr>
          </a:p>
          <a:p>
            <a:pPr marL="914400" lvl="1" indent="-457200" fontAlgn="base">
              <a:buFont typeface="Arial" charset="0"/>
              <a:buChar char="•"/>
            </a:pPr>
            <a:endParaRPr lang="en-US" sz="2800" dirty="0">
              <a:latin typeface="Arial"/>
              <a:ea typeface="Arial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792" y="297754"/>
            <a:ext cx="8599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How to list film titles in your academic writing:</a:t>
            </a:r>
          </a:p>
        </p:txBody>
      </p:sp>
    </p:spTree>
    <p:extLst>
      <p:ext uri="{BB962C8B-B14F-4D97-AF65-F5344CB8AC3E}">
        <p14:creationId xmlns:p14="http://schemas.microsoft.com/office/powerpoint/2010/main" val="3365383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7792" y="2025908"/>
            <a:ext cx="8866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charset="0"/>
              <a:buChar char="•"/>
            </a:pPr>
            <a:endParaRPr lang="en-US" sz="2800" dirty="0">
              <a:latin typeface="Arial"/>
              <a:ea typeface="Arial" charset="0"/>
              <a:cs typeface="Arial"/>
            </a:endParaRPr>
          </a:p>
          <a:p>
            <a:pPr marL="914400" lvl="1" indent="-457200" fontAlgn="base">
              <a:buFont typeface="Arial" charset="0"/>
              <a:buChar char="•"/>
            </a:pPr>
            <a:endParaRPr lang="en-US" sz="2800" dirty="0">
              <a:latin typeface="Arial"/>
              <a:ea typeface="Arial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792" y="297754"/>
            <a:ext cx="8599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Citation formats to use for academic writing:</a:t>
            </a:r>
          </a:p>
        </p:txBody>
      </p:sp>
    </p:spTree>
    <p:extLst>
      <p:ext uri="{BB962C8B-B14F-4D97-AF65-F5344CB8AC3E}">
        <p14:creationId xmlns:p14="http://schemas.microsoft.com/office/powerpoint/2010/main" val="1532622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7792" y="2025908"/>
            <a:ext cx="88662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dirty="0">
                <a:latin typeface="Arial"/>
                <a:ea typeface="Arial" charset="0"/>
                <a:cs typeface="Arial"/>
              </a:rPr>
              <a:t>1. MLA (Modern Language Association) style:</a:t>
            </a:r>
          </a:p>
          <a:p>
            <a:pPr marL="514350" indent="-514350" fontAlgn="base">
              <a:buFont typeface="+mj-lt"/>
              <a:buAutoNum type="arabicPeriod"/>
            </a:pPr>
            <a:endParaRPr lang="en-US" sz="2800" i="1" dirty="0">
              <a:latin typeface="Arial"/>
              <a:ea typeface="Arial" charset="0"/>
              <a:cs typeface="Arial"/>
            </a:endParaRPr>
          </a:p>
          <a:p>
            <a:pPr marL="971550" lvl="1" indent="-514350" fontAlgn="base">
              <a:buFont typeface="Arial" charset="0"/>
              <a:buChar char="•"/>
            </a:pPr>
            <a:r>
              <a:rPr lang="en-US" sz="2800" dirty="0">
                <a:latin typeface="Arial"/>
                <a:ea typeface="Arial" charset="0"/>
                <a:cs typeface="Arial"/>
              </a:rPr>
              <a:t>Use footnotes or endnotes in your text</a:t>
            </a:r>
          </a:p>
          <a:p>
            <a:pPr marL="971550" lvl="1" indent="-514350" fontAlgn="base">
              <a:buFont typeface="Arial" charset="0"/>
              <a:buChar char="•"/>
            </a:pPr>
            <a:r>
              <a:rPr lang="en-US" sz="2800" dirty="0">
                <a:latin typeface="Arial"/>
                <a:ea typeface="Arial" charset="0"/>
                <a:cs typeface="Arial"/>
              </a:rPr>
              <a:t>Citation format: Chion, Michel. </a:t>
            </a:r>
            <a:r>
              <a:rPr lang="en-US" sz="2800" i="1" dirty="0">
                <a:latin typeface="Arial"/>
                <a:ea typeface="Arial" charset="0"/>
                <a:cs typeface="Arial"/>
              </a:rPr>
              <a:t>Audio-Vision: Sound on Screen</a:t>
            </a:r>
            <a:r>
              <a:rPr lang="en-US" sz="2800" dirty="0">
                <a:latin typeface="Arial"/>
                <a:ea typeface="Arial" charset="0"/>
                <a:cs typeface="Arial"/>
              </a:rPr>
              <a:t>. Trans. Claudia </a:t>
            </a:r>
            <a:r>
              <a:rPr lang="en-US" sz="2800" dirty="0" err="1">
                <a:latin typeface="Arial"/>
                <a:ea typeface="Arial" charset="0"/>
                <a:cs typeface="Arial"/>
              </a:rPr>
              <a:t>Gorbman</a:t>
            </a:r>
            <a:r>
              <a:rPr lang="en-US" sz="2800" dirty="0">
                <a:latin typeface="Arial"/>
                <a:ea typeface="Arial" charset="0"/>
                <a:cs typeface="Arial"/>
              </a:rPr>
              <a:t>. New York: Columbia University Press, 1994, p. 1. </a:t>
            </a:r>
          </a:p>
          <a:p>
            <a:pPr marL="971550" lvl="1" indent="-514350" fontAlgn="base">
              <a:buFont typeface="Arial" charset="0"/>
              <a:buChar char="•"/>
            </a:pPr>
            <a:r>
              <a:rPr lang="en-US" sz="2800" dirty="0">
                <a:latin typeface="Arial"/>
                <a:ea typeface="Arial" charset="0"/>
                <a:cs typeface="Arial"/>
              </a:rPr>
              <a:t>No need to include bibliography </a:t>
            </a:r>
          </a:p>
          <a:p>
            <a:pPr marL="971550" lvl="1" indent="-514350" fontAlgn="base">
              <a:buFont typeface="+mj-lt"/>
              <a:buAutoNum type="arabicPeriod"/>
            </a:pPr>
            <a:endParaRPr lang="en-US" sz="2800" dirty="0">
              <a:latin typeface="Arial"/>
              <a:ea typeface="Arial" charset="0"/>
              <a:cs typeface="Arial"/>
            </a:endParaRPr>
          </a:p>
          <a:p>
            <a:pPr marL="457200" indent="-457200" fontAlgn="base">
              <a:buFont typeface="Arial" charset="0"/>
              <a:buChar char="•"/>
            </a:pPr>
            <a:endParaRPr lang="en-US" sz="2800" dirty="0">
              <a:latin typeface="Arial"/>
              <a:ea typeface="Arial" charset="0"/>
              <a:cs typeface="Arial"/>
            </a:endParaRPr>
          </a:p>
          <a:p>
            <a:pPr marL="914400" lvl="1" indent="-457200" fontAlgn="base">
              <a:buFont typeface="Arial" charset="0"/>
              <a:buChar char="•"/>
            </a:pPr>
            <a:endParaRPr lang="en-US" sz="2800" dirty="0">
              <a:latin typeface="Arial"/>
              <a:ea typeface="Arial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792" y="297754"/>
            <a:ext cx="8599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Citation formats to use for academic writing:</a:t>
            </a:r>
          </a:p>
        </p:txBody>
      </p:sp>
    </p:spTree>
    <p:extLst>
      <p:ext uri="{BB962C8B-B14F-4D97-AF65-F5344CB8AC3E}">
        <p14:creationId xmlns:p14="http://schemas.microsoft.com/office/powerpoint/2010/main" val="503066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7792" y="2025908"/>
            <a:ext cx="88662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dirty="0">
                <a:latin typeface="Arial"/>
                <a:ea typeface="Arial" charset="0"/>
                <a:cs typeface="Arial"/>
              </a:rPr>
              <a:t>2. Chicago (Author-Date) style:</a:t>
            </a:r>
          </a:p>
          <a:p>
            <a:pPr marL="514350" indent="-514350" fontAlgn="base">
              <a:buFont typeface="+mj-lt"/>
              <a:buAutoNum type="arabicPeriod"/>
            </a:pPr>
            <a:endParaRPr lang="en-US" sz="2800" dirty="0">
              <a:latin typeface="Arial"/>
              <a:ea typeface="Arial" charset="0"/>
              <a:cs typeface="Arial"/>
            </a:endParaRPr>
          </a:p>
          <a:p>
            <a:pPr marL="457200" indent="-457200" fontAlgn="base">
              <a:buFont typeface="Arial" charset="0"/>
              <a:buChar char="•"/>
            </a:pPr>
            <a:r>
              <a:rPr lang="en-US" sz="2800" dirty="0">
                <a:latin typeface="Arial"/>
                <a:ea typeface="Arial" charset="0"/>
                <a:cs typeface="Arial"/>
              </a:rPr>
              <a:t>In text (Chion 1994, 1)</a:t>
            </a:r>
          </a:p>
          <a:p>
            <a:pPr lvl="1" indent="-457200" fontAlgn="base">
              <a:buFont typeface="Arial" charset="0"/>
              <a:buChar char="•"/>
            </a:pPr>
            <a:r>
              <a:rPr lang="en-US" sz="2800" dirty="0">
                <a:latin typeface="Arial"/>
                <a:ea typeface="Arial" charset="0"/>
                <a:cs typeface="Arial"/>
              </a:rPr>
              <a:t>Bibliography: Chion, Michel. 1994. </a:t>
            </a:r>
            <a:r>
              <a:rPr lang="en-US" sz="2800" i="1" dirty="0">
                <a:latin typeface="Arial"/>
                <a:ea typeface="Arial" charset="0"/>
                <a:cs typeface="Arial"/>
              </a:rPr>
              <a:t>Audio-Vision: Sound on Screen</a:t>
            </a:r>
            <a:r>
              <a:rPr lang="en-US" sz="2800" dirty="0">
                <a:latin typeface="Arial"/>
                <a:ea typeface="Arial" charset="0"/>
                <a:cs typeface="Arial"/>
              </a:rPr>
              <a:t>. Trans. Claudia </a:t>
            </a:r>
            <a:r>
              <a:rPr lang="en-US" sz="2800" dirty="0" err="1">
                <a:latin typeface="Arial"/>
                <a:ea typeface="Arial" charset="0"/>
                <a:cs typeface="Arial"/>
              </a:rPr>
              <a:t>Gorbman</a:t>
            </a:r>
            <a:r>
              <a:rPr lang="en-US" sz="2800" dirty="0">
                <a:latin typeface="Arial"/>
                <a:ea typeface="Arial" charset="0"/>
                <a:cs typeface="Arial"/>
              </a:rPr>
              <a:t>. New York: Columbia University Press.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792" y="297754"/>
            <a:ext cx="8599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Citation formats to use for academic writing:</a:t>
            </a:r>
          </a:p>
        </p:txBody>
      </p:sp>
    </p:spTree>
    <p:extLst>
      <p:ext uri="{BB962C8B-B14F-4D97-AF65-F5344CB8AC3E}">
        <p14:creationId xmlns:p14="http://schemas.microsoft.com/office/powerpoint/2010/main" val="2845681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7792" y="2025908"/>
            <a:ext cx="88662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dirty="0">
                <a:latin typeface="Arial"/>
                <a:ea typeface="Arial" charset="0"/>
                <a:cs typeface="Arial"/>
              </a:rPr>
              <a:t>3. Please do not cite film scenes or dialogue (instead, use quotation marks to demarcate specific dialogue, and explain the context—who said it and when—in your writing) or class lectures.</a:t>
            </a:r>
          </a:p>
          <a:p>
            <a:pPr marL="514350" indent="-514350" fontAlgn="base">
              <a:buFont typeface="+mj-lt"/>
              <a:buAutoNum type="arabicPeriod"/>
            </a:pPr>
            <a:endParaRPr lang="en-US" sz="2800" dirty="0">
              <a:latin typeface="Arial"/>
              <a:ea typeface="Arial" charset="0"/>
              <a:cs typeface="Arial"/>
            </a:endParaRPr>
          </a:p>
          <a:p>
            <a:pPr marL="914400" lvl="1" indent="-457200" fontAlgn="base">
              <a:buFont typeface="Arial" charset="0"/>
              <a:buChar char="•"/>
            </a:pPr>
            <a:endParaRPr lang="en-US" sz="2800" dirty="0">
              <a:latin typeface="Arial"/>
              <a:ea typeface="Arial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792" y="297754"/>
            <a:ext cx="8599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Citation formats to use for academic writing:</a:t>
            </a:r>
          </a:p>
        </p:txBody>
      </p:sp>
    </p:spTree>
    <p:extLst>
      <p:ext uri="{BB962C8B-B14F-4D97-AF65-F5344CB8AC3E}">
        <p14:creationId xmlns:p14="http://schemas.microsoft.com/office/powerpoint/2010/main" val="3183899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65" y="1312076"/>
            <a:ext cx="5033817" cy="5218546"/>
          </a:xfrm>
        </p:spPr>
        <p:txBody>
          <a:bodyPr>
            <a:noAutofit/>
          </a:bodyPr>
          <a:lstStyle/>
          <a:p>
            <a:pPr marL="571500" indent="-571500" algn="l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French theorist of film sound who trained as a composer under Pierre Schaeffer and Pierre Henry</a:t>
            </a:r>
          </a:p>
          <a:p>
            <a:pPr marL="571500" indent="-571500" algn="l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Associate Professor at the University of Paris III: Sorbonne Nouvelle, where he is a theoretician and teacher of audio-visual relationships</a:t>
            </a:r>
          </a:p>
          <a:p>
            <a:pPr algn="l"/>
            <a:endParaRPr lang="en-US" sz="2000" dirty="0">
              <a:latin typeface="Arial"/>
              <a:cs typeface="Arial"/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He wrote almost twenty books on film sound and monographs on filmmakers including Stanley Kubrick, Jacques Tati and David Lynch, and on films including </a:t>
            </a:r>
            <a:r>
              <a:rPr lang="en-US" sz="2000" i="1" dirty="0">
                <a:latin typeface="Arial"/>
                <a:cs typeface="Arial"/>
              </a:rPr>
              <a:t>Eyes Wide Shut </a:t>
            </a:r>
            <a:r>
              <a:rPr lang="en-US" sz="2000" dirty="0">
                <a:latin typeface="Arial"/>
                <a:cs typeface="Arial"/>
              </a:rPr>
              <a:t>and </a:t>
            </a:r>
            <a:r>
              <a:rPr lang="en-US" sz="2000" i="1" dirty="0">
                <a:latin typeface="Arial"/>
                <a:cs typeface="Arial"/>
              </a:rPr>
              <a:t>The Thin Red 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5061" y="341551"/>
            <a:ext cx="68118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/>
                <a:cs typeface="Arial"/>
              </a:rPr>
              <a:t>Michel Chion</a:t>
            </a:r>
          </a:p>
        </p:txBody>
      </p:sp>
      <p:pic>
        <p:nvPicPr>
          <p:cNvPr id="2" name="Picture 1" descr="chio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91" y="1188966"/>
            <a:ext cx="3225649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7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56" y="382151"/>
            <a:ext cx="8231748" cy="638015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17600" b="1" dirty="0">
                <a:latin typeface="Arial"/>
                <a:cs typeface="Arial"/>
              </a:rPr>
              <a:t>Key Terms:</a:t>
            </a:r>
          </a:p>
          <a:p>
            <a:pPr algn="l"/>
            <a:endParaRPr lang="en-US" sz="11200" b="1" dirty="0"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US" sz="11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Added value</a:t>
            </a:r>
            <a:r>
              <a:rPr lang="en-US" sz="11200" dirty="0">
                <a:latin typeface="Arial" charset="0"/>
                <a:ea typeface="Arial" charset="0"/>
                <a:cs typeface="Arial" charset="0"/>
              </a:rPr>
              <a:t> - the expressive and informative value with which a sound enriches a given image so as to create the impression that this comes </a:t>
            </a:r>
            <a:r>
              <a:rPr lang="en-US" sz="11200" i="1" dirty="0">
                <a:latin typeface="Arial" charset="0"/>
                <a:ea typeface="Arial" charset="0"/>
                <a:cs typeface="Arial" charset="0"/>
              </a:rPr>
              <a:t>naturally</a:t>
            </a:r>
            <a:r>
              <a:rPr lang="en-US" sz="11200" dirty="0">
                <a:latin typeface="Arial" charset="0"/>
                <a:ea typeface="Arial" charset="0"/>
                <a:cs typeface="Arial" charset="0"/>
              </a:rPr>
              <a:t> from what is seen.</a:t>
            </a:r>
          </a:p>
          <a:p>
            <a:pPr algn="l"/>
            <a:endParaRPr lang="en-US" sz="11200" dirty="0"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US" sz="11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Synchresis</a:t>
            </a:r>
            <a:r>
              <a:rPr lang="en-US" sz="11200" dirty="0">
                <a:latin typeface="Arial" charset="0"/>
                <a:ea typeface="Arial" charset="0"/>
                <a:cs typeface="Arial" charset="0"/>
              </a:rPr>
              <a:t> - the forging of an immediate and necessary relationship between something one hears (sound) and something one sees (image). </a:t>
            </a:r>
            <a:r>
              <a:rPr lang="en-US" sz="11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Synchronization + synthesis = synchresis.</a:t>
            </a:r>
          </a:p>
          <a:p>
            <a:pPr algn="l"/>
            <a:endParaRPr lang="en-US" sz="11200" dirty="0"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US" sz="11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Vococentrism</a:t>
            </a:r>
            <a:r>
              <a:rPr lang="en-US" sz="11200" dirty="0">
                <a:latin typeface="Arial" charset="0"/>
                <a:ea typeface="Arial" charset="0"/>
                <a:cs typeface="Arial" charset="0"/>
              </a:rPr>
              <a:t> - privileging of the human voice in film.  </a:t>
            </a:r>
            <a:r>
              <a:rPr lang="en-US" sz="11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Verbocentrism</a:t>
            </a:r>
            <a:r>
              <a:rPr lang="en-US" sz="11200" dirty="0">
                <a:latin typeface="Arial" charset="0"/>
                <a:ea typeface="Arial" charset="0"/>
                <a:cs typeface="Arial" charset="0"/>
              </a:rPr>
              <a:t> - privileging of the human voice as a medium of verbal expression in film.</a:t>
            </a:r>
          </a:p>
          <a:p>
            <a:pPr algn="l"/>
            <a:endParaRPr lang="en-US" sz="112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112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86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112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112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112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11200" dirty="0"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US" sz="7000" dirty="0"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algn="l"/>
            <a:endParaRPr lang="en-US" sz="7000" dirty="0"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US" sz="7000" dirty="0"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algn="l"/>
            <a:endParaRPr lang="en-US" sz="70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441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56" y="382152"/>
            <a:ext cx="8231748" cy="618877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Music (Empathetic / Anempathetic Effects)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 – music directly expressing its participation in the feeling of a scene (empathetic), or exhibiting conspicuous indifference to the scene (anempathetic).</a:t>
            </a:r>
          </a:p>
          <a:p>
            <a:pPr algn="l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US" sz="2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Points of synchronization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 – where visible synchronization can be observed in film. For example, synch-sound dialogue, choreography in a musical number, or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“mickey-mousing”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in an animation.</a:t>
            </a:r>
          </a:p>
          <a:p>
            <a:pPr algn="l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US" sz="2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Spotting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 – rapid visual movement accompanied by rapid auditory punctuation. (e.g. fight scene)</a:t>
            </a:r>
          </a:p>
          <a:p>
            <a:pPr algn="l"/>
            <a:endParaRPr lang="en-US" sz="33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1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740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56" y="382152"/>
            <a:ext cx="8231748" cy="618877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Audiovisual contract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 The audiovisual relationship is not natural but rather a symbolic pact to which the audio-spectator agrees when she or he considers the elements of sound and image to be participating in one and the same entity or world.</a:t>
            </a:r>
          </a:p>
          <a:p>
            <a:pPr algn="l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33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1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817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043" y="609590"/>
            <a:ext cx="79741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/>
                <a:cs typeface="Arial"/>
              </a:rPr>
              <a:t>Chion’s Methodology of Audio-Visual Analysis:</a:t>
            </a:r>
          </a:p>
          <a:p>
            <a:endParaRPr lang="en-US" sz="4400" b="1" dirty="0">
              <a:latin typeface="Arial"/>
              <a:cs typeface="Arial"/>
            </a:endParaRPr>
          </a:p>
          <a:p>
            <a:pPr lvl="1"/>
            <a:endParaRPr lang="en-US" sz="4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8634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043" y="609590"/>
            <a:ext cx="79741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/>
                <a:cs typeface="Arial"/>
              </a:rPr>
              <a:t>Chion’s Methodology of Audio-Visual Analysis:</a:t>
            </a:r>
          </a:p>
          <a:p>
            <a:endParaRPr lang="en-US" sz="4400" b="1" dirty="0">
              <a:latin typeface="Arial"/>
              <a:cs typeface="Arial"/>
            </a:endParaRPr>
          </a:p>
          <a:p>
            <a:pPr lvl="2"/>
            <a:r>
              <a:rPr lang="en-US" sz="4400" dirty="0">
                <a:latin typeface="Arial"/>
                <a:cs typeface="Arial"/>
              </a:rPr>
              <a:t>1. Forced marriage</a:t>
            </a:r>
          </a:p>
          <a:p>
            <a:pPr lvl="1"/>
            <a:endParaRPr lang="en-US" sz="4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2009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9759</TotalTime>
  <Words>1144</Words>
  <Application>Microsoft Macintosh PowerPoint</Application>
  <PresentationFormat>On-screen Show (4:3)</PresentationFormat>
  <Paragraphs>180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“There is no soundtrack”</vt:lpstr>
      <vt:lpstr>“There is no soundtrack” (?)</vt:lpstr>
      <vt:lpstr>INTRODUCTION TO FILM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Pitzer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OFF-SCREEN</dc:title>
  <dc:creator>localuser</dc:creator>
  <cp:lastModifiedBy>Ming-Yuen Ma</cp:lastModifiedBy>
  <cp:revision>288</cp:revision>
  <dcterms:created xsi:type="dcterms:W3CDTF">2010-12-29T21:54:42Z</dcterms:created>
  <dcterms:modified xsi:type="dcterms:W3CDTF">2022-03-24T00:03:24Z</dcterms:modified>
</cp:coreProperties>
</file>