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259" r:id="rId2"/>
    <p:sldId id="380" r:id="rId3"/>
    <p:sldId id="274" r:id="rId4"/>
    <p:sldId id="273" r:id="rId5"/>
    <p:sldId id="276" r:id="rId6"/>
    <p:sldId id="261" r:id="rId7"/>
    <p:sldId id="275" r:id="rId8"/>
    <p:sldId id="256" r:id="rId9"/>
    <p:sldId id="272" r:id="rId10"/>
    <p:sldId id="257" r:id="rId11"/>
    <p:sldId id="295" r:id="rId12"/>
    <p:sldId id="346" r:id="rId13"/>
    <p:sldId id="349" r:id="rId14"/>
    <p:sldId id="350" r:id="rId15"/>
    <p:sldId id="351" r:id="rId16"/>
    <p:sldId id="352" r:id="rId17"/>
    <p:sldId id="353" r:id="rId18"/>
    <p:sldId id="354" r:id="rId19"/>
    <p:sldId id="355" r:id="rId20"/>
    <p:sldId id="356" r:id="rId21"/>
    <p:sldId id="347" r:id="rId22"/>
    <p:sldId id="359" r:id="rId23"/>
    <p:sldId id="360" r:id="rId24"/>
    <p:sldId id="361" r:id="rId25"/>
    <p:sldId id="357" r:id="rId26"/>
    <p:sldId id="358" r:id="rId27"/>
    <p:sldId id="308" r:id="rId28"/>
    <p:sldId id="362" r:id="rId29"/>
    <p:sldId id="363" r:id="rId30"/>
    <p:sldId id="365" r:id="rId31"/>
    <p:sldId id="364" r:id="rId32"/>
    <p:sldId id="366" r:id="rId33"/>
    <p:sldId id="382" r:id="rId34"/>
    <p:sldId id="385" r:id="rId35"/>
    <p:sldId id="391" r:id="rId36"/>
    <p:sldId id="392" r:id="rId37"/>
    <p:sldId id="393" r:id="rId38"/>
    <p:sldId id="394" r:id="rId39"/>
    <p:sldId id="395" r:id="rId40"/>
    <p:sldId id="396" r:id="rId41"/>
    <p:sldId id="397" r:id="rId42"/>
    <p:sldId id="398" r:id="rId43"/>
    <p:sldId id="399" r:id="rId44"/>
    <p:sldId id="400" r:id="rId45"/>
    <p:sldId id="401" r:id="rId46"/>
    <p:sldId id="402" r:id="rId47"/>
    <p:sldId id="403" r:id="rId48"/>
    <p:sldId id="404" r:id="rId49"/>
    <p:sldId id="405" r:id="rId50"/>
    <p:sldId id="406" r:id="rId51"/>
    <p:sldId id="386" r:id="rId52"/>
    <p:sldId id="390" r:id="rId53"/>
    <p:sldId id="388" r:id="rId54"/>
    <p:sldId id="389"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7" autoAdjust="0"/>
    <p:restoredTop sz="94694" autoAdjust="0"/>
  </p:normalViewPr>
  <p:slideViewPr>
    <p:cSldViewPr snapToGrid="0" snapToObjects="1">
      <p:cViewPr varScale="1">
        <p:scale>
          <a:sx n="121" d="100"/>
          <a:sy n="121" d="100"/>
        </p:scale>
        <p:origin x="1712" y="176"/>
      </p:cViewPr>
      <p:guideLst>
        <p:guide orient="horz" pos="2160"/>
        <p:guide pos="2880"/>
      </p:guideLst>
    </p:cSldViewPr>
  </p:slideViewPr>
  <p:outlineViewPr>
    <p:cViewPr>
      <p:scale>
        <a:sx n="33" d="100"/>
        <a:sy n="33" d="100"/>
      </p:scale>
      <p:origin x="0" y="319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601BBD-767F-9340-9242-07A6D1415252}" type="datetimeFigureOut">
              <a:rPr lang="en-US" smtClean="0"/>
              <a:t>9/12/22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446C31-B08F-5E49-AC29-C5BC85950A2B}" type="slidenum">
              <a:rPr lang="en-US" smtClean="0"/>
              <a:t>‹#›</a:t>
            </a:fld>
            <a:endParaRPr lang="en-US" dirty="0"/>
          </a:p>
        </p:txBody>
      </p:sp>
    </p:spTree>
    <p:extLst>
      <p:ext uri="{BB962C8B-B14F-4D97-AF65-F5344CB8AC3E}">
        <p14:creationId xmlns:p14="http://schemas.microsoft.com/office/powerpoint/2010/main" val="40641047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1E906-630C-5B4B-B236-D349183F2230}" type="slidenum">
              <a:rPr lang="en-US" smtClean="0"/>
              <a:t>36</a:t>
            </a:fld>
            <a:endParaRPr lang="en-US" dirty="0"/>
          </a:p>
        </p:txBody>
      </p:sp>
    </p:spTree>
    <p:extLst>
      <p:ext uri="{BB962C8B-B14F-4D97-AF65-F5344CB8AC3E}">
        <p14:creationId xmlns:p14="http://schemas.microsoft.com/office/powerpoint/2010/main" val="4125548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1E906-630C-5B4B-B236-D349183F2230}" type="slidenum">
              <a:rPr lang="en-US" smtClean="0"/>
              <a:t>37</a:t>
            </a:fld>
            <a:endParaRPr lang="en-US" dirty="0"/>
          </a:p>
        </p:txBody>
      </p:sp>
    </p:spTree>
    <p:extLst>
      <p:ext uri="{BB962C8B-B14F-4D97-AF65-F5344CB8AC3E}">
        <p14:creationId xmlns:p14="http://schemas.microsoft.com/office/powerpoint/2010/main" val="867754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1E906-630C-5B4B-B236-D349183F2230}" type="slidenum">
              <a:rPr lang="en-US" smtClean="0"/>
              <a:t>38</a:t>
            </a:fld>
            <a:endParaRPr lang="en-US" dirty="0"/>
          </a:p>
        </p:txBody>
      </p:sp>
    </p:spTree>
    <p:extLst>
      <p:ext uri="{BB962C8B-B14F-4D97-AF65-F5344CB8AC3E}">
        <p14:creationId xmlns:p14="http://schemas.microsoft.com/office/powerpoint/2010/main" val="789940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1E906-630C-5B4B-B236-D349183F2230}" type="slidenum">
              <a:rPr lang="en-US" smtClean="0"/>
              <a:t>46</a:t>
            </a:fld>
            <a:endParaRPr lang="en-US" dirty="0"/>
          </a:p>
        </p:txBody>
      </p:sp>
    </p:spTree>
    <p:extLst>
      <p:ext uri="{BB962C8B-B14F-4D97-AF65-F5344CB8AC3E}">
        <p14:creationId xmlns:p14="http://schemas.microsoft.com/office/powerpoint/2010/main" val="3210244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1E906-630C-5B4B-B236-D349183F2230}" type="slidenum">
              <a:rPr lang="en-US" smtClean="0"/>
              <a:t>47</a:t>
            </a:fld>
            <a:endParaRPr lang="en-US" dirty="0"/>
          </a:p>
        </p:txBody>
      </p:sp>
    </p:spTree>
    <p:extLst>
      <p:ext uri="{BB962C8B-B14F-4D97-AF65-F5344CB8AC3E}">
        <p14:creationId xmlns:p14="http://schemas.microsoft.com/office/powerpoint/2010/main" val="2279598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1E906-630C-5B4B-B236-D349183F2230}" type="slidenum">
              <a:rPr lang="en-US" smtClean="0"/>
              <a:t>48</a:t>
            </a:fld>
            <a:endParaRPr lang="en-US" dirty="0"/>
          </a:p>
        </p:txBody>
      </p:sp>
    </p:spTree>
    <p:extLst>
      <p:ext uri="{BB962C8B-B14F-4D97-AF65-F5344CB8AC3E}">
        <p14:creationId xmlns:p14="http://schemas.microsoft.com/office/powerpoint/2010/main" val="1733513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1E906-630C-5B4B-B236-D349183F2230}" type="slidenum">
              <a:rPr lang="en-US" smtClean="0"/>
              <a:t>49</a:t>
            </a:fld>
            <a:endParaRPr lang="en-US" dirty="0"/>
          </a:p>
        </p:txBody>
      </p:sp>
    </p:spTree>
    <p:extLst>
      <p:ext uri="{BB962C8B-B14F-4D97-AF65-F5344CB8AC3E}">
        <p14:creationId xmlns:p14="http://schemas.microsoft.com/office/powerpoint/2010/main" val="1939704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602E06-6383-CD41-A89C-C18DB2948F67}" type="datetimeFigureOut">
              <a:rPr lang="en-US" smtClean="0"/>
              <a:pPr/>
              <a:t>9/12/22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9/12/22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9/12/22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9/12/22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602E06-6383-CD41-A89C-C18DB2948F67}" type="datetimeFigureOut">
              <a:rPr lang="en-US" smtClean="0"/>
              <a:pPr/>
              <a:t>9/12/22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602E06-6383-CD41-A89C-C18DB2948F67}" type="datetimeFigureOut">
              <a:rPr lang="en-US" smtClean="0"/>
              <a:pPr/>
              <a:t>9/12/22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602E06-6383-CD41-A89C-C18DB2948F67}" type="datetimeFigureOut">
              <a:rPr lang="en-US" smtClean="0"/>
              <a:pPr/>
              <a:t>9/12/22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602E06-6383-CD41-A89C-C18DB2948F67}" type="datetimeFigureOut">
              <a:rPr lang="en-US" smtClean="0"/>
              <a:pPr/>
              <a:t>9/12/22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02E06-6383-CD41-A89C-C18DB2948F67}" type="datetimeFigureOut">
              <a:rPr lang="en-US" smtClean="0"/>
              <a:pPr/>
              <a:t>9/12/22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9/12/22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9/12/22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02E06-6383-CD41-A89C-C18DB2948F67}" type="datetimeFigureOut">
              <a:rPr lang="en-US" smtClean="0"/>
              <a:pPr/>
              <a:t>9/12/22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AD372-DC91-424A-9BC0-BEF46D0A27C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youtube.com/watch?v=Lqej96ZVoo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037"/>
            <a:ext cx="8229600" cy="1143000"/>
          </a:xfrm>
        </p:spPr>
        <p:txBody>
          <a:bodyPr>
            <a:noAutofit/>
          </a:bodyPr>
          <a:lstStyle/>
          <a:p>
            <a:r>
              <a:rPr lang="en-US" sz="3200" dirty="0">
                <a:latin typeface="Arial"/>
                <a:cs typeface="Arial"/>
              </a:rPr>
              <a:t>Luigi Russolo</a:t>
            </a:r>
            <a:endParaRPr lang="en-US" sz="3200" i="1" dirty="0">
              <a:latin typeface="Arial"/>
              <a:cs typeface="Arial"/>
            </a:endParaRPr>
          </a:p>
        </p:txBody>
      </p:sp>
      <p:pic>
        <p:nvPicPr>
          <p:cNvPr id="10" name="Picture 9" descr="Russol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494" y="1537033"/>
            <a:ext cx="3631140" cy="4841520"/>
          </a:xfrm>
          <a:prstGeom prst="rect">
            <a:avLst/>
          </a:prstGeom>
        </p:spPr>
      </p:pic>
      <p:pic>
        <p:nvPicPr>
          <p:cNvPr id="11" name="Picture 10" descr="Russolo-SelfPortraitwSkulls19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2192" y="1537032"/>
            <a:ext cx="3534311" cy="4841521"/>
          </a:xfrm>
          <a:prstGeom prst="rect">
            <a:avLst/>
          </a:prstGeom>
        </p:spPr>
      </p:pic>
    </p:spTree>
    <p:extLst>
      <p:ext uri="{BB962C8B-B14F-4D97-AF65-F5344CB8AC3E}">
        <p14:creationId xmlns:p14="http://schemas.microsoft.com/office/powerpoint/2010/main" val="753743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138669"/>
          </a:xfrm>
        </p:spPr>
        <p:txBody>
          <a:bodyPr>
            <a:normAutofit/>
          </a:bodyPr>
          <a:lstStyle/>
          <a:p>
            <a:r>
              <a:rPr lang="en-US" dirty="0">
                <a:latin typeface="Arial Bold"/>
                <a:cs typeface="Arial Bold"/>
              </a:rPr>
              <a:t>1. </a:t>
            </a:r>
            <a:r>
              <a:rPr lang="en-US" u="sng" dirty="0">
                <a:latin typeface="Arial Bold"/>
                <a:cs typeface="Arial Bold"/>
              </a:rPr>
              <a:t>Noise: The Political Economy of Music</a:t>
            </a:r>
            <a:r>
              <a:rPr lang="en-US" dirty="0">
                <a:latin typeface="Arial Bold"/>
                <a:cs typeface="Arial Bold"/>
              </a:rPr>
              <a:t> (Attali)</a:t>
            </a:r>
          </a:p>
        </p:txBody>
      </p:sp>
      <p:sp>
        <p:nvSpPr>
          <p:cNvPr id="3" name="Content Placeholder 2"/>
          <p:cNvSpPr>
            <a:spLocks noGrp="1"/>
          </p:cNvSpPr>
          <p:nvPr>
            <p:ph idx="1"/>
          </p:nvPr>
        </p:nvSpPr>
        <p:spPr>
          <a:xfrm>
            <a:off x="457200" y="2300750"/>
            <a:ext cx="8229600" cy="4089465"/>
          </a:xfrm>
        </p:spPr>
        <p:txBody>
          <a:bodyPr>
            <a:normAutofit/>
          </a:bodyPr>
          <a:lstStyle/>
          <a:p>
            <a:r>
              <a:rPr lang="en-US" dirty="0">
                <a:latin typeface="Arial"/>
                <a:cs typeface="Arial"/>
              </a:rPr>
              <a:t>“Our science has always desired to monitor, measure, abstract, and castrate meaning, forgetting that life is full of noise and that death alone is silent: work noise, noise of man, and noise of beast.  Noise bought, sold, or prohibited.  Nothing essential happens in the absence of noise.” (p. 29)</a:t>
            </a:r>
          </a:p>
          <a:p>
            <a:endParaRPr lang="en-US" sz="3500" dirty="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3447"/>
            <a:ext cx="8229600" cy="5147300"/>
          </a:xfrm>
        </p:spPr>
        <p:txBody>
          <a:bodyPr>
            <a:normAutofit/>
          </a:bodyPr>
          <a:lstStyle/>
          <a:p>
            <a:r>
              <a:rPr lang="en-US" dirty="0">
                <a:latin typeface="Arial"/>
                <a:cs typeface="Arial"/>
              </a:rPr>
              <a:t>“Now we must learn to judge a society more by its sound, by its art, and by its festivals, than by its statistics.” (p. 29)</a:t>
            </a:r>
          </a:p>
          <a:p>
            <a:endParaRPr lang="en-US" dirty="0">
              <a:latin typeface="Arial"/>
              <a:cs typeface="Arial"/>
            </a:endParaRPr>
          </a:p>
          <a:p>
            <a:r>
              <a:rPr lang="en-US" i="1" dirty="0">
                <a:latin typeface="Arial"/>
                <a:cs typeface="Arial"/>
              </a:rPr>
              <a:t>According to Attali, what is music’s role in our society? </a:t>
            </a:r>
          </a:p>
        </p:txBody>
      </p:sp>
    </p:spTree>
    <p:extLst>
      <p:ext uri="{BB962C8B-B14F-4D97-AF65-F5344CB8AC3E}">
        <p14:creationId xmlns:p14="http://schemas.microsoft.com/office/powerpoint/2010/main" val="1979373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744" y="459339"/>
            <a:ext cx="6228864" cy="815665"/>
          </a:xfrm>
        </p:spPr>
        <p:txBody>
          <a:bodyPr>
            <a:normAutofit/>
          </a:bodyPr>
          <a:lstStyle/>
          <a:p>
            <a:pPr marL="0" indent="0">
              <a:buNone/>
            </a:pPr>
            <a:r>
              <a:rPr lang="en-US" sz="4400" dirty="0">
                <a:latin typeface="Arial"/>
                <a:cs typeface="Arial"/>
              </a:rPr>
              <a:t>Music = </a:t>
            </a:r>
          </a:p>
        </p:txBody>
      </p:sp>
      <p:sp>
        <p:nvSpPr>
          <p:cNvPr id="4" name="Content Placeholder 2"/>
          <p:cNvSpPr txBox="1">
            <a:spLocks/>
          </p:cNvSpPr>
          <p:nvPr/>
        </p:nvSpPr>
        <p:spPr>
          <a:xfrm>
            <a:off x="580999" y="1489888"/>
            <a:ext cx="8012401" cy="605712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2914498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744" y="459339"/>
            <a:ext cx="6228864" cy="815665"/>
          </a:xfrm>
        </p:spPr>
        <p:txBody>
          <a:bodyPr>
            <a:normAutofit/>
          </a:bodyPr>
          <a:lstStyle/>
          <a:p>
            <a:pPr marL="0" indent="0">
              <a:buNone/>
            </a:pPr>
            <a:r>
              <a:rPr lang="en-US" sz="4400" dirty="0">
                <a:latin typeface="Arial"/>
                <a:cs typeface="Arial"/>
              </a:rPr>
              <a:t>Music = </a:t>
            </a:r>
          </a:p>
        </p:txBody>
      </p:sp>
      <p:sp>
        <p:nvSpPr>
          <p:cNvPr id="4" name="Content Placeholder 2"/>
          <p:cNvSpPr txBox="1">
            <a:spLocks/>
          </p:cNvSpPr>
          <p:nvPr/>
        </p:nvSpPr>
        <p:spPr>
          <a:xfrm>
            <a:off x="580999" y="1489888"/>
            <a:ext cx="8012401" cy="605712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a:latin typeface="Arial"/>
                <a:cs typeface="Arial"/>
              </a:rPr>
              <a:t>Noise</a:t>
            </a:r>
          </a:p>
          <a:p>
            <a:pPr marL="0" indent="0" algn="ctr">
              <a:buFont typeface="Arial"/>
              <a:buNone/>
            </a:pPr>
            <a:endParaRPr lang="en-US" dirty="0">
              <a:latin typeface="Arial"/>
              <a:cs typeface="Arial"/>
            </a:endParaRP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3005895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744" y="459339"/>
            <a:ext cx="6228864" cy="815665"/>
          </a:xfrm>
        </p:spPr>
        <p:txBody>
          <a:bodyPr>
            <a:normAutofit/>
          </a:bodyPr>
          <a:lstStyle/>
          <a:p>
            <a:pPr marL="0" indent="0">
              <a:buNone/>
            </a:pPr>
            <a:r>
              <a:rPr lang="en-US" sz="4400" dirty="0">
                <a:latin typeface="Arial"/>
                <a:cs typeface="Arial"/>
              </a:rPr>
              <a:t>Music = </a:t>
            </a:r>
          </a:p>
        </p:txBody>
      </p:sp>
      <p:sp>
        <p:nvSpPr>
          <p:cNvPr id="4" name="Content Placeholder 2"/>
          <p:cNvSpPr txBox="1">
            <a:spLocks/>
          </p:cNvSpPr>
          <p:nvPr/>
        </p:nvSpPr>
        <p:spPr>
          <a:xfrm>
            <a:off x="580999" y="1489888"/>
            <a:ext cx="8012401" cy="605712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a:latin typeface="Arial"/>
                <a:cs typeface="Arial"/>
              </a:rPr>
              <a:t>Noise</a:t>
            </a:r>
          </a:p>
          <a:p>
            <a:pPr marL="0" indent="0" algn="ctr">
              <a:buFont typeface="Arial"/>
              <a:buNone/>
            </a:pPr>
            <a:r>
              <a:rPr lang="en-US" dirty="0">
                <a:latin typeface="Arial"/>
                <a:cs typeface="Arial"/>
              </a:rPr>
              <a:t>Simulacrum (of ritual and sacrifice)</a:t>
            </a:r>
          </a:p>
          <a:p>
            <a:pPr marL="0" indent="0" algn="ctr">
              <a:buFont typeface="Arial"/>
              <a:buNone/>
            </a:pPr>
            <a:endParaRPr lang="en-US" dirty="0">
              <a:latin typeface="Arial"/>
              <a:cs typeface="Arial"/>
            </a:endParaRP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3933941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744" y="459339"/>
            <a:ext cx="6228864" cy="815665"/>
          </a:xfrm>
        </p:spPr>
        <p:txBody>
          <a:bodyPr>
            <a:normAutofit/>
          </a:bodyPr>
          <a:lstStyle/>
          <a:p>
            <a:pPr marL="0" indent="0">
              <a:buNone/>
            </a:pPr>
            <a:r>
              <a:rPr lang="en-US" sz="4400" dirty="0">
                <a:latin typeface="Arial"/>
                <a:cs typeface="Arial"/>
              </a:rPr>
              <a:t>Music = </a:t>
            </a:r>
          </a:p>
        </p:txBody>
      </p:sp>
      <p:sp>
        <p:nvSpPr>
          <p:cNvPr id="4" name="Content Placeholder 2"/>
          <p:cNvSpPr txBox="1">
            <a:spLocks/>
          </p:cNvSpPr>
          <p:nvPr/>
        </p:nvSpPr>
        <p:spPr>
          <a:xfrm>
            <a:off x="580999" y="1489888"/>
            <a:ext cx="8012401" cy="605712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a:latin typeface="Arial"/>
                <a:cs typeface="Arial"/>
              </a:rPr>
              <a:t>Noise</a:t>
            </a:r>
          </a:p>
          <a:p>
            <a:pPr marL="0" indent="0" algn="ctr">
              <a:buFont typeface="Arial"/>
              <a:buNone/>
            </a:pPr>
            <a:r>
              <a:rPr lang="en-US" dirty="0">
                <a:latin typeface="Arial"/>
                <a:cs typeface="Arial"/>
              </a:rPr>
              <a:t>Simulacrum (of ritual and sacrifice)</a:t>
            </a:r>
          </a:p>
          <a:p>
            <a:pPr marL="0" indent="0" algn="ctr">
              <a:buFont typeface="Arial"/>
              <a:buNone/>
            </a:pPr>
            <a:r>
              <a:rPr lang="en-US" dirty="0">
                <a:latin typeface="Arial"/>
                <a:cs typeface="Arial"/>
              </a:rPr>
              <a:t>Mirror of society</a:t>
            </a:r>
          </a:p>
          <a:p>
            <a:pPr marL="0" indent="0" algn="ctr">
              <a:buFont typeface="Arial"/>
              <a:buNone/>
            </a:pPr>
            <a:endParaRPr lang="en-US" dirty="0">
              <a:latin typeface="Arial"/>
              <a:cs typeface="Arial"/>
            </a:endParaRP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1970399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744" y="459339"/>
            <a:ext cx="6228864" cy="815665"/>
          </a:xfrm>
        </p:spPr>
        <p:txBody>
          <a:bodyPr>
            <a:normAutofit/>
          </a:bodyPr>
          <a:lstStyle/>
          <a:p>
            <a:pPr marL="0" indent="0">
              <a:buNone/>
            </a:pPr>
            <a:r>
              <a:rPr lang="en-US" sz="4400" dirty="0">
                <a:latin typeface="Arial"/>
                <a:cs typeface="Arial"/>
              </a:rPr>
              <a:t>Music = </a:t>
            </a:r>
          </a:p>
        </p:txBody>
      </p:sp>
      <p:sp>
        <p:nvSpPr>
          <p:cNvPr id="4" name="Content Placeholder 2"/>
          <p:cNvSpPr txBox="1">
            <a:spLocks/>
          </p:cNvSpPr>
          <p:nvPr/>
        </p:nvSpPr>
        <p:spPr>
          <a:xfrm>
            <a:off x="580999" y="1489888"/>
            <a:ext cx="8012401" cy="605712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a:latin typeface="Arial"/>
                <a:cs typeface="Arial"/>
              </a:rPr>
              <a:t>Noise</a:t>
            </a:r>
          </a:p>
          <a:p>
            <a:pPr marL="0" indent="0" algn="ctr">
              <a:buFont typeface="Arial"/>
              <a:buNone/>
            </a:pPr>
            <a:r>
              <a:rPr lang="en-US" dirty="0">
                <a:latin typeface="Arial"/>
                <a:cs typeface="Arial"/>
              </a:rPr>
              <a:t>Simulacrum (of ritual and sacrifice)</a:t>
            </a:r>
          </a:p>
          <a:p>
            <a:pPr marL="0" indent="0" algn="ctr">
              <a:buFont typeface="Arial"/>
              <a:buNone/>
            </a:pPr>
            <a:r>
              <a:rPr lang="en-US" dirty="0">
                <a:latin typeface="Arial"/>
                <a:cs typeface="Arial"/>
              </a:rPr>
              <a:t>Mirror of society</a:t>
            </a:r>
          </a:p>
          <a:p>
            <a:pPr marL="0" indent="0" algn="ctr">
              <a:buFont typeface="Arial"/>
              <a:buNone/>
            </a:pPr>
            <a:r>
              <a:rPr lang="en-US" dirty="0">
                <a:latin typeface="Arial"/>
                <a:cs typeface="Arial"/>
              </a:rPr>
              <a:t>A way of perceiving the world</a:t>
            </a:r>
          </a:p>
          <a:p>
            <a:pPr marL="0" indent="0" algn="ctr">
              <a:buFont typeface="Arial"/>
              <a:buNone/>
            </a:pPr>
            <a:endParaRPr lang="en-US" dirty="0">
              <a:latin typeface="Arial"/>
              <a:cs typeface="Arial"/>
            </a:endParaRP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3087461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744" y="459339"/>
            <a:ext cx="6228864" cy="815665"/>
          </a:xfrm>
        </p:spPr>
        <p:txBody>
          <a:bodyPr>
            <a:normAutofit/>
          </a:bodyPr>
          <a:lstStyle/>
          <a:p>
            <a:pPr marL="0" indent="0">
              <a:buNone/>
            </a:pPr>
            <a:r>
              <a:rPr lang="en-US" sz="4400" dirty="0">
                <a:latin typeface="Arial"/>
                <a:cs typeface="Arial"/>
              </a:rPr>
              <a:t>Music = </a:t>
            </a:r>
          </a:p>
        </p:txBody>
      </p:sp>
      <p:sp>
        <p:nvSpPr>
          <p:cNvPr id="4" name="Content Placeholder 2"/>
          <p:cNvSpPr txBox="1">
            <a:spLocks/>
          </p:cNvSpPr>
          <p:nvPr/>
        </p:nvSpPr>
        <p:spPr>
          <a:xfrm>
            <a:off x="580999" y="1489888"/>
            <a:ext cx="8012401" cy="605712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a:latin typeface="Arial"/>
                <a:cs typeface="Arial"/>
              </a:rPr>
              <a:t>Noise</a:t>
            </a:r>
          </a:p>
          <a:p>
            <a:pPr marL="0" indent="0" algn="ctr">
              <a:buFont typeface="Arial"/>
              <a:buNone/>
            </a:pPr>
            <a:r>
              <a:rPr lang="en-US" dirty="0">
                <a:latin typeface="Arial"/>
                <a:cs typeface="Arial"/>
              </a:rPr>
              <a:t>Simulacrum (of ritual and sacrifice)</a:t>
            </a:r>
          </a:p>
          <a:p>
            <a:pPr marL="0" indent="0" algn="ctr">
              <a:buFont typeface="Arial"/>
              <a:buNone/>
            </a:pPr>
            <a:r>
              <a:rPr lang="en-US" dirty="0">
                <a:latin typeface="Arial"/>
                <a:cs typeface="Arial"/>
              </a:rPr>
              <a:t>Mirror of society</a:t>
            </a:r>
          </a:p>
          <a:p>
            <a:pPr marL="0" indent="0" algn="ctr">
              <a:buFont typeface="Arial"/>
              <a:buNone/>
            </a:pPr>
            <a:r>
              <a:rPr lang="en-US" dirty="0">
                <a:latin typeface="Arial"/>
                <a:cs typeface="Arial"/>
              </a:rPr>
              <a:t>A way of perceiving the world</a:t>
            </a:r>
          </a:p>
          <a:p>
            <a:pPr marL="0" indent="0" algn="ctr">
              <a:buFont typeface="Arial"/>
              <a:buNone/>
            </a:pPr>
            <a:r>
              <a:rPr lang="en-US" dirty="0">
                <a:latin typeface="Arial"/>
                <a:cs typeface="Arial"/>
              </a:rPr>
              <a:t>Commodity </a:t>
            </a:r>
          </a:p>
          <a:p>
            <a:pPr marL="0" indent="0" algn="ctr">
              <a:buFont typeface="Arial"/>
              <a:buNone/>
            </a:pPr>
            <a:endParaRPr lang="en-US" dirty="0">
              <a:latin typeface="Arial"/>
              <a:cs typeface="Arial"/>
            </a:endParaRP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3860428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744" y="459339"/>
            <a:ext cx="6228864" cy="815665"/>
          </a:xfrm>
        </p:spPr>
        <p:txBody>
          <a:bodyPr>
            <a:normAutofit/>
          </a:bodyPr>
          <a:lstStyle/>
          <a:p>
            <a:pPr marL="0" indent="0">
              <a:buNone/>
            </a:pPr>
            <a:r>
              <a:rPr lang="en-US" sz="4400" dirty="0">
                <a:latin typeface="Arial"/>
                <a:cs typeface="Arial"/>
              </a:rPr>
              <a:t>Music = </a:t>
            </a:r>
          </a:p>
        </p:txBody>
      </p:sp>
      <p:sp>
        <p:nvSpPr>
          <p:cNvPr id="4" name="Content Placeholder 2"/>
          <p:cNvSpPr txBox="1">
            <a:spLocks/>
          </p:cNvSpPr>
          <p:nvPr/>
        </p:nvSpPr>
        <p:spPr>
          <a:xfrm>
            <a:off x="580999" y="1489888"/>
            <a:ext cx="8012401" cy="605712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a:latin typeface="Arial"/>
                <a:cs typeface="Arial"/>
              </a:rPr>
              <a:t>Noise</a:t>
            </a:r>
          </a:p>
          <a:p>
            <a:pPr marL="0" indent="0" algn="ctr">
              <a:buFont typeface="Arial"/>
              <a:buNone/>
            </a:pPr>
            <a:r>
              <a:rPr lang="en-US" dirty="0">
                <a:latin typeface="Arial"/>
                <a:cs typeface="Arial"/>
              </a:rPr>
              <a:t>Simulacrum (of ritual and sacrifice)</a:t>
            </a:r>
          </a:p>
          <a:p>
            <a:pPr marL="0" indent="0" algn="ctr">
              <a:buFont typeface="Arial"/>
              <a:buNone/>
            </a:pPr>
            <a:r>
              <a:rPr lang="en-US" dirty="0">
                <a:latin typeface="Arial"/>
                <a:cs typeface="Arial"/>
              </a:rPr>
              <a:t>Mirror of society</a:t>
            </a:r>
          </a:p>
          <a:p>
            <a:pPr marL="0" indent="0" algn="ctr">
              <a:buFont typeface="Arial"/>
              <a:buNone/>
            </a:pPr>
            <a:r>
              <a:rPr lang="en-US" dirty="0">
                <a:latin typeface="Arial"/>
                <a:cs typeface="Arial"/>
              </a:rPr>
              <a:t>A way of perceiving the world</a:t>
            </a:r>
          </a:p>
          <a:p>
            <a:pPr marL="0" indent="0" algn="ctr">
              <a:buFont typeface="Arial"/>
              <a:buNone/>
            </a:pPr>
            <a:r>
              <a:rPr lang="en-US" dirty="0">
                <a:latin typeface="Arial"/>
                <a:cs typeface="Arial"/>
              </a:rPr>
              <a:t>Commodity </a:t>
            </a:r>
          </a:p>
          <a:p>
            <a:pPr marL="0" indent="0" algn="ctr">
              <a:buFont typeface="Arial"/>
              <a:buNone/>
            </a:pPr>
            <a:r>
              <a:rPr lang="en-US" dirty="0">
                <a:latin typeface="Arial"/>
                <a:cs typeface="Arial"/>
              </a:rPr>
              <a:t>Fetishized</a:t>
            </a:r>
          </a:p>
          <a:p>
            <a:pPr marL="0" indent="0" algn="ctr">
              <a:buFont typeface="Arial"/>
              <a:buNone/>
            </a:pPr>
            <a:endParaRPr lang="en-US" dirty="0">
              <a:latin typeface="Arial"/>
              <a:cs typeface="Arial"/>
            </a:endParaRP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1836087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744" y="459339"/>
            <a:ext cx="6228864" cy="815665"/>
          </a:xfrm>
        </p:spPr>
        <p:txBody>
          <a:bodyPr>
            <a:normAutofit/>
          </a:bodyPr>
          <a:lstStyle/>
          <a:p>
            <a:pPr marL="0" indent="0">
              <a:buNone/>
            </a:pPr>
            <a:r>
              <a:rPr lang="en-US" sz="4400" dirty="0">
                <a:latin typeface="Arial"/>
                <a:cs typeface="Arial"/>
              </a:rPr>
              <a:t>Music = </a:t>
            </a:r>
          </a:p>
        </p:txBody>
      </p:sp>
      <p:sp>
        <p:nvSpPr>
          <p:cNvPr id="4" name="Content Placeholder 2"/>
          <p:cNvSpPr txBox="1">
            <a:spLocks/>
          </p:cNvSpPr>
          <p:nvPr/>
        </p:nvSpPr>
        <p:spPr>
          <a:xfrm>
            <a:off x="580999" y="1489888"/>
            <a:ext cx="8012401" cy="605712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a:latin typeface="Arial"/>
                <a:cs typeface="Arial"/>
              </a:rPr>
              <a:t>Noise</a:t>
            </a:r>
          </a:p>
          <a:p>
            <a:pPr marL="0" indent="0" algn="ctr">
              <a:buFont typeface="Arial"/>
              <a:buNone/>
            </a:pPr>
            <a:r>
              <a:rPr lang="en-US" dirty="0">
                <a:latin typeface="Arial"/>
                <a:cs typeface="Arial"/>
              </a:rPr>
              <a:t>Simulacrum (of ritual and sacrifice)</a:t>
            </a:r>
          </a:p>
          <a:p>
            <a:pPr marL="0" indent="0" algn="ctr">
              <a:buFont typeface="Arial"/>
              <a:buNone/>
            </a:pPr>
            <a:r>
              <a:rPr lang="en-US" dirty="0">
                <a:latin typeface="Arial"/>
                <a:cs typeface="Arial"/>
              </a:rPr>
              <a:t>Mirror of society</a:t>
            </a:r>
          </a:p>
          <a:p>
            <a:pPr marL="0" indent="0" algn="ctr">
              <a:buFont typeface="Arial"/>
              <a:buNone/>
            </a:pPr>
            <a:r>
              <a:rPr lang="en-US" dirty="0">
                <a:latin typeface="Arial"/>
                <a:cs typeface="Arial"/>
              </a:rPr>
              <a:t>A way of perceiving the world</a:t>
            </a:r>
          </a:p>
          <a:p>
            <a:pPr marL="0" indent="0" algn="ctr">
              <a:buFont typeface="Arial"/>
              <a:buNone/>
            </a:pPr>
            <a:r>
              <a:rPr lang="en-US" dirty="0">
                <a:latin typeface="Arial"/>
                <a:cs typeface="Arial"/>
              </a:rPr>
              <a:t>Commodity </a:t>
            </a:r>
          </a:p>
          <a:p>
            <a:pPr marL="0" indent="0" algn="ctr">
              <a:buFont typeface="Arial"/>
              <a:buNone/>
            </a:pPr>
            <a:r>
              <a:rPr lang="en-US" dirty="0">
                <a:latin typeface="Arial"/>
                <a:cs typeface="Arial"/>
              </a:rPr>
              <a:t>Fetishized</a:t>
            </a:r>
          </a:p>
          <a:p>
            <a:pPr marL="0" indent="0" algn="ctr">
              <a:buFont typeface="Arial"/>
              <a:buNone/>
            </a:pPr>
            <a:r>
              <a:rPr lang="en-US" dirty="0">
                <a:latin typeface="Arial"/>
                <a:cs typeface="Arial"/>
              </a:rPr>
              <a:t>Spectacle</a:t>
            </a:r>
          </a:p>
          <a:p>
            <a:pPr marL="0" indent="0" algn="ctr">
              <a:buFont typeface="Arial"/>
              <a:buNone/>
            </a:pPr>
            <a:endParaRPr lang="en-US" dirty="0">
              <a:latin typeface="Arial"/>
              <a:cs typeface="Arial"/>
            </a:endParaRP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3298508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3711"/>
            <a:ext cx="8229600" cy="1143000"/>
          </a:xfrm>
        </p:spPr>
        <p:txBody>
          <a:bodyPr>
            <a:normAutofit fontScale="90000"/>
          </a:bodyPr>
          <a:lstStyle/>
          <a:p>
            <a:r>
              <a:rPr lang="en-US" dirty="0">
                <a:latin typeface="Arial Bold"/>
                <a:cs typeface="Arial Bold"/>
              </a:rPr>
              <a:t>The Art of Noises </a:t>
            </a:r>
            <a:br>
              <a:rPr lang="en-US" dirty="0">
                <a:latin typeface="Arial Bold"/>
                <a:cs typeface="Arial Bold"/>
              </a:rPr>
            </a:br>
            <a:r>
              <a:rPr lang="en-US" dirty="0">
                <a:latin typeface="Arial Bold"/>
                <a:cs typeface="Arial Bold"/>
              </a:rPr>
              <a:t>A Futurist Manifesto</a:t>
            </a:r>
          </a:p>
        </p:txBody>
      </p:sp>
      <p:sp>
        <p:nvSpPr>
          <p:cNvPr id="3" name="Content Placeholder 2"/>
          <p:cNvSpPr>
            <a:spLocks noGrp="1"/>
          </p:cNvSpPr>
          <p:nvPr>
            <p:ph idx="1"/>
          </p:nvPr>
        </p:nvSpPr>
        <p:spPr>
          <a:xfrm>
            <a:off x="457200" y="2653212"/>
            <a:ext cx="8229600" cy="3379787"/>
          </a:xfrm>
        </p:spPr>
        <p:txBody>
          <a:bodyPr>
            <a:normAutofit/>
          </a:bodyPr>
          <a:lstStyle/>
          <a:p>
            <a:r>
              <a:rPr lang="en-US" dirty="0">
                <a:latin typeface="Arial"/>
                <a:cs typeface="Arial"/>
              </a:rPr>
              <a:t>Luigi Russolo (1833-1947)</a:t>
            </a:r>
          </a:p>
          <a:p>
            <a:r>
              <a:rPr lang="en-US" dirty="0">
                <a:latin typeface="Arial"/>
                <a:cs typeface="Arial"/>
              </a:rPr>
              <a:t>Futurism in Italy</a:t>
            </a:r>
          </a:p>
          <a:p>
            <a:r>
              <a:rPr lang="en-US" dirty="0">
                <a:latin typeface="Arial"/>
                <a:cs typeface="Arial"/>
              </a:rPr>
              <a:t>Art of Noises as a manifesto</a:t>
            </a:r>
          </a:p>
          <a:p>
            <a:r>
              <a:rPr lang="en-US" dirty="0">
                <a:latin typeface="Arial"/>
                <a:cs typeface="Arial"/>
              </a:rPr>
              <a:t>Machine vs. Nature</a:t>
            </a:r>
          </a:p>
          <a:p>
            <a:r>
              <a:rPr lang="en-US" dirty="0">
                <a:latin typeface="Arial"/>
                <a:cs typeface="Arial"/>
              </a:rPr>
              <a:t>Music vs. Noise</a:t>
            </a:r>
          </a:p>
        </p:txBody>
      </p:sp>
    </p:spTree>
    <p:extLst>
      <p:ext uri="{BB962C8B-B14F-4D97-AF65-F5344CB8AC3E}">
        <p14:creationId xmlns:p14="http://schemas.microsoft.com/office/powerpoint/2010/main" val="1531104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744" y="459339"/>
            <a:ext cx="6228864" cy="815665"/>
          </a:xfrm>
        </p:spPr>
        <p:txBody>
          <a:bodyPr>
            <a:normAutofit/>
          </a:bodyPr>
          <a:lstStyle/>
          <a:p>
            <a:pPr marL="0" indent="0">
              <a:buNone/>
            </a:pPr>
            <a:r>
              <a:rPr lang="en-US" sz="4400" dirty="0">
                <a:latin typeface="Arial"/>
                <a:cs typeface="Arial"/>
              </a:rPr>
              <a:t>Music = </a:t>
            </a:r>
          </a:p>
        </p:txBody>
      </p:sp>
      <p:sp>
        <p:nvSpPr>
          <p:cNvPr id="4" name="Content Placeholder 2"/>
          <p:cNvSpPr txBox="1">
            <a:spLocks/>
          </p:cNvSpPr>
          <p:nvPr/>
        </p:nvSpPr>
        <p:spPr>
          <a:xfrm>
            <a:off x="580999" y="1489888"/>
            <a:ext cx="8012401" cy="605712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a:latin typeface="Arial"/>
                <a:cs typeface="Arial"/>
              </a:rPr>
              <a:t>Noise</a:t>
            </a:r>
          </a:p>
          <a:p>
            <a:pPr marL="0" indent="0" algn="ctr">
              <a:buFont typeface="Arial"/>
              <a:buNone/>
            </a:pPr>
            <a:r>
              <a:rPr lang="en-US" dirty="0">
                <a:latin typeface="Arial"/>
                <a:cs typeface="Arial"/>
              </a:rPr>
              <a:t>Simulacrum (of ritual and sacrifice)</a:t>
            </a:r>
          </a:p>
          <a:p>
            <a:pPr marL="0" indent="0" algn="ctr">
              <a:buFont typeface="Arial"/>
              <a:buNone/>
            </a:pPr>
            <a:r>
              <a:rPr lang="en-US" dirty="0">
                <a:latin typeface="Arial"/>
                <a:cs typeface="Arial"/>
              </a:rPr>
              <a:t>Mirror of society</a:t>
            </a:r>
          </a:p>
          <a:p>
            <a:pPr marL="0" indent="0" algn="ctr">
              <a:buFont typeface="Arial"/>
              <a:buNone/>
            </a:pPr>
            <a:r>
              <a:rPr lang="en-US" dirty="0">
                <a:latin typeface="Arial"/>
                <a:cs typeface="Arial"/>
              </a:rPr>
              <a:t>A way of perceiving the world</a:t>
            </a:r>
          </a:p>
          <a:p>
            <a:pPr marL="0" indent="0" algn="ctr">
              <a:buFont typeface="Arial"/>
              <a:buNone/>
            </a:pPr>
            <a:r>
              <a:rPr lang="en-US" dirty="0">
                <a:latin typeface="Arial"/>
                <a:cs typeface="Arial"/>
              </a:rPr>
              <a:t>Commodity </a:t>
            </a:r>
          </a:p>
          <a:p>
            <a:pPr marL="0" indent="0" algn="ctr">
              <a:buFont typeface="Arial"/>
              <a:buNone/>
            </a:pPr>
            <a:r>
              <a:rPr lang="en-US" dirty="0">
                <a:latin typeface="Arial"/>
                <a:cs typeface="Arial"/>
              </a:rPr>
              <a:t>Fetishized</a:t>
            </a:r>
          </a:p>
          <a:p>
            <a:pPr marL="0" indent="0" algn="ctr">
              <a:buFont typeface="Arial"/>
              <a:buNone/>
            </a:pPr>
            <a:r>
              <a:rPr lang="en-US" dirty="0">
                <a:latin typeface="Arial"/>
                <a:cs typeface="Arial"/>
              </a:rPr>
              <a:t>Spectacle</a:t>
            </a:r>
          </a:p>
          <a:p>
            <a:pPr marL="0" indent="0" algn="ctr">
              <a:buFont typeface="Arial"/>
              <a:buNone/>
            </a:pPr>
            <a:r>
              <a:rPr lang="en-US" dirty="0">
                <a:latin typeface="Arial"/>
                <a:cs typeface="Arial"/>
              </a:rPr>
              <a:t>Herald (“for it is prophetic” p. 29)</a:t>
            </a:r>
          </a:p>
          <a:p>
            <a:pPr marL="0" indent="0" algn="ctr">
              <a:buFont typeface="Arial"/>
              <a:buNone/>
            </a:pPr>
            <a:endParaRPr lang="en-US" dirty="0">
              <a:latin typeface="Arial"/>
              <a:cs typeface="Arial"/>
            </a:endParaRP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2142218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80999" y="922470"/>
            <a:ext cx="8012401" cy="542721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latin typeface="Arial"/>
                <a:cs typeface="Arial"/>
              </a:rPr>
              <a:t>Subversion</a:t>
            </a:r>
          </a:p>
          <a:p>
            <a:pPr marL="0" indent="0" algn="ctr">
              <a:buNone/>
            </a:pPr>
            <a:r>
              <a:rPr lang="en-US" dirty="0">
                <a:latin typeface="Arial"/>
                <a:cs typeface="Arial"/>
              </a:rPr>
              <a:t> </a:t>
            </a:r>
          </a:p>
        </p:txBody>
      </p:sp>
    </p:spTree>
    <p:extLst>
      <p:ext uri="{BB962C8B-B14F-4D97-AF65-F5344CB8AC3E}">
        <p14:creationId xmlns:p14="http://schemas.microsoft.com/office/powerpoint/2010/main" val="1967815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80999" y="922470"/>
            <a:ext cx="8012401" cy="542721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latin typeface="Arial"/>
                <a:cs typeface="Arial"/>
              </a:rPr>
              <a:t>Subversion</a:t>
            </a:r>
          </a:p>
          <a:p>
            <a:pPr marL="0" indent="0" algn="ctr">
              <a:buNone/>
            </a:pPr>
            <a:r>
              <a:rPr lang="en-US" dirty="0">
                <a:latin typeface="Arial"/>
                <a:cs typeface="Arial"/>
              </a:rPr>
              <a:t> “Metaphor of the real” (p. 31)</a:t>
            </a: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2280233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80999" y="922470"/>
            <a:ext cx="8012401" cy="542721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latin typeface="Arial"/>
                <a:cs typeface="Arial"/>
              </a:rPr>
              <a:t>Subversion</a:t>
            </a:r>
          </a:p>
          <a:p>
            <a:pPr marL="0" indent="0" algn="ctr">
              <a:buNone/>
            </a:pPr>
            <a:r>
              <a:rPr lang="en-US" dirty="0">
                <a:latin typeface="Arial"/>
                <a:cs typeface="Arial"/>
              </a:rPr>
              <a:t> “Metaphor of the real” (p. 31)</a:t>
            </a:r>
          </a:p>
          <a:p>
            <a:pPr marL="0" indent="0" algn="ctr">
              <a:buFont typeface="Arial"/>
              <a:buNone/>
            </a:pPr>
            <a:r>
              <a:rPr lang="en-US" dirty="0">
                <a:latin typeface="Arial"/>
                <a:cs typeface="Arial"/>
              </a:rPr>
              <a:t>“A tool for the creation </a:t>
            </a:r>
          </a:p>
          <a:p>
            <a:pPr marL="0" indent="0" algn="ctr">
              <a:buFont typeface="Arial"/>
              <a:buNone/>
            </a:pPr>
            <a:r>
              <a:rPr lang="en-US" dirty="0">
                <a:latin typeface="Arial"/>
                <a:cs typeface="Arial"/>
              </a:rPr>
              <a:t>or consolidation of a community” (p. 32) </a:t>
            </a: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2827765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80999" y="922470"/>
            <a:ext cx="8012401" cy="542721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latin typeface="Arial"/>
                <a:cs typeface="Arial"/>
              </a:rPr>
              <a:t>Subversion</a:t>
            </a:r>
          </a:p>
          <a:p>
            <a:pPr marL="0" indent="0" algn="ctr">
              <a:buNone/>
            </a:pPr>
            <a:r>
              <a:rPr lang="en-US" dirty="0">
                <a:latin typeface="Arial"/>
                <a:cs typeface="Arial"/>
              </a:rPr>
              <a:t> “Metaphor of the real” (p. 31)</a:t>
            </a:r>
          </a:p>
          <a:p>
            <a:pPr marL="0" indent="0" algn="ctr">
              <a:buFont typeface="Arial"/>
              <a:buNone/>
            </a:pPr>
            <a:r>
              <a:rPr lang="en-US" dirty="0">
                <a:latin typeface="Arial"/>
                <a:cs typeface="Arial"/>
              </a:rPr>
              <a:t>“A tool for the creation </a:t>
            </a:r>
          </a:p>
          <a:p>
            <a:pPr marL="0" indent="0" algn="ctr">
              <a:buFont typeface="Arial"/>
              <a:buNone/>
            </a:pPr>
            <a:r>
              <a:rPr lang="en-US" dirty="0">
                <a:latin typeface="Arial"/>
                <a:cs typeface="Arial"/>
              </a:rPr>
              <a:t>or consolidation of a community” (p. 32) </a:t>
            </a:r>
          </a:p>
          <a:p>
            <a:pPr marL="0" indent="0" algn="ctr">
              <a:buFont typeface="Arial"/>
              <a:buNone/>
            </a:pPr>
            <a:r>
              <a:rPr lang="en-US" dirty="0">
                <a:latin typeface="Arial"/>
                <a:cs typeface="Arial"/>
              </a:rPr>
              <a:t>A mode of immaterial production, a collective memory</a:t>
            </a: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1617422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744" y="459339"/>
            <a:ext cx="6228864" cy="815665"/>
          </a:xfrm>
        </p:spPr>
        <p:txBody>
          <a:bodyPr>
            <a:normAutofit/>
          </a:bodyPr>
          <a:lstStyle/>
          <a:p>
            <a:pPr marL="0" indent="0">
              <a:buNone/>
            </a:pPr>
            <a:r>
              <a:rPr lang="en-US" sz="4400" dirty="0">
                <a:latin typeface="Arial"/>
                <a:cs typeface="Arial"/>
              </a:rPr>
              <a:t>Music = </a:t>
            </a:r>
          </a:p>
        </p:txBody>
      </p:sp>
      <p:sp>
        <p:nvSpPr>
          <p:cNvPr id="4" name="Content Placeholder 2"/>
          <p:cNvSpPr txBox="1">
            <a:spLocks/>
          </p:cNvSpPr>
          <p:nvPr/>
        </p:nvSpPr>
        <p:spPr>
          <a:xfrm>
            <a:off x="580999" y="1489888"/>
            <a:ext cx="8012401" cy="605712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a:solidFill>
                  <a:srgbClr val="FF0000"/>
                </a:solidFill>
                <a:latin typeface="Arial"/>
                <a:cs typeface="Arial"/>
              </a:rPr>
              <a:t>Noise</a:t>
            </a:r>
          </a:p>
          <a:p>
            <a:pPr marL="0" indent="0" algn="ctr">
              <a:buFont typeface="Arial"/>
              <a:buNone/>
            </a:pPr>
            <a:r>
              <a:rPr lang="en-US" dirty="0">
                <a:solidFill>
                  <a:srgbClr val="FFFF00"/>
                </a:solidFill>
                <a:latin typeface="Arial"/>
                <a:cs typeface="Arial"/>
              </a:rPr>
              <a:t>Simulacrum</a:t>
            </a:r>
            <a:r>
              <a:rPr lang="en-US" dirty="0">
                <a:latin typeface="Arial"/>
                <a:cs typeface="Arial"/>
              </a:rPr>
              <a:t> </a:t>
            </a:r>
            <a:r>
              <a:rPr lang="en-US" dirty="0">
                <a:solidFill>
                  <a:srgbClr val="CCFFCC"/>
                </a:solidFill>
                <a:latin typeface="Arial"/>
                <a:cs typeface="Arial"/>
              </a:rPr>
              <a:t>(of ritual and sacrifice)</a:t>
            </a:r>
          </a:p>
          <a:p>
            <a:pPr marL="0" indent="0" algn="ctr">
              <a:buFont typeface="Arial"/>
              <a:buNone/>
            </a:pPr>
            <a:r>
              <a:rPr lang="en-US" dirty="0">
                <a:solidFill>
                  <a:srgbClr val="FFFF00"/>
                </a:solidFill>
                <a:latin typeface="Arial"/>
                <a:cs typeface="Arial"/>
              </a:rPr>
              <a:t>Mirror of society</a:t>
            </a:r>
          </a:p>
          <a:p>
            <a:pPr marL="0" indent="0" algn="ctr">
              <a:buFont typeface="Arial"/>
              <a:buNone/>
            </a:pPr>
            <a:r>
              <a:rPr lang="en-US" dirty="0">
                <a:solidFill>
                  <a:srgbClr val="CCFFCC"/>
                </a:solidFill>
                <a:latin typeface="Arial"/>
                <a:cs typeface="Arial"/>
              </a:rPr>
              <a:t>A way of perceiving the world</a:t>
            </a:r>
          </a:p>
          <a:p>
            <a:pPr marL="0" indent="0" algn="ctr">
              <a:buFont typeface="Arial"/>
              <a:buNone/>
            </a:pPr>
            <a:r>
              <a:rPr lang="en-US" dirty="0">
                <a:solidFill>
                  <a:srgbClr val="FF0000"/>
                </a:solidFill>
                <a:latin typeface="Arial"/>
                <a:cs typeface="Arial"/>
              </a:rPr>
              <a:t>Commodity </a:t>
            </a:r>
          </a:p>
          <a:p>
            <a:pPr marL="0" indent="0" algn="ctr">
              <a:buFont typeface="Arial"/>
              <a:buNone/>
            </a:pPr>
            <a:r>
              <a:rPr lang="en-US" dirty="0">
                <a:solidFill>
                  <a:srgbClr val="FFFF00"/>
                </a:solidFill>
                <a:latin typeface="Arial"/>
                <a:cs typeface="Arial"/>
              </a:rPr>
              <a:t>Fetishized</a:t>
            </a:r>
          </a:p>
          <a:p>
            <a:pPr marL="0" indent="0" algn="ctr">
              <a:buFont typeface="Arial"/>
              <a:buNone/>
            </a:pPr>
            <a:r>
              <a:rPr lang="en-US" dirty="0">
                <a:solidFill>
                  <a:srgbClr val="FFFF00"/>
                </a:solidFill>
                <a:latin typeface="Arial"/>
                <a:cs typeface="Arial"/>
              </a:rPr>
              <a:t>Spectacle</a:t>
            </a:r>
          </a:p>
          <a:p>
            <a:pPr marL="0" indent="0" algn="ctr">
              <a:buFont typeface="Arial"/>
              <a:buNone/>
            </a:pPr>
            <a:r>
              <a:rPr lang="en-US" dirty="0">
                <a:solidFill>
                  <a:srgbClr val="FF0000"/>
                </a:solidFill>
                <a:latin typeface="Arial"/>
                <a:cs typeface="Arial"/>
              </a:rPr>
              <a:t>Herald</a:t>
            </a:r>
            <a:r>
              <a:rPr lang="en-US" dirty="0">
                <a:latin typeface="Arial"/>
                <a:cs typeface="Arial"/>
              </a:rPr>
              <a:t> </a:t>
            </a:r>
            <a:r>
              <a:rPr lang="en-US" dirty="0">
                <a:solidFill>
                  <a:srgbClr val="CCFFCC"/>
                </a:solidFill>
                <a:latin typeface="Arial"/>
                <a:cs typeface="Arial"/>
              </a:rPr>
              <a:t>(“for it is prophetic” p. 29)</a:t>
            </a:r>
          </a:p>
          <a:p>
            <a:pPr marL="0" indent="0" algn="ctr">
              <a:buFont typeface="Arial"/>
              <a:buNone/>
            </a:pPr>
            <a:endParaRPr lang="en-US" dirty="0">
              <a:latin typeface="Arial"/>
              <a:cs typeface="Arial"/>
            </a:endParaRP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2885988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80999" y="922470"/>
            <a:ext cx="8012401" cy="542721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solidFill>
                  <a:srgbClr val="FF0000"/>
                </a:solidFill>
                <a:latin typeface="Arial"/>
                <a:cs typeface="Arial"/>
              </a:rPr>
              <a:t>Subversion</a:t>
            </a:r>
          </a:p>
          <a:p>
            <a:pPr marL="0" indent="0" algn="ctr">
              <a:buNone/>
            </a:pPr>
            <a:r>
              <a:rPr lang="en-US" dirty="0">
                <a:latin typeface="Arial"/>
                <a:cs typeface="Arial"/>
              </a:rPr>
              <a:t> </a:t>
            </a:r>
            <a:r>
              <a:rPr lang="en-US" dirty="0">
                <a:solidFill>
                  <a:srgbClr val="FFFF00"/>
                </a:solidFill>
                <a:latin typeface="Arial"/>
                <a:cs typeface="Arial"/>
              </a:rPr>
              <a:t>“Metaphor of the real” (p. 31)</a:t>
            </a:r>
          </a:p>
          <a:p>
            <a:pPr marL="0" indent="0" algn="ctr">
              <a:buFont typeface="Arial"/>
              <a:buNone/>
            </a:pPr>
            <a:r>
              <a:rPr lang="en-US" dirty="0">
                <a:solidFill>
                  <a:srgbClr val="CCFFCC"/>
                </a:solidFill>
                <a:latin typeface="Arial"/>
                <a:cs typeface="Arial"/>
              </a:rPr>
              <a:t>“A tool for the creation </a:t>
            </a:r>
          </a:p>
          <a:p>
            <a:pPr marL="0" indent="0" algn="ctr">
              <a:buFont typeface="Arial"/>
              <a:buNone/>
            </a:pPr>
            <a:r>
              <a:rPr lang="en-US" dirty="0">
                <a:solidFill>
                  <a:srgbClr val="CCFFCC"/>
                </a:solidFill>
                <a:latin typeface="Arial"/>
                <a:cs typeface="Arial"/>
              </a:rPr>
              <a:t>or consolidation of a community” (p. 32) </a:t>
            </a:r>
          </a:p>
          <a:p>
            <a:pPr marL="0" indent="0" algn="ctr">
              <a:buFont typeface="Arial"/>
              <a:buNone/>
            </a:pPr>
            <a:r>
              <a:rPr lang="en-US" dirty="0">
                <a:solidFill>
                  <a:srgbClr val="FFFF00"/>
                </a:solidFill>
                <a:latin typeface="Arial"/>
                <a:cs typeface="Arial"/>
              </a:rPr>
              <a:t>A mode of immaterial production, </a:t>
            </a:r>
            <a:r>
              <a:rPr lang="en-US" dirty="0">
                <a:solidFill>
                  <a:srgbClr val="FF0000"/>
                </a:solidFill>
                <a:latin typeface="Arial"/>
                <a:cs typeface="Arial"/>
              </a:rPr>
              <a:t>a collective memory</a:t>
            </a: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113170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9145" y="5102084"/>
            <a:ext cx="7214090" cy="1594176"/>
          </a:xfrm>
        </p:spPr>
        <p:txBody>
          <a:bodyPr>
            <a:normAutofit/>
          </a:bodyPr>
          <a:lstStyle/>
          <a:p>
            <a:pPr marL="0" indent="0">
              <a:buNone/>
            </a:pPr>
            <a:r>
              <a:rPr lang="en-US" dirty="0">
                <a:latin typeface="Arial"/>
                <a:cs typeface="Arial"/>
              </a:rPr>
              <a:t>“Our music foretells our future.  Let us lend it an ear.” (p. 36)</a:t>
            </a:r>
          </a:p>
          <a:p>
            <a:pPr marL="0" lvl="0" indent="0">
              <a:buNone/>
            </a:pPr>
            <a:endParaRPr lang="en-US" dirty="0">
              <a:latin typeface="Arial"/>
              <a:cs typeface="Arial"/>
            </a:endParaRPr>
          </a:p>
          <a:p>
            <a:pPr marL="0" indent="0">
              <a:buNone/>
            </a:pPr>
            <a:endParaRPr lang="en-US" dirty="0">
              <a:latin typeface="Arial"/>
              <a:cs typeface="Arial"/>
            </a:endParaRPr>
          </a:p>
        </p:txBody>
      </p:sp>
      <p:pic>
        <p:nvPicPr>
          <p:cNvPr id="2" name="Picture 1" descr="SexPistol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2418" y="614218"/>
            <a:ext cx="6400800" cy="4254500"/>
          </a:xfrm>
          <a:prstGeom prst="rect">
            <a:avLst/>
          </a:prstGeom>
        </p:spPr>
      </p:pic>
    </p:spTree>
    <p:extLst>
      <p:ext uri="{BB962C8B-B14F-4D97-AF65-F5344CB8AC3E}">
        <p14:creationId xmlns:p14="http://schemas.microsoft.com/office/powerpoint/2010/main" val="3419414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138669"/>
          </a:xfrm>
        </p:spPr>
        <p:txBody>
          <a:bodyPr>
            <a:normAutofit/>
          </a:bodyPr>
          <a:lstStyle/>
          <a:p>
            <a:r>
              <a:rPr lang="en-US" dirty="0">
                <a:latin typeface="Arial Bold"/>
                <a:cs typeface="Arial Bold"/>
              </a:rPr>
              <a:t>2. Industrial Noise (Bijsterveld)</a:t>
            </a:r>
          </a:p>
        </p:txBody>
      </p:sp>
      <p:sp>
        <p:nvSpPr>
          <p:cNvPr id="3" name="Content Placeholder 2"/>
          <p:cNvSpPr>
            <a:spLocks noGrp="1"/>
          </p:cNvSpPr>
          <p:nvPr>
            <p:ph idx="1"/>
          </p:nvPr>
        </p:nvSpPr>
        <p:spPr>
          <a:xfrm>
            <a:off x="457200" y="1983224"/>
            <a:ext cx="8229600" cy="4874776"/>
          </a:xfrm>
        </p:spPr>
        <p:txBody>
          <a:bodyPr>
            <a:normAutofit fontScale="92500" lnSpcReduction="20000"/>
          </a:bodyPr>
          <a:lstStyle/>
          <a:p>
            <a:r>
              <a:rPr lang="en-US" sz="3500" dirty="0">
                <a:latin typeface="Arial"/>
                <a:cs typeface="Arial"/>
              </a:rPr>
              <a:t>“… to demonstrate the role of the cultural meaning of sound in the clash between the dramatization of industrial noise problem by experts, notably physicians, and the response to this dramatization by shop-floor laborers.” (p. 153)</a:t>
            </a:r>
          </a:p>
          <a:p>
            <a:endParaRPr lang="en-US" sz="3500" dirty="0">
              <a:latin typeface="Arial"/>
              <a:cs typeface="Arial"/>
            </a:endParaRPr>
          </a:p>
          <a:p>
            <a:r>
              <a:rPr lang="en-US" sz="3500" dirty="0">
                <a:latin typeface="Arial"/>
                <a:cs typeface="Arial"/>
              </a:rPr>
              <a:t>Focusing on pro-earplug campaigns in the Netherlands and Germany – within the wider context of Western history of industrial noise and noise abatement.</a:t>
            </a:r>
          </a:p>
          <a:p>
            <a:endParaRPr lang="en-US" sz="3500" dirty="0">
              <a:latin typeface="Arial"/>
              <a:cs typeface="Arial"/>
            </a:endParaRPr>
          </a:p>
        </p:txBody>
      </p:sp>
    </p:spTree>
    <p:extLst>
      <p:ext uri="{BB962C8B-B14F-4D97-AF65-F5344CB8AC3E}">
        <p14:creationId xmlns:p14="http://schemas.microsoft.com/office/powerpoint/2010/main" val="1143419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72256"/>
            <a:ext cx="8229600" cy="5348371"/>
          </a:xfrm>
        </p:spPr>
        <p:txBody>
          <a:bodyPr>
            <a:normAutofit/>
          </a:bodyPr>
          <a:lstStyle/>
          <a:p>
            <a:r>
              <a:rPr lang="en-US" u="sng" dirty="0">
                <a:latin typeface="Arial"/>
                <a:cs typeface="Arial"/>
              </a:rPr>
              <a:t>Sound in science</a:t>
            </a:r>
            <a:r>
              <a:rPr lang="en-US" dirty="0">
                <a:latin typeface="Arial"/>
                <a:cs typeface="Arial"/>
              </a:rPr>
              <a:t> </a:t>
            </a:r>
            <a:r>
              <a:rPr lang="en-US" dirty="0">
                <a:latin typeface="Arial" panose="020B0604020202020204" pitchFamily="34" charset="0"/>
                <a:cs typeface="Arial" panose="020B0604020202020204" pitchFamily="34" charset="0"/>
              </a:rPr>
              <a:t>- the role of sound in generating scientific knowledge </a:t>
            </a:r>
          </a:p>
          <a:p>
            <a:endParaRPr lang="en-US" dirty="0">
              <a:latin typeface="Arial"/>
              <a:cs typeface="Arial"/>
            </a:endParaRPr>
          </a:p>
          <a:p>
            <a:r>
              <a:rPr lang="en-US" u="sng" dirty="0">
                <a:latin typeface="Arial"/>
                <a:cs typeface="Arial"/>
              </a:rPr>
              <a:t>Science of sound</a:t>
            </a:r>
            <a:r>
              <a:rPr lang="en-US" dirty="0">
                <a:latin typeface="Arial"/>
                <a:cs typeface="Arial"/>
              </a:rPr>
              <a:t> – e.g. acoustics, and their coevolution with the public problems of noise</a:t>
            </a:r>
          </a:p>
          <a:p>
            <a:endParaRPr lang="en-US" dirty="0">
              <a:latin typeface="Arial"/>
              <a:cs typeface="Arial"/>
            </a:endParaRPr>
          </a:p>
          <a:p>
            <a:r>
              <a:rPr lang="en-US" dirty="0">
                <a:latin typeface="Arial"/>
                <a:cs typeface="Arial"/>
              </a:rPr>
              <a:t>Symbolism of sound / cultural meaning of sound</a:t>
            </a:r>
          </a:p>
        </p:txBody>
      </p:sp>
    </p:spTree>
    <p:extLst>
      <p:ext uri="{BB962C8B-B14F-4D97-AF65-F5344CB8AC3E}">
        <p14:creationId xmlns:p14="http://schemas.microsoft.com/office/powerpoint/2010/main" val="1874823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037"/>
            <a:ext cx="8229600" cy="1143000"/>
          </a:xfrm>
        </p:spPr>
        <p:txBody>
          <a:bodyPr>
            <a:noAutofit/>
          </a:bodyPr>
          <a:lstStyle/>
          <a:p>
            <a:r>
              <a:rPr lang="en-US" sz="3200" dirty="0">
                <a:latin typeface="Arial"/>
                <a:cs typeface="Arial"/>
              </a:rPr>
              <a:t>Futurist Paintings by Luigi Russolo</a:t>
            </a:r>
            <a:endParaRPr lang="en-US" sz="3200" i="1" dirty="0">
              <a:latin typeface="Arial"/>
              <a:cs typeface="Arial"/>
            </a:endParaRPr>
          </a:p>
        </p:txBody>
      </p:sp>
      <p:pic>
        <p:nvPicPr>
          <p:cNvPr id="3" name="Picture 2" descr="RevoltofGemeentemuseumDenHaag19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0466" y="1329037"/>
            <a:ext cx="3387275" cy="5042041"/>
          </a:xfrm>
          <a:prstGeom prst="rect">
            <a:avLst/>
          </a:prstGeom>
        </p:spPr>
      </p:pic>
      <p:pic>
        <p:nvPicPr>
          <p:cNvPr id="4" name="Picture 3" descr="Russolo-PlasticSynthesisofMovementsofaWom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663" y="1329036"/>
            <a:ext cx="3835571" cy="5033313"/>
          </a:xfrm>
          <a:prstGeom prst="rect">
            <a:avLst/>
          </a:prstGeom>
        </p:spPr>
      </p:pic>
    </p:spTree>
    <p:extLst>
      <p:ext uri="{BB962C8B-B14F-4D97-AF65-F5344CB8AC3E}">
        <p14:creationId xmlns:p14="http://schemas.microsoft.com/office/powerpoint/2010/main" val="2750316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0999" y="466871"/>
            <a:ext cx="7728656" cy="815665"/>
          </a:xfrm>
        </p:spPr>
        <p:txBody>
          <a:bodyPr>
            <a:normAutofit/>
          </a:bodyPr>
          <a:lstStyle/>
          <a:p>
            <a:pPr marL="0" indent="0">
              <a:buNone/>
            </a:pPr>
            <a:r>
              <a:rPr lang="en-US" dirty="0">
                <a:latin typeface="Arial"/>
                <a:cs typeface="Arial"/>
              </a:rPr>
              <a:t>Cultural meanings of industrial noise:</a:t>
            </a:r>
          </a:p>
        </p:txBody>
      </p:sp>
      <p:sp>
        <p:nvSpPr>
          <p:cNvPr id="4" name="Content Placeholder 2"/>
          <p:cNvSpPr txBox="1">
            <a:spLocks/>
          </p:cNvSpPr>
          <p:nvPr/>
        </p:nvSpPr>
        <p:spPr>
          <a:xfrm>
            <a:off x="580999" y="1460888"/>
            <a:ext cx="8012401" cy="5397112"/>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500" dirty="0">
                <a:latin typeface="Arial"/>
                <a:cs typeface="Arial"/>
              </a:rPr>
              <a:t>Chaotic and lacking a univocal rhythm</a:t>
            </a:r>
          </a:p>
          <a:p>
            <a:endParaRPr lang="en-US" sz="3500" dirty="0">
              <a:latin typeface="Arial"/>
              <a:cs typeface="Arial"/>
            </a:endParaRPr>
          </a:p>
          <a:p>
            <a:r>
              <a:rPr lang="en-US" sz="3500" dirty="0">
                <a:latin typeface="Arial"/>
                <a:cs typeface="Arial"/>
              </a:rPr>
              <a:t>Street noise worse than industrial noise (bourgeois view)</a:t>
            </a:r>
          </a:p>
          <a:p>
            <a:endParaRPr lang="en-US" sz="3500" dirty="0">
              <a:latin typeface="Arial"/>
              <a:cs typeface="Arial"/>
            </a:endParaRPr>
          </a:p>
          <a:p>
            <a:r>
              <a:rPr lang="en-US" sz="3500" dirty="0">
                <a:latin typeface="Arial"/>
                <a:cs typeface="Arial"/>
              </a:rPr>
              <a:t>Music in factories “…rhythmic sounds was the thing to strive for.” (p. 154) believed to lead to productivity and efficiency</a:t>
            </a:r>
          </a:p>
          <a:p>
            <a:endParaRPr lang="en-US" sz="3500" dirty="0">
              <a:latin typeface="Arial"/>
              <a:cs typeface="Arial"/>
            </a:endParaRPr>
          </a:p>
          <a:p>
            <a:r>
              <a:rPr lang="en-US" sz="3500" dirty="0">
                <a:latin typeface="Arial"/>
                <a:cs typeface="Arial"/>
              </a:rPr>
              <a:t>Potential to inflict damage to the ear</a:t>
            </a:r>
          </a:p>
          <a:p>
            <a:pPr marL="0" indent="0" algn="ctr">
              <a:buFont typeface="Arial"/>
              <a:buNone/>
            </a:pPr>
            <a:endParaRPr lang="en-US" dirty="0">
              <a:latin typeface="Arial"/>
              <a:cs typeface="Arial"/>
            </a:endParaRP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3386107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80999" y="891550"/>
            <a:ext cx="8012401" cy="621067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500" dirty="0">
                <a:latin typeface="Arial"/>
                <a:cs typeface="Arial"/>
              </a:rPr>
              <a:t>Quieting the machines VS. personal protective devices for workers</a:t>
            </a:r>
          </a:p>
          <a:p>
            <a:endParaRPr lang="en-US" sz="3500" dirty="0">
              <a:latin typeface="Arial"/>
              <a:cs typeface="Arial"/>
            </a:endParaRPr>
          </a:p>
          <a:p>
            <a:r>
              <a:rPr lang="en-US" sz="3500" dirty="0">
                <a:latin typeface="Arial"/>
                <a:cs typeface="Arial"/>
              </a:rPr>
              <a:t>Efforts to educate workers VS. worker’s refusal to wear earplugs</a:t>
            </a:r>
          </a:p>
          <a:p>
            <a:endParaRPr lang="en-US" sz="3500" dirty="0">
              <a:latin typeface="Arial"/>
              <a:cs typeface="Arial"/>
            </a:endParaRPr>
          </a:p>
          <a:p>
            <a:pPr lvl="1"/>
            <a:r>
              <a:rPr lang="en-US" sz="3100" dirty="0">
                <a:latin typeface="Arial"/>
                <a:cs typeface="Arial"/>
              </a:rPr>
              <a:t>Noise as reassurance</a:t>
            </a:r>
          </a:p>
          <a:p>
            <a:pPr lvl="1"/>
            <a:endParaRPr lang="en-US" sz="3100" dirty="0">
              <a:latin typeface="Arial"/>
              <a:cs typeface="Arial"/>
            </a:endParaRPr>
          </a:p>
          <a:p>
            <a:pPr lvl="1"/>
            <a:r>
              <a:rPr lang="en-US" sz="3100" dirty="0">
                <a:latin typeface="Arial"/>
                <a:cs typeface="Arial"/>
              </a:rPr>
              <a:t>Worker’s indigenous knowledge</a:t>
            </a:r>
          </a:p>
          <a:p>
            <a:pPr lvl="1"/>
            <a:endParaRPr lang="en-US" sz="3100" dirty="0">
              <a:latin typeface="Arial"/>
              <a:cs typeface="Arial"/>
            </a:endParaRPr>
          </a:p>
          <a:p>
            <a:pPr lvl="1"/>
            <a:r>
              <a:rPr lang="en-US" sz="3100" dirty="0">
                <a:latin typeface="Arial"/>
                <a:cs typeface="Arial"/>
              </a:rPr>
              <a:t>Is there a gender dynamic?</a:t>
            </a:r>
          </a:p>
          <a:p>
            <a:pPr marL="400050" lvl="1" indent="0">
              <a:buNone/>
            </a:pPr>
            <a:r>
              <a:rPr lang="en-US" sz="3100" dirty="0">
                <a:latin typeface="Arial"/>
                <a:cs typeface="Arial"/>
              </a:rPr>
              <a:t> </a:t>
            </a:r>
          </a:p>
          <a:p>
            <a:endParaRPr lang="en-US" dirty="0">
              <a:latin typeface="Arial"/>
              <a:cs typeface="Arial"/>
            </a:endParaRPr>
          </a:p>
          <a:p>
            <a:pPr marL="0" indent="0" algn="ctr">
              <a:buFont typeface="Arial"/>
              <a:buNone/>
            </a:pPr>
            <a:endParaRPr lang="en-US" dirty="0">
              <a:latin typeface="Arial"/>
              <a:cs typeface="Arial"/>
            </a:endParaRP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2130275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157" y="1865939"/>
            <a:ext cx="3572370" cy="1697068"/>
          </a:xfrm>
        </p:spPr>
        <p:txBody>
          <a:bodyPr>
            <a:normAutofit/>
          </a:bodyPr>
          <a:lstStyle/>
          <a:p>
            <a:pPr marL="0" indent="0">
              <a:buNone/>
            </a:pPr>
            <a:r>
              <a:rPr lang="en-US" dirty="0">
                <a:latin typeface="Arial"/>
                <a:cs typeface="Arial"/>
              </a:rPr>
              <a:t>Is this “epistemologically relevant”?</a:t>
            </a:r>
          </a:p>
          <a:p>
            <a:pPr marL="0" indent="0">
              <a:buNone/>
            </a:pPr>
            <a:endParaRPr lang="en-US" dirty="0">
              <a:latin typeface="Arial"/>
              <a:cs typeface="Arial"/>
            </a:endParaRPr>
          </a:p>
        </p:txBody>
      </p:sp>
      <p:pic>
        <p:nvPicPr>
          <p:cNvPr id="4" name="Picture 3" descr="TheTimesU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1297" y="412176"/>
            <a:ext cx="4520014" cy="6026685"/>
          </a:xfrm>
          <a:prstGeom prst="rect">
            <a:avLst/>
          </a:prstGeom>
        </p:spPr>
      </p:pic>
    </p:spTree>
    <p:extLst>
      <p:ext uri="{BB962C8B-B14F-4D97-AF65-F5344CB8AC3E}">
        <p14:creationId xmlns:p14="http://schemas.microsoft.com/office/powerpoint/2010/main" val="3386695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157" y="1865939"/>
            <a:ext cx="3572370" cy="1697068"/>
          </a:xfrm>
        </p:spPr>
        <p:txBody>
          <a:bodyPr>
            <a:normAutofit/>
          </a:bodyPr>
          <a:lstStyle/>
          <a:p>
            <a:pPr marL="0" indent="0">
              <a:buNone/>
            </a:pPr>
            <a:r>
              <a:rPr lang="en-US" dirty="0">
                <a:latin typeface="Arial"/>
                <a:cs typeface="Arial"/>
              </a:rPr>
              <a:t>Is this “epistemologically relevant”?</a:t>
            </a:r>
          </a:p>
          <a:p>
            <a:pPr marL="0" indent="0">
              <a:buNone/>
            </a:pPr>
            <a:endParaRPr lang="en-US" dirty="0">
              <a:latin typeface="Arial"/>
              <a:cs typeface="Arial"/>
            </a:endParaRPr>
          </a:p>
        </p:txBody>
      </p:sp>
      <p:pic>
        <p:nvPicPr>
          <p:cNvPr id="4" name="Picture 3" descr="TheTimesU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1297" y="412176"/>
            <a:ext cx="4520014" cy="6026685"/>
          </a:xfrm>
          <a:prstGeom prst="rect">
            <a:avLst/>
          </a:prstGeom>
        </p:spPr>
      </p:pic>
      <p:sp>
        <p:nvSpPr>
          <p:cNvPr id="2" name="Content Placeholder 2">
            <a:extLst>
              <a:ext uri="{FF2B5EF4-FFF2-40B4-BE49-F238E27FC236}">
                <a16:creationId xmlns:a16="http://schemas.microsoft.com/office/drawing/2014/main" id="{CE1C3A21-487F-431F-36AB-323B491A5056}"/>
              </a:ext>
            </a:extLst>
          </p:cNvPr>
          <p:cNvSpPr txBox="1">
            <a:spLocks/>
          </p:cNvSpPr>
          <p:nvPr/>
        </p:nvSpPr>
        <p:spPr>
          <a:xfrm>
            <a:off x="182157" y="3889180"/>
            <a:ext cx="3572370" cy="195457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Arial"/>
                <a:cs typeface="Arial"/>
              </a:rPr>
              <a:t>See </a:t>
            </a:r>
            <a:r>
              <a:rPr lang="en-US" i="1" dirty="0">
                <a:latin typeface="Arial"/>
                <a:cs typeface="Arial"/>
              </a:rPr>
              <a:t>Sound Studies Reader</a:t>
            </a:r>
            <a:r>
              <a:rPr lang="en-US" dirty="0">
                <a:latin typeface="Arial"/>
                <a:cs typeface="Arial"/>
              </a:rPr>
              <a:t>, p. 161 and post on MS52 blog</a:t>
            </a:r>
          </a:p>
          <a:p>
            <a:pPr marL="0" indent="0">
              <a:buFont typeface="Arial"/>
              <a:buNone/>
            </a:pPr>
            <a:endParaRPr lang="en-US" dirty="0">
              <a:latin typeface="Arial"/>
              <a:cs typeface="Arial"/>
            </a:endParaRPr>
          </a:p>
        </p:txBody>
      </p:sp>
    </p:spTree>
    <p:extLst>
      <p:ext uri="{BB962C8B-B14F-4D97-AF65-F5344CB8AC3E}">
        <p14:creationId xmlns:p14="http://schemas.microsoft.com/office/powerpoint/2010/main" val="2106067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21811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7987"/>
            <a:ext cx="8229600" cy="2138669"/>
          </a:xfrm>
        </p:spPr>
        <p:txBody>
          <a:bodyPr>
            <a:normAutofit/>
          </a:bodyPr>
          <a:lstStyle/>
          <a:p>
            <a:r>
              <a:rPr lang="en-US" dirty="0">
                <a:latin typeface="Arial Bold"/>
                <a:cs typeface="Arial Bold"/>
              </a:rPr>
              <a:t>3. Avant-Garde Noise (Kahn)</a:t>
            </a:r>
          </a:p>
        </p:txBody>
      </p:sp>
    </p:spTree>
    <p:extLst>
      <p:ext uri="{BB962C8B-B14F-4D97-AF65-F5344CB8AC3E}">
        <p14:creationId xmlns:p14="http://schemas.microsoft.com/office/powerpoint/2010/main" val="33746980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1" y="2281370"/>
            <a:ext cx="8197273" cy="3539922"/>
          </a:xfrm>
        </p:spPr>
        <p:txBody>
          <a:bodyPr>
            <a:noAutofit/>
          </a:bodyPr>
          <a:lstStyle/>
          <a:p>
            <a:pPr algn="l"/>
            <a:endParaRPr lang="en-US" sz="2800" dirty="0">
              <a:latin typeface="Arial"/>
              <a:cs typeface="Arial"/>
            </a:endParaRPr>
          </a:p>
          <a:p>
            <a:pPr algn="l"/>
            <a:endParaRPr lang="en-US" sz="2800" dirty="0">
              <a:latin typeface="Arial"/>
              <a:cs typeface="Arial"/>
            </a:endParaRPr>
          </a:p>
        </p:txBody>
      </p:sp>
      <p:sp>
        <p:nvSpPr>
          <p:cNvPr id="2" name="TextBox 1"/>
          <p:cNvSpPr txBox="1"/>
          <p:nvPr/>
        </p:nvSpPr>
        <p:spPr>
          <a:xfrm>
            <a:off x="570830" y="1126314"/>
            <a:ext cx="8428182" cy="584776"/>
          </a:xfrm>
          <a:prstGeom prst="rect">
            <a:avLst/>
          </a:prstGeom>
          <a:noFill/>
        </p:spPr>
        <p:txBody>
          <a:bodyPr wrap="square" rtlCol="0">
            <a:spAutoFit/>
          </a:bodyPr>
          <a:lstStyle/>
          <a:p>
            <a:r>
              <a:rPr lang="en-US" sz="3200" dirty="0">
                <a:latin typeface="Arial"/>
                <a:cs typeface="Arial"/>
              </a:rPr>
              <a:t>Who is the avant-garde?</a:t>
            </a:r>
          </a:p>
        </p:txBody>
      </p:sp>
    </p:spTree>
    <p:extLst>
      <p:ext uri="{BB962C8B-B14F-4D97-AF65-F5344CB8AC3E}">
        <p14:creationId xmlns:p14="http://schemas.microsoft.com/office/powerpoint/2010/main" val="1403970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1" y="2281370"/>
            <a:ext cx="8197273" cy="3539922"/>
          </a:xfrm>
        </p:spPr>
        <p:txBody>
          <a:bodyPr>
            <a:noAutofit/>
          </a:bodyPr>
          <a:lstStyle/>
          <a:p>
            <a:pPr marL="457200" lvl="0" indent="-457200" algn="l">
              <a:buFont typeface="Arial"/>
              <a:buChar char="•"/>
            </a:pPr>
            <a:r>
              <a:rPr lang="en-US" dirty="0">
                <a:latin typeface="Arial"/>
                <a:cs typeface="Arial"/>
              </a:rPr>
              <a:t>Cabaret Voltaire of Zurich Dada (Richard Huelsenbeck, Hugo Ball, Tristan Tzara)</a:t>
            </a:r>
          </a:p>
          <a:p>
            <a:pPr algn="l"/>
            <a:endParaRPr lang="en-US" dirty="0">
              <a:latin typeface="Arial"/>
              <a:cs typeface="Arial"/>
            </a:endParaRPr>
          </a:p>
          <a:p>
            <a:pPr algn="l"/>
            <a:endParaRPr lang="en-US" sz="2800" dirty="0">
              <a:latin typeface="Arial"/>
              <a:cs typeface="Arial"/>
            </a:endParaRPr>
          </a:p>
          <a:p>
            <a:pPr algn="l"/>
            <a:endParaRPr lang="en-US" sz="2800" dirty="0">
              <a:latin typeface="Arial"/>
              <a:cs typeface="Arial"/>
            </a:endParaRPr>
          </a:p>
        </p:txBody>
      </p:sp>
      <p:sp>
        <p:nvSpPr>
          <p:cNvPr id="2" name="TextBox 1"/>
          <p:cNvSpPr txBox="1"/>
          <p:nvPr/>
        </p:nvSpPr>
        <p:spPr>
          <a:xfrm>
            <a:off x="570830" y="1126314"/>
            <a:ext cx="8428182" cy="584776"/>
          </a:xfrm>
          <a:prstGeom prst="rect">
            <a:avLst/>
          </a:prstGeom>
          <a:noFill/>
        </p:spPr>
        <p:txBody>
          <a:bodyPr wrap="square" rtlCol="0">
            <a:spAutoFit/>
          </a:bodyPr>
          <a:lstStyle/>
          <a:p>
            <a:r>
              <a:rPr lang="en-US" sz="3200" dirty="0">
                <a:latin typeface="Arial"/>
                <a:cs typeface="Arial"/>
              </a:rPr>
              <a:t>Who is the avant-garde?</a:t>
            </a:r>
          </a:p>
        </p:txBody>
      </p:sp>
    </p:spTree>
    <p:extLst>
      <p:ext uri="{BB962C8B-B14F-4D97-AF65-F5344CB8AC3E}">
        <p14:creationId xmlns:p14="http://schemas.microsoft.com/office/powerpoint/2010/main" val="21040199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1" y="2281370"/>
            <a:ext cx="8197273" cy="3539922"/>
          </a:xfrm>
        </p:spPr>
        <p:txBody>
          <a:bodyPr>
            <a:noAutofit/>
          </a:bodyPr>
          <a:lstStyle/>
          <a:p>
            <a:pPr marL="457200" lvl="0" indent="-457200" algn="l">
              <a:buFont typeface="Arial"/>
              <a:buChar char="•"/>
            </a:pPr>
            <a:r>
              <a:rPr lang="en-US" dirty="0">
                <a:latin typeface="Arial"/>
                <a:cs typeface="Arial"/>
              </a:rPr>
              <a:t>Cabaret Voltaire of Zurich Dada (Richard Huelsenbeck, Hugo Ball, Tristan Tzara)</a:t>
            </a:r>
          </a:p>
          <a:p>
            <a:pPr algn="l"/>
            <a:endParaRPr lang="en-US" dirty="0">
              <a:latin typeface="Arial"/>
              <a:cs typeface="Arial"/>
            </a:endParaRPr>
          </a:p>
          <a:p>
            <a:pPr marL="457200" indent="-457200" algn="l">
              <a:buFont typeface="Arial"/>
              <a:buChar char="•"/>
            </a:pPr>
            <a:r>
              <a:rPr lang="en-US" dirty="0">
                <a:latin typeface="Arial"/>
                <a:cs typeface="Arial"/>
              </a:rPr>
              <a:t>Italian Futurists (Russolo, F.T. Marinetti, Balilla Pratella)</a:t>
            </a:r>
          </a:p>
          <a:p>
            <a:pPr algn="l"/>
            <a:endParaRPr lang="en-US" sz="2800" dirty="0">
              <a:latin typeface="Arial"/>
              <a:cs typeface="Arial"/>
            </a:endParaRPr>
          </a:p>
          <a:p>
            <a:pPr algn="l"/>
            <a:endParaRPr lang="en-US" sz="2800" dirty="0">
              <a:latin typeface="Arial"/>
              <a:cs typeface="Arial"/>
            </a:endParaRPr>
          </a:p>
        </p:txBody>
      </p:sp>
      <p:sp>
        <p:nvSpPr>
          <p:cNvPr id="2" name="TextBox 1"/>
          <p:cNvSpPr txBox="1"/>
          <p:nvPr/>
        </p:nvSpPr>
        <p:spPr>
          <a:xfrm>
            <a:off x="570830" y="1126314"/>
            <a:ext cx="8428182" cy="584776"/>
          </a:xfrm>
          <a:prstGeom prst="rect">
            <a:avLst/>
          </a:prstGeom>
          <a:noFill/>
        </p:spPr>
        <p:txBody>
          <a:bodyPr wrap="square" rtlCol="0">
            <a:spAutoFit/>
          </a:bodyPr>
          <a:lstStyle/>
          <a:p>
            <a:r>
              <a:rPr lang="en-US" sz="3200" dirty="0">
                <a:latin typeface="Arial"/>
                <a:cs typeface="Arial"/>
              </a:rPr>
              <a:t>Who is the avant-garde?</a:t>
            </a:r>
          </a:p>
        </p:txBody>
      </p:sp>
    </p:spTree>
    <p:extLst>
      <p:ext uri="{BB962C8B-B14F-4D97-AF65-F5344CB8AC3E}">
        <p14:creationId xmlns:p14="http://schemas.microsoft.com/office/powerpoint/2010/main" val="2866175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baretVoltaire193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4473" y="663950"/>
            <a:ext cx="4241980" cy="5618517"/>
          </a:xfrm>
          <a:prstGeom prst="rect">
            <a:avLst/>
          </a:prstGeom>
        </p:spPr>
      </p:pic>
      <p:sp>
        <p:nvSpPr>
          <p:cNvPr id="7" name="TextBox 6"/>
          <p:cNvSpPr txBox="1"/>
          <p:nvPr/>
        </p:nvSpPr>
        <p:spPr>
          <a:xfrm>
            <a:off x="280965" y="4517682"/>
            <a:ext cx="3450247" cy="1077218"/>
          </a:xfrm>
          <a:prstGeom prst="rect">
            <a:avLst/>
          </a:prstGeom>
          <a:noFill/>
        </p:spPr>
        <p:txBody>
          <a:bodyPr wrap="square" rtlCol="0">
            <a:spAutoFit/>
          </a:bodyPr>
          <a:lstStyle/>
          <a:p>
            <a:r>
              <a:rPr lang="en-US" sz="3200" dirty="0">
                <a:latin typeface="Arial"/>
                <a:cs typeface="Arial"/>
              </a:rPr>
              <a:t>Cabaret Voltaire, Zurich, 1935</a:t>
            </a:r>
          </a:p>
        </p:txBody>
      </p:sp>
    </p:spTree>
    <p:extLst>
      <p:ext uri="{BB962C8B-B14F-4D97-AF65-F5344CB8AC3E}">
        <p14:creationId xmlns:p14="http://schemas.microsoft.com/office/powerpoint/2010/main" val="912437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69434"/>
            <a:ext cx="8229600" cy="5584710"/>
          </a:xfrm>
        </p:spPr>
        <p:txBody>
          <a:bodyPr>
            <a:normAutofit/>
          </a:bodyPr>
          <a:lstStyle/>
          <a:p>
            <a:pPr marL="0" indent="0">
              <a:buNone/>
            </a:pPr>
            <a:r>
              <a:rPr lang="en-US" dirty="0">
                <a:latin typeface="Arial"/>
                <a:cs typeface="Arial"/>
              </a:rPr>
              <a:t>“The evolution of music is comparable to the multiplication of machines” (p. 11)</a:t>
            </a:r>
          </a:p>
          <a:p>
            <a:pPr marL="0" indent="0">
              <a:buNone/>
            </a:pPr>
            <a:endParaRPr lang="en-US" dirty="0">
              <a:latin typeface="Arial"/>
              <a:cs typeface="Arial"/>
            </a:endParaRPr>
          </a:p>
          <a:p>
            <a:pPr marL="0" indent="0">
              <a:buNone/>
            </a:pPr>
            <a:r>
              <a:rPr lang="en-US" dirty="0">
                <a:latin typeface="Arial"/>
                <a:cs typeface="Arial"/>
              </a:rPr>
              <a:t>“We must break out of this limited circle of sounds and conquer the infinite varieties of noise-sounds.” (p. 11)</a:t>
            </a:r>
          </a:p>
          <a:p>
            <a:pPr marL="0" indent="0">
              <a:buNone/>
            </a:pPr>
            <a:r>
              <a:rPr lang="en-US" dirty="0">
                <a:latin typeface="Arial"/>
                <a:cs typeface="Arial"/>
              </a:rPr>
              <a:t> </a:t>
            </a:r>
          </a:p>
          <a:p>
            <a:pPr marL="0" indent="0">
              <a:buNone/>
            </a:pPr>
            <a:r>
              <a:rPr lang="en-US" dirty="0">
                <a:latin typeface="Arial"/>
                <a:cs typeface="Arial"/>
              </a:rPr>
              <a:t>“We want to give pitches to these diverse noises, regulating them harmonically and rhythmically.” (p. 12)</a:t>
            </a:r>
          </a:p>
          <a:p>
            <a:pPr marL="0" indent="0">
              <a:buNone/>
            </a:pPr>
            <a:endParaRPr lang="en-US" dirty="0"/>
          </a:p>
        </p:txBody>
      </p:sp>
    </p:spTree>
    <p:extLst>
      <p:ext uri="{BB962C8B-B14F-4D97-AF65-F5344CB8AC3E}">
        <p14:creationId xmlns:p14="http://schemas.microsoft.com/office/powerpoint/2010/main" val="2478565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baretVoltaire-no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563" y="584376"/>
            <a:ext cx="7289178" cy="4987332"/>
          </a:xfrm>
          <a:prstGeom prst="rect">
            <a:avLst/>
          </a:prstGeom>
        </p:spPr>
      </p:pic>
      <p:sp>
        <p:nvSpPr>
          <p:cNvPr id="2" name="Rectangle 1"/>
          <p:cNvSpPr/>
          <p:nvPr/>
        </p:nvSpPr>
        <p:spPr>
          <a:xfrm>
            <a:off x="0" y="5929019"/>
            <a:ext cx="9144000" cy="584776"/>
          </a:xfrm>
          <a:prstGeom prst="rect">
            <a:avLst/>
          </a:prstGeom>
        </p:spPr>
        <p:txBody>
          <a:bodyPr wrap="square">
            <a:spAutoFit/>
          </a:bodyPr>
          <a:lstStyle/>
          <a:p>
            <a:pPr algn="ctr"/>
            <a:r>
              <a:rPr lang="en-US" sz="3200" dirty="0">
                <a:latin typeface="Arial"/>
                <a:cs typeface="Arial"/>
              </a:rPr>
              <a:t>Cabaret Voltaire today</a:t>
            </a:r>
          </a:p>
        </p:txBody>
      </p:sp>
    </p:spTree>
    <p:extLst>
      <p:ext uri="{BB962C8B-B14F-4D97-AF65-F5344CB8AC3E}">
        <p14:creationId xmlns:p14="http://schemas.microsoft.com/office/powerpoint/2010/main" val="17615624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4032" y="6035651"/>
            <a:ext cx="3341035" cy="584776"/>
          </a:xfrm>
          <a:prstGeom prst="rect">
            <a:avLst/>
          </a:prstGeom>
        </p:spPr>
        <p:txBody>
          <a:bodyPr wrap="square">
            <a:spAutoFit/>
          </a:bodyPr>
          <a:lstStyle/>
          <a:p>
            <a:pPr algn="ctr"/>
            <a:r>
              <a:rPr lang="en-US" sz="3200" dirty="0">
                <a:latin typeface="Arial"/>
                <a:cs typeface="Arial"/>
              </a:rPr>
              <a:t>Sophie Taeuber</a:t>
            </a:r>
          </a:p>
        </p:txBody>
      </p:sp>
      <p:pic>
        <p:nvPicPr>
          <p:cNvPr id="6" name="Picture 5" descr="HugoBa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7096" y="469118"/>
            <a:ext cx="3539697" cy="5299713"/>
          </a:xfrm>
          <a:prstGeom prst="rect">
            <a:avLst/>
          </a:prstGeom>
        </p:spPr>
      </p:pic>
      <p:pic>
        <p:nvPicPr>
          <p:cNvPr id="7" name="Picture 6" descr="Sophie_Taeuber-dancing at the Cabaret Voltai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032" y="469118"/>
            <a:ext cx="3341035" cy="5297927"/>
          </a:xfrm>
          <a:prstGeom prst="rect">
            <a:avLst/>
          </a:prstGeom>
        </p:spPr>
      </p:pic>
      <p:sp>
        <p:nvSpPr>
          <p:cNvPr id="8" name="Rectangle 7"/>
          <p:cNvSpPr/>
          <p:nvPr/>
        </p:nvSpPr>
        <p:spPr>
          <a:xfrm>
            <a:off x="5069496" y="6035651"/>
            <a:ext cx="3539697" cy="584776"/>
          </a:xfrm>
          <a:prstGeom prst="rect">
            <a:avLst/>
          </a:prstGeom>
        </p:spPr>
        <p:txBody>
          <a:bodyPr wrap="square">
            <a:spAutoFit/>
          </a:bodyPr>
          <a:lstStyle/>
          <a:p>
            <a:pPr algn="ctr"/>
            <a:r>
              <a:rPr lang="en-US" sz="3200" dirty="0">
                <a:latin typeface="Arial"/>
                <a:cs typeface="Arial"/>
              </a:rPr>
              <a:t>Hugo Ball</a:t>
            </a:r>
          </a:p>
        </p:txBody>
      </p:sp>
    </p:spTree>
    <p:extLst>
      <p:ext uri="{BB962C8B-B14F-4D97-AF65-F5344CB8AC3E}">
        <p14:creationId xmlns:p14="http://schemas.microsoft.com/office/powerpoint/2010/main" val="38711701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29019"/>
            <a:ext cx="9144000" cy="584776"/>
          </a:xfrm>
          <a:prstGeom prst="rect">
            <a:avLst/>
          </a:prstGeom>
        </p:spPr>
        <p:txBody>
          <a:bodyPr wrap="square">
            <a:spAutoFit/>
          </a:bodyPr>
          <a:lstStyle/>
          <a:p>
            <a:pPr algn="ctr"/>
            <a:r>
              <a:rPr lang="en-US" sz="3200" dirty="0">
                <a:latin typeface="Arial"/>
                <a:cs typeface="Arial"/>
              </a:rPr>
              <a:t>Tristan Tzara performance</a:t>
            </a:r>
          </a:p>
        </p:txBody>
      </p:sp>
      <p:pic>
        <p:nvPicPr>
          <p:cNvPr id="3" name="Picture 2" descr="1923TristanTzarasHjrtaavga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603" y="336411"/>
            <a:ext cx="6548492" cy="5429366"/>
          </a:xfrm>
          <a:prstGeom prst="rect">
            <a:avLst/>
          </a:prstGeom>
        </p:spPr>
      </p:pic>
    </p:spTree>
    <p:extLst>
      <p:ext uri="{BB962C8B-B14F-4D97-AF65-F5344CB8AC3E}">
        <p14:creationId xmlns:p14="http://schemas.microsoft.com/office/powerpoint/2010/main" val="24943168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29019"/>
            <a:ext cx="9144000" cy="584776"/>
          </a:xfrm>
          <a:prstGeom prst="rect">
            <a:avLst/>
          </a:prstGeom>
        </p:spPr>
        <p:txBody>
          <a:bodyPr wrap="square">
            <a:spAutoFit/>
          </a:bodyPr>
          <a:lstStyle/>
          <a:p>
            <a:pPr algn="ctr"/>
            <a:r>
              <a:rPr lang="en-US" sz="3200" dirty="0">
                <a:latin typeface="Arial"/>
                <a:cs typeface="Arial"/>
              </a:rPr>
              <a:t>Tristan Tzara, </a:t>
            </a:r>
            <a:r>
              <a:rPr lang="en-US" sz="3200" i="1" dirty="0">
                <a:latin typeface="Arial"/>
                <a:cs typeface="Arial"/>
              </a:rPr>
              <a:t>How to Make a Dadaist Poem</a:t>
            </a:r>
          </a:p>
        </p:txBody>
      </p:sp>
      <p:pic>
        <p:nvPicPr>
          <p:cNvPr id="5" name="Picture 4" descr="Text, letter&#10;&#10;Description automatically generated">
            <a:extLst>
              <a:ext uri="{FF2B5EF4-FFF2-40B4-BE49-F238E27FC236}">
                <a16:creationId xmlns:a16="http://schemas.microsoft.com/office/drawing/2014/main" id="{51080928-274E-F772-2304-DA813A1DFCD1}"/>
              </a:ext>
            </a:extLst>
          </p:cNvPr>
          <p:cNvPicPr>
            <a:picLocks noChangeAspect="1"/>
          </p:cNvPicPr>
          <p:nvPr/>
        </p:nvPicPr>
        <p:blipFill>
          <a:blip r:embed="rId2"/>
          <a:stretch>
            <a:fillRect/>
          </a:stretch>
        </p:blipFill>
        <p:spPr>
          <a:xfrm>
            <a:off x="886481" y="455416"/>
            <a:ext cx="7371038" cy="5331381"/>
          </a:xfrm>
          <a:prstGeom prst="rect">
            <a:avLst/>
          </a:prstGeom>
        </p:spPr>
      </p:pic>
    </p:spTree>
    <p:extLst>
      <p:ext uri="{BB962C8B-B14F-4D97-AF65-F5344CB8AC3E}">
        <p14:creationId xmlns:p14="http://schemas.microsoft.com/office/powerpoint/2010/main" val="28198938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95059"/>
            <a:ext cx="9144000" cy="1077218"/>
          </a:xfrm>
          <a:prstGeom prst="rect">
            <a:avLst/>
          </a:prstGeom>
        </p:spPr>
        <p:txBody>
          <a:bodyPr wrap="square">
            <a:spAutoFit/>
          </a:bodyPr>
          <a:lstStyle/>
          <a:p>
            <a:pPr algn="ctr"/>
            <a:r>
              <a:rPr lang="en-US" sz="3200" dirty="0">
                <a:latin typeface="Arial"/>
                <a:cs typeface="Arial"/>
              </a:rPr>
              <a:t>Theo van Doesburg, poster for a Dada </a:t>
            </a:r>
            <a:r>
              <a:rPr lang="en-US" sz="3200" b="0" i="0" dirty="0">
                <a:effectLst/>
                <a:latin typeface="Arial" panose="020B0604020202020204" pitchFamily="34" charset="0"/>
              </a:rPr>
              <a:t>soirée,</a:t>
            </a:r>
          </a:p>
          <a:p>
            <a:pPr algn="ctr"/>
            <a:r>
              <a:rPr lang="en-US" sz="3200" b="0" i="0" dirty="0">
                <a:effectLst/>
                <a:latin typeface="Arial" panose="020B0604020202020204" pitchFamily="34" charset="0"/>
              </a:rPr>
              <a:t>ca.1923</a:t>
            </a:r>
            <a:endParaRPr lang="en-US" sz="3200" dirty="0">
              <a:latin typeface="Arial"/>
              <a:cs typeface="Arial"/>
            </a:endParaRPr>
          </a:p>
        </p:txBody>
      </p:sp>
      <p:pic>
        <p:nvPicPr>
          <p:cNvPr id="4" name="Picture 3" descr="Text&#10;&#10;Description automatically generated">
            <a:extLst>
              <a:ext uri="{FF2B5EF4-FFF2-40B4-BE49-F238E27FC236}">
                <a16:creationId xmlns:a16="http://schemas.microsoft.com/office/drawing/2014/main" id="{40AF1CDC-E456-ADF4-0E54-26B2240EC1A6}"/>
              </a:ext>
            </a:extLst>
          </p:cNvPr>
          <p:cNvPicPr>
            <a:picLocks noChangeAspect="1"/>
          </p:cNvPicPr>
          <p:nvPr/>
        </p:nvPicPr>
        <p:blipFill>
          <a:blip r:embed="rId2"/>
          <a:stretch>
            <a:fillRect/>
          </a:stretch>
        </p:blipFill>
        <p:spPr>
          <a:xfrm>
            <a:off x="2088931" y="402835"/>
            <a:ext cx="4966138" cy="4973983"/>
          </a:xfrm>
          <a:prstGeom prst="rect">
            <a:avLst/>
          </a:prstGeom>
        </p:spPr>
      </p:pic>
    </p:spTree>
    <p:extLst>
      <p:ext uri="{BB962C8B-B14F-4D97-AF65-F5344CB8AC3E}">
        <p14:creationId xmlns:p14="http://schemas.microsoft.com/office/powerpoint/2010/main" val="2330357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260" y="3957132"/>
            <a:ext cx="3642260" cy="1569660"/>
          </a:xfrm>
          <a:prstGeom prst="rect">
            <a:avLst/>
          </a:prstGeom>
        </p:spPr>
        <p:txBody>
          <a:bodyPr wrap="square">
            <a:spAutoFit/>
          </a:bodyPr>
          <a:lstStyle/>
          <a:p>
            <a:r>
              <a:rPr lang="en-US" sz="3200" dirty="0">
                <a:latin typeface="Arial"/>
                <a:cs typeface="Arial"/>
              </a:rPr>
              <a:t>Marcel Janco</a:t>
            </a:r>
          </a:p>
          <a:p>
            <a:r>
              <a:rPr lang="en-US" sz="3200" i="1" dirty="0">
                <a:latin typeface="Arial"/>
                <a:cs typeface="Arial"/>
              </a:rPr>
              <a:t>Cabaret Voltaire</a:t>
            </a:r>
          </a:p>
          <a:p>
            <a:r>
              <a:rPr lang="en-US" sz="3200" dirty="0">
                <a:latin typeface="Arial"/>
                <a:cs typeface="Arial"/>
              </a:rPr>
              <a:t>(1916)</a:t>
            </a:r>
          </a:p>
        </p:txBody>
      </p:sp>
      <p:pic>
        <p:nvPicPr>
          <p:cNvPr id="4" name="Picture 3" descr="MarcelJanc.CabaretVoltaire.191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5520" y="407781"/>
            <a:ext cx="4330853" cy="5988554"/>
          </a:xfrm>
          <a:prstGeom prst="rect">
            <a:avLst/>
          </a:prstGeom>
        </p:spPr>
      </p:pic>
    </p:spTree>
    <p:extLst>
      <p:ext uri="{BB962C8B-B14F-4D97-AF65-F5344CB8AC3E}">
        <p14:creationId xmlns:p14="http://schemas.microsoft.com/office/powerpoint/2010/main" val="35142344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1" y="1933390"/>
            <a:ext cx="8197273" cy="5214387"/>
          </a:xfrm>
        </p:spPr>
        <p:txBody>
          <a:bodyPr>
            <a:noAutofit/>
          </a:bodyPr>
          <a:lstStyle/>
          <a:p>
            <a:pPr marL="457200" indent="-457200" algn="l">
              <a:buFont typeface="Arial"/>
              <a:buChar char="•"/>
            </a:pPr>
            <a:r>
              <a:rPr lang="en-US" dirty="0">
                <a:latin typeface="Arial"/>
                <a:cs typeface="Arial"/>
              </a:rPr>
              <a:t>All of Dada “beats a drum, wails, sneers and lashes out.” (Richard Huelsenbeck quoted on p. 427)</a:t>
            </a:r>
          </a:p>
          <a:p>
            <a:pPr marL="457200" indent="-457200" algn="l">
              <a:buFont typeface="Arial"/>
              <a:buChar char="•"/>
            </a:pPr>
            <a:endParaRPr lang="en-US" dirty="0">
              <a:latin typeface="Arial"/>
              <a:cs typeface="Arial"/>
            </a:endParaRPr>
          </a:p>
          <a:p>
            <a:pPr marL="457200" indent="-457200" algn="l">
              <a:buFont typeface="Arial"/>
              <a:buChar char="•"/>
            </a:pPr>
            <a:r>
              <a:rPr lang="en-US" dirty="0">
                <a:latin typeface="Arial"/>
                <a:cs typeface="Arial"/>
              </a:rPr>
              <a:t>“This noise was made significant in part by making others—primarily women and non-Europeans—insignificant in a context of war and religion.” (p. 427)</a:t>
            </a:r>
          </a:p>
          <a:p>
            <a:pPr marL="457200" indent="-457200" algn="l">
              <a:buFont typeface="Arial"/>
              <a:buChar char="•"/>
            </a:pPr>
            <a:endParaRPr lang="en-US" dirty="0">
              <a:latin typeface="Arial"/>
              <a:cs typeface="Arial"/>
            </a:endParaRPr>
          </a:p>
          <a:p>
            <a:pPr marL="457200" indent="-457200" algn="l">
              <a:buFont typeface="Arial"/>
              <a:buChar char="•"/>
            </a:pPr>
            <a:endParaRPr lang="en-US" dirty="0">
              <a:latin typeface="Arial"/>
              <a:cs typeface="Arial"/>
            </a:endParaRPr>
          </a:p>
          <a:p>
            <a:pPr algn="l"/>
            <a:endParaRPr lang="en-US" sz="2800" dirty="0">
              <a:latin typeface="Arial"/>
              <a:cs typeface="Arial"/>
            </a:endParaRPr>
          </a:p>
          <a:p>
            <a:pPr algn="l"/>
            <a:endParaRPr lang="en-US" sz="2800" dirty="0">
              <a:latin typeface="Arial"/>
              <a:cs typeface="Arial"/>
            </a:endParaRPr>
          </a:p>
        </p:txBody>
      </p:sp>
      <p:sp>
        <p:nvSpPr>
          <p:cNvPr id="2" name="TextBox 1"/>
          <p:cNvSpPr txBox="1"/>
          <p:nvPr/>
        </p:nvSpPr>
        <p:spPr>
          <a:xfrm>
            <a:off x="570830" y="598526"/>
            <a:ext cx="8428182" cy="769441"/>
          </a:xfrm>
          <a:prstGeom prst="rect">
            <a:avLst/>
          </a:prstGeom>
          <a:noFill/>
        </p:spPr>
        <p:txBody>
          <a:bodyPr wrap="square" rtlCol="0">
            <a:spAutoFit/>
          </a:bodyPr>
          <a:lstStyle/>
          <a:p>
            <a:r>
              <a:rPr lang="en-US" sz="4400" dirty="0">
                <a:latin typeface="Arial"/>
                <a:cs typeface="Arial"/>
              </a:rPr>
              <a:t>Avant-Garde Noise</a:t>
            </a:r>
          </a:p>
        </p:txBody>
      </p:sp>
    </p:spTree>
    <p:extLst>
      <p:ext uri="{BB962C8B-B14F-4D97-AF65-F5344CB8AC3E}">
        <p14:creationId xmlns:p14="http://schemas.microsoft.com/office/powerpoint/2010/main" val="39712280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1" y="1315299"/>
            <a:ext cx="8197273" cy="4247519"/>
          </a:xfrm>
        </p:spPr>
        <p:txBody>
          <a:bodyPr>
            <a:noAutofit/>
          </a:bodyPr>
          <a:lstStyle/>
          <a:p>
            <a:pPr marL="457200" indent="-457200" algn="l">
              <a:buFont typeface="Arial"/>
              <a:buChar char="•"/>
            </a:pPr>
            <a:r>
              <a:rPr lang="en-US" dirty="0">
                <a:latin typeface="Arial"/>
                <a:cs typeface="Arial"/>
              </a:rPr>
              <a:t>Dada:</a:t>
            </a:r>
          </a:p>
          <a:p>
            <a:pPr marL="2286000" lvl="4" indent="-457200" algn="l">
              <a:buFont typeface="Wingdings" charset="2"/>
              <a:buChar char="ü"/>
            </a:pPr>
            <a:r>
              <a:rPr lang="en-US" sz="3200" dirty="0">
                <a:latin typeface="Arial"/>
                <a:cs typeface="Arial"/>
              </a:rPr>
              <a:t>Bruitism</a:t>
            </a:r>
          </a:p>
          <a:p>
            <a:pPr marL="2286000" lvl="4" indent="-457200" algn="l">
              <a:buFont typeface="Wingdings" charset="2"/>
              <a:buChar char="ü"/>
            </a:pPr>
            <a:r>
              <a:rPr lang="en-US" sz="3200" dirty="0">
                <a:latin typeface="Arial"/>
                <a:cs typeface="Arial"/>
              </a:rPr>
              <a:t>Futurism</a:t>
            </a:r>
          </a:p>
          <a:p>
            <a:pPr marL="2286000" lvl="4" indent="-457200" algn="l">
              <a:buFont typeface="Wingdings" charset="2"/>
              <a:buChar char="ü"/>
            </a:pPr>
            <a:r>
              <a:rPr lang="en-US" sz="3200" dirty="0">
                <a:latin typeface="Arial"/>
                <a:cs typeface="Arial"/>
              </a:rPr>
              <a:t>Primitivism</a:t>
            </a:r>
          </a:p>
          <a:p>
            <a:pPr marL="2286000" lvl="4" indent="-457200" algn="l">
              <a:buFont typeface="Wingdings" charset="2"/>
              <a:buChar char="ü"/>
            </a:pPr>
            <a:r>
              <a:rPr lang="en-US" sz="3200" dirty="0">
                <a:latin typeface="Arial"/>
                <a:cs typeface="Arial"/>
              </a:rPr>
              <a:t>Christian?</a:t>
            </a:r>
          </a:p>
          <a:p>
            <a:pPr marL="2286000" lvl="4" indent="-457200" algn="l">
              <a:buFont typeface="Wingdings" charset="2"/>
              <a:buChar char="ü"/>
            </a:pPr>
            <a:r>
              <a:rPr lang="en-US" sz="3200" dirty="0">
                <a:latin typeface="Arial"/>
                <a:cs typeface="Arial"/>
              </a:rPr>
              <a:t>Polygot</a:t>
            </a:r>
          </a:p>
          <a:p>
            <a:pPr marL="2286000" lvl="4" indent="-457200" algn="l">
              <a:buFont typeface="Wingdings" charset="2"/>
              <a:buChar char="ü"/>
            </a:pPr>
            <a:r>
              <a:rPr lang="en-US" sz="3200" dirty="0">
                <a:latin typeface="Arial"/>
                <a:cs typeface="Arial"/>
              </a:rPr>
              <a:t>Simultaneism</a:t>
            </a:r>
          </a:p>
          <a:p>
            <a:pPr marL="457200" indent="-457200" algn="l">
              <a:buFont typeface="Arial"/>
              <a:buChar char="•"/>
            </a:pPr>
            <a:endParaRPr lang="en-US" dirty="0">
              <a:latin typeface="Arial"/>
              <a:cs typeface="Arial"/>
            </a:endParaRPr>
          </a:p>
          <a:p>
            <a:pPr marL="457200" indent="-457200" algn="l">
              <a:buFont typeface="Arial"/>
              <a:buChar char="•"/>
            </a:pPr>
            <a:endParaRPr lang="en-US" dirty="0">
              <a:latin typeface="Arial"/>
              <a:cs typeface="Arial"/>
            </a:endParaRPr>
          </a:p>
          <a:p>
            <a:pPr algn="l"/>
            <a:endParaRPr lang="en-US" sz="2800" dirty="0">
              <a:latin typeface="Arial"/>
              <a:cs typeface="Arial"/>
            </a:endParaRPr>
          </a:p>
          <a:p>
            <a:pPr algn="l"/>
            <a:endParaRPr lang="en-US" sz="2800" dirty="0">
              <a:latin typeface="Arial"/>
              <a:cs typeface="Arial"/>
            </a:endParaRPr>
          </a:p>
        </p:txBody>
      </p:sp>
    </p:spTree>
    <p:extLst>
      <p:ext uri="{BB962C8B-B14F-4D97-AF65-F5344CB8AC3E}">
        <p14:creationId xmlns:p14="http://schemas.microsoft.com/office/powerpoint/2010/main" val="19625485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1" y="1068063"/>
            <a:ext cx="8197273" cy="5214387"/>
          </a:xfrm>
        </p:spPr>
        <p:txBody>
          <a:bodyPr>
            <a:noAutofit/>
          </a:bodyPr>
          <a:lstStyle/>
          <a:p>
            <a:pPr marL="457200" indent="-457200" algn="l">
              <a:buFont typeface="Arial"/>
              <a:buChar char="•"/>
            </a:pPr>
            <a:r>
              <a:rPr lang="en-US" dirty="0">
                <a:latin typeface="Arial"/>
                <a:cs typeface="Arial"/>
              </a:rPr>
              <a:t>Avant-garde noise, in other words, both marshals and mutes the noise of the other: power is attacked at the expense of the less powerful, and society itself is both attacked and reinforced.” (p. 429)</a:t>
            </a:r>
          </a:p>
          <a:p>
            <a:pPr marL="457200" indent="-457200" algn="l">
              <a:buFont typeface="Arial"/>
              <a:buChar char="•"/>
            </a:pPr>
            <a:endParaRPr lang="en-US" dirty="0">
              <a:latin typeface="Arial"/>
              <a:cs typeface="Arial"/>
            </a:endParaRPr>
          </a:p>
          <a:p>
            <a:pPr marL="457200" indent="-457200" algn="l">
              <a:buFont typeface="Arial"/>
              <a:buChar char="•"/>
            </a:pPr>
            <a:r>
              <a:rPr lang="en-US" i="1" dirty="0">
                <a:latin typeface="Arial"/>
                <a:cs typeface="Arial"/>
              </a:rPr>
              <a:t>What does Kahn mean by this?</a:t>
            </a:r>
          </a:p>
          <a:p>
            <a:pPr marL="457200" indent="-457200" algn="l">
              <a:buFont typeface="Arial"/>
              <a:buChar char="•"/>
            </a:pPr>
            <a:endParaRPr lang="en-US" dirty="0">
              <a:latin typeface="Arial"/>
              <a:cs typeface="Arial"/>
            </a:endParaRPr>
          </a:p>
          <a:p>
            <a:pPr algn="l"/>
            <a:endParaRPr lang="en-US" sz="2800" dirty="0">
              <a:latin typeface="Arial"/>
              <a:cs typeface="Arial"/>
            </a:endParaRPr>
          </a:p>
          <a:p>
            <a:pPr algn="l"/>
            <a:endParaRPr lang="en-US" sz="2800" dirty="0">
              <a:latin typeface="Arial"/>
              <a:cs typeface="Arial"/>
            </a:endParaRPr>
          </a:p>
        </p:txBody>
      </p:sp>
    </p:spTree>
    <p:extLst>
      <p:ext uri="{BB962C8B-B14F-4D97-AF65-F5344CB8AC3E}">
        <p14:creationId xmlns:p14="http://schemas.microsoft.com/office/powerpoint/2010/main" val="18071446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0326" y="1933390"/>
            <a:ext cx="7282608" cy="5214387"/>
          </a:xfrm>
        </p:spPr>
        <p:txBody>
          <a:bodyPr>
            <a:noAutofit/>
          </a:bodyPr>
          <a:lstStyle/>
          <a:p>
            <a:pPr marL="457200" indent="-457200" algn="l">
              <a:buFont typeface="Arial"/>
              <a:buChar char="•"/>
            </a:pPr>
            <a:r>
              <a:rPr lang="en-US" sz="2800" dirty="0">
                <a:latin typeface="Arial"/>
                <a:cs typeface="Arial"/>
              </a:rPr>
              <a:t>Ravel, Debussy, Prokofiev, Stravinsky, Antheil, Satie, Milhaud, Honegger, Varèse, Cowell </a:t>
            </a:r>
          </a:p>
          <a:p>
            <a:pPr marL="457200" lvl="0" indent="-457200" algn="l">
              <a:buFont typeface="Arial"/>
              <a:buChar char="•"/>
            </a:pPr>
            <a:r>
              <a:rPr lang="en-US" sz="2800" dirty="0">
                <a:latin typeface="Arial"/>
                <a:cs typeface="Arial"/>
              </a:rPr>
              <a:t>Cocteau and Diaghilev’s production of </a:t>
            </a:r>
            <a:r>
              <a:rPr lang="en-US" sz="2800" i="1" dirty="0">
                <a:latin typeface="Arial"/>
                <a:cs typeface="Arial"/>
              </a:rPr>
              <a:t>Parade</a:t>
            </a:r>
            <a:r>
              <a:rPr lang="en-US" sz="2800" dirty="0">
                <a:latin typeface="Arial"/>
                <a:cs typeface="Arial"/>
              </a:rPr>
              <a:t>, scored by Satie</a:t>
            </a:r>
          </a:p>
          <a:p>
            <a:pPr marL="457200" lvl="0" indent="-457200" algn="l">
              <a:buFont typeface="Arial"/>
              <a:buChar char="•"/>
            </a:pPr>
            <a:r>
              <a:rPr lang="en-US" sz="2800" dirty="0">
                <a:latin typeface="Arial"/>
                <a:cs typeface="Arial"/>
              </a:rPr>
              <a:t>The poetry of Mayakovsky and the films of Vertov.</a:t>
            </a:r>
          </a:p>
          <a:p>
            <a:pPr marL="457200" lvl="0" indent="-457200" algn="l">
              <a:buFont typeface="Arial"/>
              <a:buChar char="•"/>
            </a:pPr>
            <a:r>
              <a:rPr lang="en-US" sz="2800" dirty="0">
                <a:latin typeface="Arial"/>
                <a:cs typeface="Arial"/>
              </a:rPr>
              <a:t>Vorticism in the UK (Ezra Pound)</a:t>
            </a:r>
          </a:p>
          <a:p>
            <a:pPr marL="457200" lvl="0" indent="-457200" algn="l">
              <a:buFont typeface="Arial"/>
              <a:buChar char="•"/>
            </a:pPr>
            <a:r>
              <a:rPr lang="en-US" sz="2800" dirty="0">
                <a:latin typeface="Arial"/>
                <a:cs typeface="Arial"/>
              </a:rPr>
              <a:t>Moholy-Nagy and Mondrian</a:t>
            </a:r>
          </a:p>
          <a:p>
            <a:pPr marL="457200" indent="-457200" algn="l">
              <a:buFont typeface="Arial"/>
              <a:buChar char="•"/>
            </a:pPr>
            <a:endParaRPr lang="en-US" dirty="0">
              <a:latin typeface="Arial"/>
              <a:cs typeface="Arial"/>
            </a:endParaRPr>
          </a:p>
          <a:p>
            <a:pPr algn="l"/>
            <a:endParaRPr lang="en-US" sz="2800" dirty="0">
              <a:latin typeface="Arial"/>
              <a:cs typeface="Arial"/>
            </a:endParaRPr>
          </a:p>
          <a:p>
            <a:pPr algn="l"/>
            <a:endParaRPr lang="en-US" sz="2800" dirty="0">
              <a:latin typeface="Arial"/>
              <a:cs typeface="Arial"/>
            </a:endParaRPr>
          </a:p>
        </p:txBody>
      </p:sp>
      <p:sp>
        <p:nvSpPr>
          <p:cNvPr id="2" name="TextBox 1"/>
          <p:cNvSpPr txBox="1"/>
          <p:nvPr/>
        </p:nvSpPr>
        <p:spPr>
          <a:xfrm>
            <a:off x="413490" y="418718"/>
            <a:ext cx="8428182" cy="1077218"/>
          </a:xfrm>
          <a:prstGeom prst="rect">
            <a:avLst/>
          </a:prstGeom>
          <a:noFill/>
        </p:spPr>
        <p:txBody>
          <a:bodyPr wrap="square" rtlCol="0">
            <a:spAutoFit/>
          </a:bodyPr>
          <a:lstStyle/>
          <a:p>
            <a:r>
              <a:rPr lang="en-US" sz="3200" dirty="0">
                <a:latin typeface="Arial"/>
                <a:cs typeface="Arial"/>
              </a:rPr>
              <a:t>Artists and composers influenced by Russolo’s “The Art of Noises” (p. 436): </a:t>
            </a:r>
          </a:p>
        </p:txBody>
      </p:sp>
    </p:spTree>
    <p:extLst>
      <p:ext uri="{BB962C8B-B14F-4D97-AF65-F5344CB8AC3E}">
        <p14:creationId xmlns:p14="http://schemas.microsoft.com/office/powerpoint/2010/main" val="1781100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30055"/>
            <a:ext cx="8229600" cy="5624089"/>
          </a:xfrm>
        </p:spPr>
        <p:txBody>
          <a:bodyPr>
            <a:normAutofit fontScale="85000" lnSpcReduction="10000"/>
          </a:bodyPr>
          <a:lstStyle/>
          <a:p>
            <a:pPr marL="0" indent="0">
              <a:buNone/>
            </a:pPr>
            <a:r>
              <a:rPr lang="en-US" dirty="0">
                <a:latin typeface="Arial"/>
                <a:cs typeface="Arial"/>
              </a:rPr>
              <a:t>Six families of noises of the futurist orchestra (p. 13):</a:t>
            </a:r>
          </a:p>
          <a:p>
            <a:pPr marL="0" indent="0">
              <a:buNone/>
            </a:pPr>
            <a:endParaRPr lang="en-US" dirty="0">
              <a:latin typeface="Arial"/>
              <a:cs typeface="Arial"/>
            </a:endParaRPr>
          </a:p>
          <a:p>
            <a:pPr marL="514350" lvl="0" indent="-514350">
              <a:buFont typeface="+mj-lt"/>
              <a:buAutoNum type="arabicPeriod"/>
            </a:pPr>
            <a:r>
              <a:rPr lang="en-US" dirty="0">
                <a:latin typeface="Arial"/>
                <a:cs typeface="Arial"/>
              </a:rPr>
              <a:t>Roars, Thundering, Explosions, Hissing roars, Bangs, Booms;</a:t>
            </a:r>
          </a:p>
          <a:p>
            <a:pPr marL="514350" lvl="0" indent="-514350">
              <a:buFont typeface="+mj-lt"/>
              <a:buAutoNum type="arabicPeriod"/>
            </a:pPr>
            <a:r>
              <a:rPr lang="en-US" dirty="0">
                <a:latin typeface="Arial"/>
                <a:cs typeface="Arial"/>
              </a:rPr>
              <a:t>Whistling, Hissing, Puffing;</a:t>
            </a:r>
          </a:p>
          <a:p>
            <a:pPr marL="514350" lvl="0" indent="-514350">
              <a:buFont typeface="+mj-lt"/>
              <a:buAutoNum type="arabicPeriod"/>
            </a:pPr>
            <a:r>
              <a:rPr lang="en-US" dirty="0">
                <a:latin typeface="Arial"/>
                <a:cs typeface="Arial"/>
              </a:rPr>
              <a:t>Whispers, Murmurs, Mumblings, Mutterings, Gurgling;</a:t>
            </a:r>
          </a:p>
          <a:p>
            <a:pPr marL="514350" lvl="0" indent="-514350">
              <a:buFont typeface="+mj-lt"/>
              <a:buAutoNum type="arabicPeriod"/>
            </a:pPr>
            <a:r>
              <a:rPr lang="en-US" dirty="0">
                <a:latin typeface="Arial"/>
                <a:cs typeface="Arial"/>
              </a:rPr>
              <a:t>Screeching, Creaking, Rustling, Humming, Crackling, Rubbing;</a:t>
            </a:r>
          </a:p>
          <a:p>
            <a:pPr marL="514350" lvl="0" indent="-514350">
              <a:buFont typeface="+mj-lt"/>
              <a:buAutoNum type="arabicPeriod"/>
            </a:pPr>
            <a:r>
              <a:rPr lang="en-US" dirty="0">
                <a:latin typeface="Arial"/>
                <a:cs typeface="Arial"/>
              </a:rPr>
              <a:t>Noises obtained by beating on metals, woods, skins, stones, pottery, etc.</a:t>
            </a:r>
          </a:p>
          <a:p>
            <a:pPr marL="514350" lvl="0" indent="-514350">
              <a:buFont typeface="+mj-lt"/>
              <a:buAutoNum type="arabicPeriod"/>
            </a:pPr>
            <a:r>
              <a:rPr lang="en-US" dirty="0">
                <a:latin typeface="Arial"/>
                <a:cs typeface="Arial"/>
              </a:rPr>
              <a:t>Voices of animals and people, Shouts, Screams, Shrieks, Wails, Hoots, Howls, Death rattles, Sobs</a:t>
            </a:r>
          </a:p>
        </p:txBody>
      </p:sp>
    </p:spTree>
    <p:extLst>
      <p:ext uri="{BB962C8B-B14F-4D97-AF65-F5344CB8AC3E}">
        <p14:creationId xmlns:p14="http://schemas.microsoft.com/office/powerpoint/2010/main" val="6873285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C3CE2-865C-80CD-338D-AE63638DEB9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D52893-2EB7-A734-25D8-1533FD1C4EAA}"/>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3788305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044060"/>
            <a:ext cx="9144000" cy="1738470"/>
          </a:xfrm>
        </p:spPr>
        <p:txBody>
          <a:bodyPr>
            <a:normAutofit/>
          </a:bodyPr>
          <a:lstStyle/>
          <a:p>
            <a:r>
              <a:rPr lang="en-US" sz="4400" i="1" dirty="0">
                <a:latin typeface="Arial"/>
                <a:cs typeface="Arial"/>
              </a:rPr>
              <a:t>4’33” </a:t>
            </a:r>
            <a:r>
              <a:rPr lang="en-US" sz="4400" dirty="0">
                <a:latin typeface="Arial"/>
                <a:cs typeface="Arial"/>
              </a:rPr>
              <a:t>(1952) by John Cage</a:t>
            </a:r>
          </a:p>
          <a:p>
            <a:endParaRPr lang="en-US" sz="4000" dirty="0">
              <a:latin typeface="Arial"/>
              <a:cs typeface="Arial"/>
            </a:endParaRPr>
          </a:p>
          <a:p>
            <a:endParaRPr lang="en-US" sz="4000" b="1" dirty="0">
              <a:latin typeface="Arial"/>
              <a:cs typeface="Arial"/>
            </a:endParaRPr>
          </a:p>
        </p:txBody>
      </p:sp>
    </p:spTree>
    <p:extLst>
      <p:ext uri="{BB962C8B-B14F-4D97-AF65-F5344CB8AC3E}">
        <p14:creationId xmlns:p14="http://schemas.microsoft.com/office/powerpoint/2010/main" val="31397718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674" y="1350997"/>
            <a:ext cx="7566517" cy="4080012"/>
          </a:xfrm>
        </p:spPr>
        <p:txBody>
          <a:bodyPr>
            <a:noAutofit/>
          </a:bodyPr>
          <a:lstStyle/>
          <a:p>
            <a:pPr algn="l"/>
            <a:r>
              <a:rPr lang="en-US" sz="3200" dirty="0">
                <a:latin typeface="Arial"/>
                <a:cs typeface="Arial"/>
              </a:rPr>
              <a:t>“Wherever we are, what we hear is mostly noise.  When we ignore it, it disturbs us.  When we listen to it, we find it fascinating .” (John Cage, </a:t>
            </a:r>
            <a:r>
              <a:rPr lang="en-US" sz="3200" i="1" dirty="0">
                <a:latin typeface="Arial"/>
                <a:cs typeface="Arial"/>
              </a:rPr>
              <a:t>Audio Culture</a:t>
            </a:r>
            <a:r>
              <a:rPr lang="en-US" sz="3200" dirty="0">
                <a:latin typeface="Arial"/>
                <a:cs typeface="Arial"/>
              </a:rPr>
              <a:t>, p. 25)</a:t>
            </a:r>
          </a:p>
        </p:txBody>
      </p:sp>
    </p:spTree>
    <p:extLst>
      <p:ext uri="{BB962C8B-B14F-4D97-AF65-F5344CB8AC3E}">
        <p14:creationId xmlns:p14="http://schemas.microsoft.com/office/powerpoint/2010/main" val="16968270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0991"/>
            <a:ext cx="8229600" cy="6005915"/>
          </a:xfrm>
        </p:spPr>
        <p:txBody>
          <a:bodyPr>
            <a:noAutofit/>
          </a:bodyPr>
          <a:lstStyle/>
          <a:p>
            <a:pPr marL="0" indent="0">
              <a:buNone/>
            </a:pPr>
            <a:r>
              <a:rPr lang="en-US" sz="4400" dirty="0">
                <a:latin typeface="Arial"/>
                <a:cs typeface="Arial"/>
              </a:rPr>
              <a:t>Silence is</a:t>
            </a:r>
            <a:endParaRPr lang="en-US" dirty="0">
              <a:latin typeface="Arial"/>
              <a:cs typeface="Arial"/>
            </a:endParaRPr>
          </a:p>
          <a:p>
            <a:endParaRPr lang="en-US" dirty="0">
              <a:latin typeface="Arial"/>
              <a:cs typeface="Arial"/>
            </a:endParaRPr>
          </a:p>
          <a:p>
            <a:r>
              <a:rPr lang="en-US" dirty="0">
                <a:latin typeface="Arial"/>
                <a:cs typeface="Arial"/>
              </a:rPr>
              <a:t>Negative space (“The stuff between the notes,” </a:t>
            </a:r>
            <a:r>
              <a:rPr lang="en-US" i="1" dirty="0">
                <a:latin typeface="Arial"/>
                <a:cs typeface="Arial"/>
              </a:rPr>
              <a:t>Audio Culture</a:t>
            </a:r>
            <a:r>
              <a:rPr lang="en-US" dirty="0">
                <a:latin typeface="Arial"/>
                <a:cs typeface="Arial"/>
              </a:rPr>
              <a:t>, p. 40)</a:t>
            </a:r>
          </a:p>
          <a:p>
            <a:pPr lvl="0"/>
            <a:r>
              <a:rPr lang="en-US" dirty="0">
                <a:latin typeface="Arial"/>
                <a:cs typeface="Arial"/>
              </a:rPr>
              <a:t>Threatened and endangered </a:t>
            </a:r>
          </a:p>
          <a:p>
            <a:pPr lvl="0"/>
            <a:r>
              <a:rPr lang="en-US" dirty="0">
                <a:latin typeface="Arial"/>
                <a:cs typeface="Arial"/>
              </a:rPr>
              <a:t>Unattainable (“There is no aural equivalent for the eyelid,” </a:t>
            </a:r>
            <a:r>
              <a:rPr lang="en-US" i="1" dirty="0">
                <a:latin typeface="Arial"/>
                <a:cs typeface="Arial"/>
              </a:rPr>
              <a:t>Audio Culture</a:t>
            </a:r>
            <a:r>
              <a:rPr lang="en-US" dirty="0">
                <a:latin typeface="Arial"/>
                <a:cs typeface="Arial"/>
              </a:rPr>
              <a:t>, p. 41) </a:t>
            </a:r>
          </a:p>
          <a:p>
            <a:pPr lvl="0"/>
            <a:r>
              <a:rPr lang="en-US" dirty="0">
                <a:latin typeface="Arial"/>
                <a:cs typeface="Arial"/>
              </a:rPr>
              <a:t>“Requisite for contemplation, or more quaintly, the forming of a self.” (</a:t>
            </a:r>
            <a:r>
              <a:rPr lang="en-US" i="1" dirty="0">
                <a:latin typeface="Arial"/>
                <a:cs typeface="Arial"/>
              </a:rPr>
              <a:t>Audio Culture</a:t>
            </a:r>
            <a:r>
              <a:rPr lang="en-US" dirty="0">
                <a:latin typeface="Arial"/>
                <a:cs typeface="Arial"/>
              </a:rPr>
              <a:t>, p. 42)</a:t>
            </a:r>
          </a:p>
          <a:p>
            <a:endParaRPr lang="en-US" dirty="0"/>
          </a:p>
        </p:txBody>
      </p:sp>
    </p:spTree>
    <p:extLst>
      <p:ext uri="{BB962C8B-B14F-4D97-AF65-F5344CB8AC3E}">
        <p14:creationId xmlns:p14="http://schemas.microsoft.com/office/powerpoint/2010/main" val="4731713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2912"/>
            <a:ext cx="8229600" cy="6183198"/>
          </a:xfrm>
        </p:spPr>
        <p:txBody>
          <a:bodyPr>
            <a:normAutofit/>
          </a:bodyPr>
          <a:lstStyle/>
          <a:p>
            <a:r>
              <a:rPr lang="en-US" dirty="0">
                <a:latin typeface="Arial"/>
                <a:cs typeface="Arial"/>
              </a:rPr>
              <a:t>Vacuum, void, death</a:t>
            </a:r>
          </a:p>
          <a:p>
            <a:pPr lvl="0"/>
            <a:r>
              <a:rPr lang="en-US" dirty="0">
                <a:latin typeface="Arial"/>
                <a:cs typeface="Arial"/>
              </a:rPr>
              <a:t>An auditory veil</a:t>
            </a:r>
          </a:p>
          <a:p>
            <a:pPr lvl="0"/>
            <a:r>
              <a:rPr lang="en-US" dirty="0">
                <a:latin typeface="Arial"/>
                <a:cs typeface="Arial"/>
              </a:rPr>
              <a:t>The end and the beginning</a:t>
            </a:r>
          </a:p>
          <a:p>
            <a:pPr lvl="0"/>
            <a:r>
              <a:rPr lang="en-US" dirty="0">
                <a:latin typeface="Arial"/>
                <a:cs typeface="Arial"/>
              </a:rPr>
              <a:t>Censorship and propaganda</a:t>
            </a:r>
          </a:p>
          <a:p>
            <a:pPr lvl="0"/>
            <a:r>
              <a:rPr lang="en-US" dirty="0">
                <a:latin typeface="Arial"/>
                <a:cs typeface="Arial"/>
              </a:rPr>
              <a:t> “…the enemy of art, it is also its motivation and medium.” (</a:t>
            </a:r>
            <a:r>
              <a:rPr lang="en-US" i="1" dirty="0">
                <a:latin typeface="Arial"/>
                <a:cs typeface="Arial"/>
              </a:rPr>
              <a:t>Audio Culture</a:t>
            </a:r>
            <a:r>
              <a:rPr lang="en-US" dirty="0">
                <a:latin typeface="Arial"/>
                <a:cs typeface="Arial"/>
              </a:rPr>
              <a:t>, p. 44)</a:t>
            </a:r>
          </a:p>
          <a:p>
            <a:r>
              <a:rPr lang="en-US" dirty="0">
                <a:latin typeface="Arial"/>
                <a:cs typeface="Arial"/>
              </a:rPr>
              <a:t>Anti-Capitalist</a:t>
            </a:r>
          </a:p>
          <a:p>
            <a:pPr lvl="0"/>
            <a:r>
              <a:rPr lang="en-US" dirty="0">
                <a:latin typeface="Arial"/>
                <a:cs typeface="Arial"/>
              </a:rPr>
              <a:t>“… is the only Voice of our God.” (Melville quoted on </a:t>
            </a:r>
            <a:r>
              <a:rPr lang="en-US" i="1" dirty="0">
                <a:latin typeface="Arial"/>
                <a:cs typeface="Arial"/>
              </a:rPr>
              <a:t>Audio Culture</a:t>
            </a:r>
            <a:r>
              <a:rPr lang="en-US" dirty="0">
                <a:latin typeface="Arial"/>
                <a:cs typeface="Arial"/>
              </a:rPr>
              <a:t>, p. 44)</a:t>
            </a:r>
          </a:p>
          <a:p>
            <a:pPr lvl="0"/>
            <a:r>
              <a:rPr lang="en-US" dirty="0">
                <a:latin typeface="Arial"/>
                <a:cs typeface="Arial"/>
              </a:rPr>
              <a:t>A commodity</a:t>
            </a:r>
          </a:p>
          <a:p>
            <a:endParaRPr lang="en-US" dirty="0"/>
          </a:p>
        </p:txBody>
      </p:sp>
    </p:spTree>
    <p:extLst>
      <p:ext uri="{BB962C8B-B14F-4D97-AF65-F5344CB8AC3E}">
        <p14:creationId xmlns:p14="http://schemas.microsoft.com/office/powerpoint/2010/main" val="1129112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65"/>
            <a:ext cx="8229600" cy="1143000"/>
          </a:xfrm>
        </p:spPr>
        <p:txBody>
          <a:bodyPr>
            <a:normAutofit/>
          </a:bodyPr>
          <a:lstStyle/>
          <a:p>
            <a:r>
              <a:rPr lang="en-US" sz="3200" dirty="0">
                <a:latin typeface="Arial"/>
                <a:cs typeface="Arial"/>
              </a:rPr>
              <a:t>Intonarumori</a:t>
            </a:r>
          </a:p>
        </p:txBody>
      </p:sp>
      <p:pic>
        <p:nvPicPr>
          <p:cNvPr id="9" name="Picture 8" descr="intonarumori-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045" y="1011869"/>
            <a:ext cx="7811076" cy="5400801"/>
          </a:xfrm>
          <a:prstGeom prst="rect">
            <a:avLst/>
          </a:prstGeom>
        </p:spPr>
      </p:pic>
    </p:spTree>
    <p:extLst>
      <p:ext uri="{BB962C8B-B14F-4D97-AF65-F5344CB8AC3E}">
        <p14:creationId xmlns:p14="http://schemas.microsoft.com/office/powerpoint/2010/main" val="4216607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65"/>
            <a:ext cx="8229600" cy="1143000"/>
          </a:xfrm>
        </p:spPr>
        <p:txBody>
          <a:bodyPr>
            <a:normAutofit/>
          </a:bodyPr>
          <a:lstStyle/>
          <a:p>
            <a:r>
              <a:rPr lang="en-US" sz="3200" dirty="0">
                <a:latin typeface="Arial"/>
                <a:cs typeface="Arial"/>
                <a:hlinkClick r:id="rId2"/>
              </a:rPr>
              <a:t>Intonarumori Today</a:t>
            </a:r>
            <a:endParaRPr lang="en-US" sz="3200" dirty="0">
              <a:latin typeface="Arial"/>
              <a:cs typeface="Arial"/>
            </a:endParaRPr>
          </a:p>
        </p:txBody>
      </p:sp>
      <p:pic>
        <p:nvPicPr>
          <p:cNvPr id="3" name="Picture 2" descr="StriationJoanLaBarbara20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111" y="1155565"/>
            <a:ext cx="7886239" cy="5257493"/>
          </a:xfrm>
          <a:prstGeom prst="rect">
            <a:avLst/>
          </a:prstGeom>
        </p:spPr>
      </p:pic>
    </p:spTree>
    <p:extLst>
      <p:ext uri="{BB962C8B-B14F-4D97-AF65-F5344CB8AC3E}">
        <p14:creationId xmlns:p14="http://schemas.microsoft.com/office/powerpoint/2010/main" val="1657163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5631" y="2164016"/>
            <a:ext cx="7285663" cy="2388846"/>
          </a:xfrm>
        </p:spPr>
        <p:txBody>
          <a:bodyPr>
            <a:normAutofit/>
          </a:bodyPr>
          <a:lstStyle/>
          <a:p>
            <a:pPr marL="857250" indent="-857250">
              <a:buAutoNum type="romanUcPeriod"/>
            </a:pPr>
            <a:r>
              <a:rPr lang="en-US" sz="4400" b="1" dirty="0">
                <a:latin typeface="Arial"/>
                <a:cs typeface="Arial"/>
              </a:rPr>
              <a:t>Sound Theories</a:t>
            </a:r>
          </a:p>
          <a:p>
            <a:pPr marL="857250" indent="-857250">
              <a:buAutoNum type="romanUcPeriod"/>
            </a:pPr>
            <a:endParaRPr lang="en-US" sz="4400" b="1" dirty="0">
              <a:latin typeface="Arial"/>
              <a:cs typeface="Arial"/>
            </a:endParaRPr>
          </a:p>
          <a:p>
            <a:r>
              <a:rPr lang="en-US" sz="4400" b="1" dirty="0">
                <a:latin typeface="Arial"/>
                <a:cs typeface="Arial"/>
              </a:rPr>
              <a:t>2. Noise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4716" y="962974"/>
            <a:ext cx="7416116" cy="5244948"/>
          </a:xfrm>
        </p:spPr>
        <p:txBody>
          <a:bodyPr>
            <a:normAutofit lnSpcReduction="10000"/>
          </a:bodyPr>
          <a:lstStyle/>
          <a:p>
            <a:pPr algn="l"/>
            <a:r>
              <a:rPr lang="en-US" dirty="0">
                <a:latin typeface="Arial"/>
                <a:cs typeface="Arial"/>
              </a:rPr>
              <a:t>2 + 1 Theoretical Models / Case Studies:</a:t>
            </a:r>
          </a:p>
          <a:p>
            <a:pPr algn="l"/>
            <a:endParaRPr lang="en-US" dirty="0">
              <a:latin typeface="Arial"/>
              <a:cs typeface="Arial"/>
            </a:endParaRPr>
          </a:p>
          <a:p>
            <a:pPr marL="514350" indent="-514350" algn="l">
              <a:buFont typeface="+mj-lt"/>
              <a:buAutoNum type="arabicPeriod"/>
            </a:pPr>
            <a:r>
              <a:rPr lang="en-US" dirty="0">
                <a:latin typeface="Arial"/>
                <a:cs typeface="Arial"/>
              </a:rPr>
              <a:t>Noise as political economy (Attali)</a:t>
            </a:r>
          </a:p>
          <a:p>
            <a:pPr marL="514350" indent="-514350" algn="l">
              <a:buFont typeface="+mj-lt"/>
              <a:buAutoNum type="arabicPeriod"/>
            </a:pPr>
            <a:endParaRPr lang="en-US" dirty="0">
              <a:latin typeface="Arial"/>
              <a:cs typeface="Arial"/>
            </a:endParaRPr>
          </a:p>
          <a:p>
            <a:pPr marL="514350" indent="-514350" algn="l">
              <a:buFont typeface="+mj-lt"/>
              <a:buAutoNum type="arabicPeriod"/>
            </a:pPr>
            <a:r>
              <a:rPr lang="en-US" dirty="0">
                <a:latin typeface="Arial"/>
                <a:cs typeface="Arial"/>
              </a:rPr>
              <a:t>Noise as industrial pollution (Bijsterveld)</a:t>
            </a:r>
          </a:p>
          <a:p>
            <a:pPr marL="514350" indent="-514350" algn="l">
              <a:buFont typeface="+mj-lt"/>
              <a:buAutoNum type="arabicPeriod"/>
            </a:pPr>
            <a:endParaRPr lang="en-US" dirty="0">
              <a:latin typeface="Arial"/>
              <a:cs typeface="Arial"/>
            </a:endParaRPr>
          </a:p>
          <a:p>
            <a:pPr marL="514350" indent="-514350" algn="l">
              <a:buFont typeface="+mj-lt"/>
              <a:buAutoNum type="arabicPeriod"/>
            </a:pPr>
            <a:r>
              <a:rPr lang="en-US" dirty="0">
                <a:latin typeface="Arial"/>
                <a:cs typeface="Arial"/>
              </a:rPr>
              <a:t>Noise as music and art (Kahn – time permitting)</a:t>
            </a:r>
          </a:p>
          <a:p>
            <a:pPr algn="l"/>
            <a:endParaRPr lang="en-US" dirty="0">
              <a:latin typeface="Arial"/>
              <a:cs typeface="Arial"/>
            </a:endParaRPr>
          </a:p>
        </p:txBody>
      </p:sp>
    </p:spTree>
    <p:extLst>
      <p:ext uri="{BB962C8B-B14F-4D97-AF65-F5344CB8AC3E}">
        <p14:creationId xmlns:p14="http://schemas.microsoft.com/office/powerpoint/2010/main" val="2110499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4337</TotalTime>
  <Words>1377</Words>
  <Application>Microsoft Macintosh PowerPoint</Application>
  <PresentationFormat>On-screen Show (4:3)</PresentationFormat>
  <Paragraphs>211</Paragraphs>
  <Slides>54</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Arial Bold</vt:lpstr>
      <vt:lpstr>Calibri</vt:lpstr>
      <vt:lpstr>Wingdings</vt:lpstr>
      <vt:lpstr>Office Theme</vt:lpstr>
      <vt:lpstr>Luigi Russolo</vt:lpstr>
      <vt:lpstr>The Art of Noises  A Futurist Manifesto</vt:lpstr>
      <vt:lpstr>Futurist Paintings by Luigi Russolo</vt:lpstr>
      <vt:lpstr>PowerPoint Presentation</vt:lpstr>
      <vt:lpstr>PowerPoint Presentation</vt:lpstr>
      <vt:lpstr>Intonarumori</vt:lpstr>
      <vt:lpstr>Intonarumori Today</vt:lpstr>
      <vt:lpstr>PowerPoint Presentation</vt:lpstr>
      <vt:lpstr>PowerPoint Presentation</vt:lpstr>
      <vt:lpstr>1. Noise: The Political Economy of Music (Attali)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Industrial Noise (Bijsterveld)</vt:lpstr>
      <vt:lpstr>PowerPoint Presentation</vt:lpstr>
      <vt:lpstr>PowerPoint Presentation</vt:lpstr>
      <vt:lpstr>PowerPoint Presentation</vt:lpstr>
      <vt:lpstr>PowerPoint Presentation</vt:lpstr>
      <vt:lpstr>PowerPoint Presentation</vt:lpstr>
      <vt:lpstr>PowerPoint Presentation</vt:lpstr>
      <vt:lpstr>3. Avant-Garde Noise (Kahn)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“Wherever we are, what we hear is mostly noise.  When we ignore it, it disturbs us.  When we listen to it, we find it fascinating .” (John Cage, Audio Culture, p. 25)</vt:lpstr>
      <vt:lpstr>PowerPoint Presentation</vt:lpstr>
      <vt:lpstr>PowerPoint Presentation</vt:lpstr>
    </vt:vector>
  </TitlesOfParts>
  <Company>Pitzer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OFF-SCREEN</dc:title>
  <dc:creator>localuser</dc:creator>
  <cp:lastModifiedBy>Ming-Yuen Ma</cp:lastModifiedBy>
  <cp:revision>117</cp:revision>
  <cp:lastPrinted>2022-08-31T20:17:47Z</cp:lastPrinted>
  <dcterms:created xsi:type="dcterms:W3CDTF">2010-12-29T21:54:42Z</dcterms:created>
  <dcterms:modified xsi:type="dcterms:W3CDTF">2022-09-12T21:50:00Z</dcterms:modified>
</cp:coreProperties>
</file>