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56" r:id="rId2"/>
    <p:sldId id="388" r:id="rId3"/>
    <p:sldId id="405" r:id="rId4"/>
    <p:sldId id="476" r:id="rId5"/>
    <p:sldId id="477" r:id="rId6"/>
    <p:sldId id="478" r:id="rId7"/>
    <p:sldId id="479" r:id="rId8"/>
    <p:sldId id="466" r:id="rId9"/>
    <p:sldId id="480" r:id="rId10"/>
    <p:sldId id="481" r:id="rId11"/>
    <p:sldId id="482" r:id="rId12"/>
    <p:sldId id="537" r:id="rId13"/>
    <p:sldId id="538" r:id="rId14"/>
    <p:sldId id="497" r:id="rId15"/>
    <p:sldId id="498" r:id="rId16"/>
    <p:sldId id="499" r:id="rId17"/>
    <p:sldId id="500" r:id="rId18"/>
    <p:sldId id="501" r:id="rId19"/>
    <p:sldId id="502" r:id="rId20"/>
    <p:sldId id="503" r:id="rId21"/>
    <p:sldId id="504" r:id="rId22"/>
    <p:sldId id="505" r:id="rId23"/>
    <p:sldId id="506" r:id="rId24"/>
    <p:sldId id="507" r:id="rId25"/>
    <p:sldId id="508" r:id="rId26"/>
    <p:sldId id="509" r:id="rId27"/>
    <p:sldId id="510" r:id="rId28"/>
    <p:sldId id="511" r:id="rId29"/>
    <p:sldId id="512" r:id="rId30"/>
    <p:sldId id="513" r:id="rId31"/>
    <p:sldId id="514" r:id="rId32"/>
    <p:sldId id="515" r:id="rId33"/>
    <p:sldId id="516" r:id="rId34"/>
    <p:sldId id="517" r:id="rId35"/>
    <p:sldId id="518" r:id="rId36"/>
    <p:sldId id="539" r:id="rId37"/>
    <p:sldId id="540" r:id="rId38"/>
    <p:sldId id="395" r:id="rId39"/>
    <p:sldId id="519"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4694" autoAdjust="0"/>
  </p:normalViewPr>
  <p:slideViewPr>
    <p:cSldViewPr snapToGrid="0" snapToObjects="1">
      <p:cViewPr varScale="1">
        <p:scale>
          <a:sx n="121" d="100"/>
          <a:sy n="121" d="100"/>
        </p:scale>
        <p:origin x="1904" y="176"/>
      </p:cViewPr>
      <p:guideLst>
        <p:guide orient="horz" pos="2160"/>
        <p:guide pos="2880"/>
      </p:guideLst>
    </p:cSldViewPr>
  </p:slideViewPr>
  <p:outlineViewPr>
    <p:cViewPr>
      <p:scale>
        <a:sx n="33" d="100"/>
        <a:sy n="33" d="100"/>
      </p:scale>
      <p:origin x="0" y="319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601BBD-767F-9340-9242-07A6D1415252}" type="datetimeFigureOut">
              <a:rPr lang="en-US" smtClean="0"/>
              <a:t>10/2/22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446C31-B08F-5E49-AC29-C5BC85950A2B}" type="slidenum">
              <a:rPr lang="en-US" smtClean="0"/>
              <a:t>‹#›</a:t>
            </a:fld>
            <a:endParaRPr lang="en-US" dirty="0"/>
          </a:p>
        </p:txBody>
      </p:sp>
    </p:spTree>
    <p:extLst>
      <p:ext uri="{BB962C8B-B14F-4D97-AF65-F5344CB8AC3E}">
        <p14:creationId xmlns:p14="http://schemas.microsoft.com/office/powerpoint/2010/main" val="406410479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17</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27</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28</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29</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30</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31</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32</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33</a:t>
            </a:fld>
            <a:endParaRPr lang="en-US" dirty="0"/>
          </a:p>
        </p:txBody>
      </p:sp>
    </p:spTree>
    <p:extLst>
      <p:ext uri="{BB962C8B-B14F-4D97-AF65-F5344CB8AC3E}">
        <p14:creationId xmlns:p14="http://schemas.microsoft.com/office/powerpoint/2010/main" val="50007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E1E906-630C-5B4B-B236-D349183F2230}" type="slidenum">
              <a:rPr lang="en-US" smtClean="0"/>
              <a:t>34</a:t>
            </a:fld>
            <a:endParaRPr lang="en-US" dirty="0"/>
          </a:p>
        </p:txBody>
      </p:sp>
    </p:spTree>
    <p:extLst>
      <p:ext uri="{BB962C8B-B14F-4D97-AF65-F5344CB8AC3E}">
        <p14:creationId xmlns:p14="http://schemas.microsoft.com/office/powerpoint/2010/main" val="500078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1602E06-6383-CD41-A89C-C18DB2948F67}" type="datetimeFigureOut">
              <a:rPr lang="en-US" smtClean="0"/>
              <a:pPr/>
              <a:t>10/2/22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A7AD372-DC91-424A-9BC0-BEF46D0A27C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602E06-6383-CD41-A89C-C18DB2948F67}" type="datetimeFigureOut">
              <a:rPr lang="en-US" smtClean="0"/>
              <a:pPr/>
              <a:t>10/2/22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7AD372-DC91-424A-9BC0-BEF46D0A27CF}"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5637" y="2447636"/>
            <a:ext cx="8451272" cy="3567546"/>
          </a:xfrm>
        </p:spPr>
        <p:txBody>
          <a:bodyPr>
            <a:normAutofit/>
          </a:bodyPr>
          <a:lstStyle/>
          <a:p>
            <a:r>
              <a:rPr lang="en-US" sz="4400" b="1" dirty="0">
                <a:latin typeface="Arial"/>
                <a:cs typeface="Arial"/>
              </a:rPr>
              <a:t>II. Histories of Sound</a:t>
            </a:r>
          </a:p>
          <a:p>
            <a:endParaRPr lang="en-US" sz="3600" dirty="0">
              <a:latin typeface="Arial"/>
              <a:cs typeface="Arial"/>
            </a:endParaRPr>
          </a:p>
          <a:p>
            <a:r>
              <a:rPr lang="en-US" sz="3600" b="1" dirty="0">
                <a:latin typeface="Arial"/>
                <a:cs typeface="Arial"/>
              </a:rPr>
              <a:t>2. Histories of Sound and Technology</a:t>
            </a:r>
          </a:p>
          <a:p>
            <a:endParaRPr lang="en-US" sz="4400" b="1"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38" y="690601"/>
            <a:ext cx="8167561" cy="5740218"/>
          </a:xfrm>
        </p:spPr>
        <p:txBody>
          <a:bodyPr>
            <a:noAutofit/>
          </a:bodyPr>
          <a:lstStyle/>
          <a:p>
            <a:pPr lvl="0"/>
            <a:r>
              <a:rPr lang="en-US" sz="2800" dirty="0">
                <a:latin typeface="Arial"/>
                <a:cs typeface="Arial"/>
              </a:rPr>
              <a:t>Impact of trained stethoscopists like Andrew Cullen and John Crauford Gregory</a:t>
            </a:r>
          </a:p>
          <a:p>
            <a:pPr lvl="0"/>
            <a:endParaRPr lang="en-US" sz="2800" dirty="0">
              <a:latin typeface="Arial"/>
              <a:cs typeface="Arial"/>
            </a:endParaRPr>
          </a:p>
          <a:p>
            <a:r>
              <a:rPr lang="en-US" sz="2800" dirty="0">
                <a:latin typeface="Arial"/>
                <a:cs typeface="Arial"/>
              </a:rPr>
              <a:t>From 1825 onwards, new theories developed independent of the French source by James Hope, John William Turner and others (p. 159)</a:t>
            </a:r>
          </a:p>
          <a:p>
            <a:endParaRPr lang="en-US" sz="2800" dirty="0">
              <a:latin typeface="Arial"/>
              <a:cs typeface="Arial"/>
            </a:endParaRPr>
          </a:p>
          <a:p>
            <a:r>
              <a:rPr lang="en-US" sz="2800" dirty="0">
                <a:latin typeface="Arial"/>
                <a:cs typeface="Arial"/>
              </a:rPr>
              <a:t>Improvements on the instrument: N.P. Comins</a:t>
            </a:r>
          </a:p>
          <a:p>
            <a:pPr marL="0" indent="0">
              <a:buNone/>
            </a:pPr>
            <a:r>
              <a:rPr lang="en-US" sz="2800" dirty="0">
                <a:latin typeface="Arial"/>
                <a:cs typeface="Arial"/>
              </a:rPr>
              <a:t> </a:t>
            </a:r>
          </a:p>
          <a:p>
            <a:r>
              <a:rPr lang="en-US" sz="2800" dirty="0">
                <a:latin typeface="Arial"/>
                <a:cs typeface="Arial"/>
              </a:rPr>
              <a:t>By 1828-9 stethoscope use was taught in medical textbooks </a:t>
            </a: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39082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38" y="690601"/>
            <a:ext cx="8167561" cy="5740218"/>
          </a:xfrm>
        </p:spPr>
        <p:txBody>
          <a:bodyPr>
            <a:noAutofit/>
          </a:bodyPr>
          <a:lstStyle/>
          <a:p>
            <a:r>
              <a:rPr lang="en-US" sz="2800" dirty="0">
                <a:latin typeface="Arial"/>
                <a:cs typeface="Arial"/>
              </a:rPr>
              <a:t>By 1831: innovation of stethoscopy transferred from Paris to Edinburgh</a:t>
            </a:r>
          </a:p>
          <a:p>
            <a:pPr marL="0" indent="0">
              <a:buNone/>
            </a:pPr>
            <a:r>
              <a:rPr lang="en-US" sz="2800" dirty="0">
                <a:latin typeface="Arial"/>
                <a:cs typeface="Arial"/>
              </a:rPr>
              <a:t> </a:t>
            </a:r>
          </a:p>
          <a:p>
            <a:pPr lvl="0"/>
            <a:r>
              <a:rPr lang="en-US" sz="2800" dirty="0">
                <a:latin typeface="Arial"/>
                <a:cs typeface="Arial"/>
              </a:rPr>
              <a:t>Why Edinburgh?</a:t>
            </a:r>
          </a:p>
          <a:p>
            <a:endParaRPr lang="en-US" sz="2800" dirty="0">
              <a:latin typeface="Arial"/>
              <a:cs typeface="Arial"/>
            </a:endParaRPr>
          </a:p>
          <a:p>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605124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133" y="582067"/>
            <a:ext cx="7735734" cy="569386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one of the major advantages of mediate auscultation over other techniques of physical diagnosis was that it offered physicians a means to undertake examinations without compromising their professional dignity.  The fact that stethoscopy did not involve direct bodily contact was considered to be very helpful, both when one’s clientele were the unwashed poor of the hospital or dispensary and when one was consulted by modest ladies in one’s private practice.  In other words, the stethoscope respected the social niceties of the practice of elite physic.” (p. 164)</a:t>
            </a:r>
          </a:p>
        </p:txBody>
      </p:sp>
    </p:spTree>
    <p:extLst>
      <p:ext uri="{BB962C8B-B14F-4D97-AF65-F5344CB8AC3E}">
        <p14:creationId xmlns:p14="http://schemas.microsoft.com/office/powerpoint/2010/main" val="3570634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4133" y="582067"/>
            <a:ext cx="7735734" cy="5693866"/>
          </a:xfrm>
          <a:prstGeom prst="rect">
            <a:avLst/>
          </a:prstGeom>
        </p:spPr>
        <p:txBody>
          <a:bodyPr wrap="square">
            <a:spAutoFit/>
          </a:bodyPr>
          <a:lstStyle/>
          <a:p>
            <a:r>
              <a:rPr lang="en-US" sz="2800" dirty="0">
                <a:latin typeface="Arial" panose="020B0604020202020204" pitchFamily="34" charset="0"/>
                <a:cs typeface="Arial" panose="020B0604020202020204" pitchFamily="34" charset="0"/>
              </a:rPr>
              <a:t>“… one of the major advantages of mediate auscultation over other techniques of physical diagnosis was that </a:t>
            </a:r>
            <a:r>
              <a:rPr lang="en-US" sz="2800" dirty="0">
                <a:solidFill>
                  <a:srgbClr val="FFFF00"/>
                </a:solidFill>
                <a:latin typeface="Arial" panose="020B0604020202020204" pitchFamily="34" charset="0"/>
                <a:cs typeface="Arial" panose="020B0604020202020204" pitchFamily="34" charset="0"/>
              </a:rPr>
              <a:t>it offered physicians a means to undertake examinations without compromising their professional dignity</a:t>
            </a:r>
            <a:r>
              <a:rPr lang="en-US" sz="2800" dirty="0">
                <a:latin typeface="Arial" panose="020B0604020202020204" pitchFamily="34" charset="0"/>
                <a:cs typeface="Arial" panose="020B0604020202020204" pitchFamily="34" charset="0"/>
              </a:rPr>
              <a:t>.  The fact that stethoscopy did not involve direct bodily contact was considered to be very helpful, both when one’s clientele were the unwashed poor of the hospital or dispensary and when one was consulted by modest ladies in one’s private practice.  </a:t>
            </a:r>
            <a:r>
              <a:rPr lang="en-US" sz="2800" dirty="0">
                <a:solidFill>
                  <a:srgbClr val="FFFF00"/>
                </a:solidFill>
                <a:latin typeface="Arial" panose="020B0604020202020204" pitchFamily="34" charset="0"/>
                <a:cs typeface="Arial" panose="020B0604020202020204" pitchFamily="34" charset="0"/>
              </a:rPr>
              <a:t>In other words, the stethoscope respected the social niceties of the practice of elite physic.</a:t>
            </a:r>
            <a:r>
              <a:rPr lang="en-US" sz="2800" dirty="0">
                <a:latin typeface="Arial" panose="020B0604020202020204" pitchFamily="34" charset="0"/>
                <a:cs typeface="Arial" panose="020B0604020202020204" pitchFamily="34" charset="0"/>
              </a:rPr>
              <a:t>” (p. 164)</a:t>
            </a:r>
          </a:p>
        </p:txBody>
      </p:sp>
    </p:spTree>
    <p:extLst>
      <p:ext uri="{BB962C8B-B14F-4D97-AF65-F5344CB8AC3E}">
        <p14:creationId xmlns:p14="http://schemas.microsoft.com/office/powerpoint/2010/main" val="2391044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126292"/>
            <a:ext cx="8271606" cy="12793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2. The Soundscape of Modernity</a:t>
            </a:r>
          </a:p>
        </p:txBody>
      </p:sp>
      <p:pic>
        <p:nvPicPr>
          <p:cNvPr id="3" name="Picture 2" descr="symphony-h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075" y="1860248"/>
            <a:ext cx="4218362" cy="2915780"/>
          </a:xfrm>
          <a:prstGeom prst="rect">
            <a:avLst/>
          </a:prstGeom>
        </p:spPr>
      </p:pic>
      <p:pic>
        <p:nvPicPr>
          <p:cNvPr id="7" name="Picture 6" descr="RCM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9923" y="1860247"/>
            <a:ext cx="4357471" cy="2915780"/>
          </a:xfrm>
          <a:prstGeom prst="rect">
            <a:avLst/>
          </a:prstGeom>
        </p:spPr>
      </p:pic>
    </p:spTree>
    <p:extLst>
      <p:ext uri="{BB962C8B-B14F-4D97-AF65-F5344CB8AC3E}">
        <p14:creationId xmlns:p14="http://schemas.microsoft.com/office/powerpoint/2010/main" val="4211822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39652" y="491890"/>
            <a:ext cx="8278384" cy="6220096"/>
          </a:xfrm>
        </p:spPr>
        <p:txBody>
          <a:bodyPr>
            <a:normAutofit lnSpcReduction="10000"/>
          </a:bodyPr>
          <a:lstStyle/>
          <a:p>
            <a:pPr algn="l"/>
            <a:r>
              <a:rPr lang="en-US" sz="2800" dirty="0">
                <a:latin typeface="Arial"/>
                <a:cs typeface="Arial"/>
              </a:rPr>
              <a:t>Thompson’s definition of soundscape:</a:t>
            </a:r>
          </a:p>
          <a:p>
            <a:pPr algn="l"/>
            <a:endParaRPr lang="en-US" sz="2800" dirty="0">
              <a:latin typeface="Arial"/>
              <a:cs typeface="Arial"/>
            </a:endParaRPr>
          </a:p>
          <a:p>
            <a:pPr algn="l"/>
            <a:r>
              <a:rPr lang="en-US" sz="2800" dirty="0">
                <a:latin typeface="Arial"/>
                <a:cs typeface="Arial"/>
              </a:rPr>
              <a:t>“I define the soundscape as an auditory or aural landscape.  Like a landscape, a soundscape is simultaneously a physical environment and a way of perceiving the environment; it is both a world and a culture constructed to make sense of the world.  The physical aspect of a soundscape consists not only of the sounds themselves, the waves of acoustical energy permeating the atmosphere in which people live, but also the material objects that create, and sometimes destroy, those sounds." </a:t>
            </a:r>
          </a:p>
          <a:p>
            <a:pPr algn="l"/>
            <a:r>
              <a:rPr lang="en-US" sz="2800" dirty="0">
                <a:latin typeface="Arial"/>
                <a:cs typeface="Arial"/>
              </a:rPr>
              <a:t>(p. 116)</a:t>
            </a:r>
          </a:p>
          <a:p>
            <a:pPr algn="l"/>
            <a:r>
              <a:rPr lang="en-US" sz="2400" dirty="0">
                <a:latin typeface="Arial"/>
                <a:cs typeface="Arial"/>
              </a:rPr>
              <a:t> </a:t>
            </a:r>
          </a:p>
        </p:txBody>
      </p:sp>
    </p:spTree>
    <p:extLst>
      <p:ext uri="{BB962C8B-B14F-4D97-AF65-F5344CB8AC3E}">
        <p14:creationId xmlns:p14="http://schemas.microsoft.com/office/powerpoint/2010/main" val="1612820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p:cNvSpPr>
            <a:spLocks noGrp="1"/>
          </p:cNvSpPr>
          <p:nvPr>
            <p:ph type="subTitle" idx="1"/>
          </p:nvPr>
        </p:nvSpPr>
        <p:spPr>
          <a:xfrm>
            <a:off x="639652" y="491890"/>
            <a:ext cx="8278384" cy="6220096"/>
          </a:xfrm>
        </p:spPr>
        <p:txBody>
          <a:bodyPr>
            <a:normAutofit lnSpcReduction="10000"/>
          </a:bodyPr>
          <a:lstStyle/>
          <a:p>
            <a:pPr algn="l"/>
            <a:r>
              <a:rPr lang="en-US" sz="2800" dirty="0">
                <a:latin typeface="Arial"/>
                <a:cs typeface="Arial"/>
              </a:rPr>
              <a:t>Thompson’s definition of soundscape:</a:t>
            </a:r>
          </a:p>
          <a:p>
            <a:pPr algn="l"/>
            <a:endParaRPr lang="en-US" sz="2800" dirty="0">
              <a:latin typeface="Arial"/>
              <a:cs typeface="Arial"/>
            </a:endParaRPr>
          </a:p>
          <a:p>
            <a:pPr algn="l"/>
            <a:r>
              <a:rPr lang="en-US" sz="2800" dirty="0">
                <a:latin typeface="Arial"/>
                <a:cs typeface="Arial"/>
              </a:rPr>
              <a:t>“I define the soundscape as </a:t>
            </a:r>
            <a:r>
              <a:rPr lang="en-US" sz="2800" dirty="0">
                <a:solidFill>
                  <a:srgbClr val="FF6600"/>
                </a:solidFill>
                <a:latin typeface="Arial"/>
                <a:cs typeface="Arial"/>
              </a:rPr>
              <a:t>an auditory or aural landscape</a:t>
            </a:r>
            <a:r>
              <a:rPr lang="en-US" sz="2800" dirty="0">
                <a:latin typeface="Arial"/>
                <a:cs typeface="Arial"/>
              </a:rPr>
              <a:t>.  Like a landscape, a soundscape is simultaneously a </a:t>
            </a:r>
            <a:r>
              <a:rPr lang="en-US" sz="2800" dirty="0">
                <a:solidFill>
                  <a:srgbClr val="FFFF00"/>
                </a:solidFill>
                <a:latin typeface="Arial"/>
                <a:cs typeface="Arial"/>
              </a:rPr>
              <a:t>physical environment </a:t>
            </a:r>
            <a:r>
              <a:rPr lang="en-US" sz="2800" dirty="0">
                <a:latin typeface="Arial"/>
                <a:cs typeface="Arial"/>
              </a:rPr>
              <a:t>and </a:t>
            </a:r>
            <a:r>
              <a:rPr lang="en-US" sz="2800" dirty="0">
                <a:solidFill>
                  <a:srgbClr val="FFFF00"/>
                </a:solidFill>
                <a:latin typeface="Arial"/>
                <a:cs typeface="Arial"/>
              </a:rPr>
              <a:t>a way of perceiving the environment</a:t>
            </a:r>
            <a:r>
              <a:rPr lang="en-US" sz="2800" dirty="0">
                <a:latin typeface="Arial"/>
                <a:cs typeface="Arial"/>
              </a:rPr>
              <a:t>; it is both a </a:t>
            </a:r>
            <a:r>
              <a:rPr lang="en-US" sz="2800" dirty="0">
                <a:solidFill>
                  <a:srgbClr val="3366FF"/>
                </a:solidFill>
                <a:latin typeface="Arial"/>
                <a:cs typeface="Arial"/>
              </a:rPr>
              <a:t>world</a:t>
            </a:r>
            <a:r>
              <a:rPr lang="en-US" sz="2800" dirty="0">
                <a:latin typeface="Arial"/>
                <a:cs typeface="Arial"/>
              </a:rPr>
              <a:t> and a </a:t>
            </a:r>
            <a:r>
              <a:rPr lang="en-US" sz="2800" dirty="0">
                <a:solidFill>
                  <a:srgbClr val="3366FF"/>
                </a:solidFill>
                <a:latin typeface="Arial"/>
                <a:cs typeface="Arial"/>
              </a:rPr>
              <a:t>culture</a:t>
            </a:r>
            <a:r>
              <a:rPr lang="en-US" sz="2800" dirty="0">
                <a:latin typeface="Arial"/>
                <a:cs typeface="Arial"/>
              </a:rPr>
              <a:t> constructed to make sense of the world.  The physical aspect of a soundscape consists not only of the </a:t>
            </a:r>
            <a:r>
              <a:rPr lang="en-US" sz="2800" dirty="0">
                <a:solidFill>
                  <a:srgbClr val="FF0000"/>
                </a:solidFill>
                <a:latin typeface="Arial"/>
                <a:cs typeface="Arial"/>
              </a:rPr>
              <a:t>sounds themselves</a:t>
            </a:r>
            <a:r>
              <a:rPr lang="en-US" sz="2800" dirty="0">
                <a:latin typeface="Arial"/>
                <a:cs typeface="Arial"/>
              </a:rPr>
              <a:t>, the waves of acoustical energy permeating the atmosphere in which people live, but also </a:t>
            </a:r>
            <a:r>
              <a:rPr lang="en-US" sz="2800" dirty="0">
                <a:solidFill>
                  <a:srgbClr val="FF0000"/>
                </a:solidFill>
                <a:latin typeface="Arial"/>
                <a:cs typeface="Arial"/>
              </a:rPr>
              <a:t>the material objects that create, and sometimes destroy, those sounds</a:t>
            </a:r>
            <a:r>
              <a:rPr lang="en-US" sz="2800" dirty="0">
                <a:latin typeface="Arial"/>
                <a:cs typeface="Arial"/>
              </a:rPr>
              <a:t>." </a:t>
            </a:r>
          </a:p>
          <a:p>
            <a:pPr algn="l"/>
            <a:r>
              <a:rPr lang="en-US" sz="2800" dirty="0">
                <a:latin typeface="Arial"/>
                <a:cs typeface="Arial"/>
              </a:rPr>
              <a:t>(p. 116)</a:t>
            </a:r>
          </a:p>
          <a:p>
            <a:pPr algn="l"/>
            <a:r>
              <a:rPr lang="en-US" sz="2400" dirty="0">
                <a:latin typeface="Arial"/>
                <a:cs typeface="Arial"/>
              </a:rPr>
              <a:t> </a:t>
            </a:r>
          </a:p>
        </p:txBody>
      </p:sp>
    </p:spTree>
    <p:extLst>
      <p:ext uri="{BB962C8B-B14F-4D97-AF65-F5344CB8AC3E}">
        <p14:creationId xmlns:p14="http://schemas.microsoft.com/office/powerpoint/2010/main" val="4248099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1" y="1402952"/>
            <a:ext cx="8197273" cy="4870272"/>
          </a:xfrm>
        </p:spPr>
        <p:txBody>
          <a:bodyPr>
            <a:normAutofit fontScale="92500"/>
          </a:bodyPr>
          <a:lstStyle/>
          <a:p>
            <a:pPr marL="457200" indent="-457200" algn="l">
              <a:buFont typeface="Arial"/>
              <a:buChar char="•"/>
            </a:pPr>
            <a:r>
              <a:rPr lang="en-US" sz="2800" dirty="0">
                <a:latin typeface="Arial"/>
                <a:cs typeface="Arial"/>
              </a:rPr>
              <a:t>The American soundscape underwent a particularly dramatic transformation in the years between 1900-1933 </a:t>
            </a:r>
          </a:p>
          <a:p>
            <a:pPr marL="457200" indent="-457200" algn="l">
              <a:buFont typeface="Arial"/>
              <a:buChar char="•"/>
            </a:pPr>
            <a:endParaRPr lang="en-US" sz="2800" dirty="0">
              <a:latin typeface="Arial"/>
              <a:cs typeface="Arial"/>
            </a:endParaRPr>
          </a:p>
          <a:p>
            <a:pPr marL="457200" indent="-457200" algn="l">
              <a:buFont typeface="Arial"/>
              <a:buChar char="•"/>
            </a:pPr>
            <a:r>
              <a:rPr lang="en-US" sz="2800" dirty="0">
                <a:latin typeface="Arial"/>
                <a:cs typeface="Arial"/>
              </a:rPr>
              <a:t>Sounds became signals - a new criterion by which the evaluate them - located in the new electrical technologies</a:t>
            </a:r>
          </a:p>
          <a:p>
            <a:pPr algn="l"/>
            <a:r>
              <a:rPr lang="en-US" sz="2800" dirty="0">
                <a:latin typeface="Arial"/>
                <a:cs typeface="Arial"/>
              </a:rPr>
              <a:t> </a:t>
            </a:r>
          </a:p>
          <a:p>
            <a:pPr marL="457200" indent="-457200" algn="l">
              <a:buFont typeface="Arial"/>
              <a:buChar char="•"/>
            </a:pPr>
            <a:r>
              <a:rPr lang="en-US" sz="2800" dirty="0">
                <a:latin typeface="Arial"/>
                <a:cs typeface="Arial"/>
              </a:rPr>
              <a:t>The opening of Symphony Hall in Boston (1900) and the opening of Radio City Music Hall in New York (1932) frames the period covered by the book </a:t>
            </a:r>
          </a:p>
          <a:p>
            <a:pPr algn="l"/>
            <a:endParaRPr lang="en-US" dirty="0">
              <a:latin typeface="Arial"/>
              <a:cs typeface="Arial"/>
            </a:endParaRPr>
          </a:p>
        </p:txBody>
      </p:sp>
      <p:sp>
        <p:nvSpPr>
          <p:cNvPr id="2" name="TextBox 1"/>
          <p:cNvSpPr txBox="1"/>
          <p:nvPr/>
        </p:nvSpPr>
        <p:spPr>
          <a:xfrm>
            <a:off x="334819" y="292909"/>
            <a:ext cx="8428182" cy="584776"/>
          </a:xfrm>
          <a:prstGeom prst="rect">
            <a:avLst/>
          </a:prstGeom>
          <a:noFill/>
        </p:spPr>
        <p:txBody>
          <a:bodyPr wrap="square" rtlCol="0">
            <a:spAutoFit/>
          </a:bodyPr>
          <a:lstStyle/>
          <a:p>
            <a:r>
              <a:rPr lang="en-US" sz="3200" b="1" dirty="0">
                <a:latin typeface="Arial"/>
                <a:cs typeface="Arial"/>
              </a:rPr>
              <a:t>The Soundscape of Modernity:</a:t>
            </a:r>
          </a:p>
        </p:txBody>
      </p:sp>
    </p:spTree>
    <p:extLst>
      <p:ext uri="{BB962C8B-B14F-4D97-AF65-F5344CB8AC3E}">
        <p14:creationId xmlns:p14="http://schemas.microsoft.com/office/powerpoint/2010/main" val="8209872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ymphony-hall-ol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5111" y="635993"/>
            <a:ext cx="6545797" cy="5158088"/>
          </a:xfrm>
          <a:prstGeom prst="rect">
            <a:avLst/>
          </a:prstGeom>
        </p:spPr>
      </p:pic>
      <p:sp>
        <p:nvSpPr>
          <p:cNvPr id="3" name="Subtitle 2"/>
          <p:cNvSpPr>
            <a:spLocks noGrp="1"/>
          </p:cNvSpPr>
          <p:nvPr>
            <p:ph type="subTitle" idx="1"/>
          </p:nvPr>
        </p:nvSpPr>
        <p:spPr>
          <a:xfrm>
            <a:off x="1305111" y="5918771"/>
            <a:ext cx="6545797" cy="1717040"/>
          </a:xfrm>
        </p:spPr>
        <p:txBody>
          <a:bodyPr>
            <a:normAutofit/>
          </a:bodyPr>
          <a:lstStyle/>
          <a:p>
            <a:r>
              <a:rPr lang="en-US" sz="2800" dirty="0">
                <a:latin typeface="Arial"/>
                <a:cs typeface="Arial"/>
              </a:rPr>
              <a:t>The Symphony Hall in Boston,1904</a:t>
            </a:r>
          </a:p>
          <a:p>
            <a:pPr algn="l"/>
            <a:endParaRPr lang="en-US" dirty="0">
              <a:latin typeface="Arial"/>
              <a:cs typeface="Arial"/>
            </a:endParaRPr>
          </a:p>
        </p:txBody>
      </p:sp>
    </p:spTree>
    <p:extLst>
      <p:ext uri="{BB962C8B-B14F-4D97-AF65-F5344CB8AC3E}">
        <p14:creationId xmlns:p14="http://schemas.microsoft.com/office/powerpoint/2010/main" val="22387198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phony-hall-old-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149" y="398640"/>
            <a:ext cx="7736480" cy="6025296"/>
          </a:xfrm>
          <a:prstGeom prst="rect">
            <a:avLst/>
          </a:prstGeom>
        </p:spPr>
      </p:pic>
    </p:spTree>
    <p:extLst>
      <p:ext uri="{BB962C8B-B14F-4D97-AF65-F5344CB8AC3E}">
        <p14:creationId xmlns:p14="http://schemas.microsoft.com/office/powerpoint/2010/main" val="27119243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30908" y="1015999"/>
            <a:ext cx="8012401" cy="4768276"/>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14350" lvl="0" indent="-514350">
              <a:buFont typeface="+mj-lt"/>
              <a:buAutoNum type="arabicPeriod"/>
            </a:pPr>
            <a:r>
              <a:rPr lang="en-US" dirty="0">
                <a:latin typeface="Arial"/>
                <a:cs typeface="Arial"/>
              </a:rPr>
              <a:t>Listening tech(nique)ology in 19</a:t>
            </a:r>
            <a:r>
              <a:rPr lang="en-US" baseline="30000" dirty="0">
                <a:latin typeface="Arial"/>
                <a:cs typeface="Arial"/>
              </a:rPr>
              <a:t>th</a:t>
            </a:r>
            <a:r>
              <a:rPr lang="en-US" dirty="0">
                <a:latin typeface="Arial"/>
                <a:cs typeface="Arial"/>
              </a:rPr>
              <a:t> century medicine (Nicolson)</a:t>
            </a:r>
          </a:p>
          <a:p>
            <a:pPr marL="514350" lvl="0" indent="-514350">
              <a:buFont typeface="+mj-lt"/>
              <a:buAutoNum type="arabicPeriod"/>
            </a:pPr>
            <a:endParaRPr lang="en-US" dirty="0">
              <a:latin typeface="Arial"/>
              <a:cs typeface="Arial"/>
            </a:endParaRPr>
          </a:p>
          <a:p>
            <a:pPr marL="514350" lvl="0" indent="-514350">
              <a:buFont typeface="+mj-lt"/>
              <a:buAutoNum type="arabicPeriod"/>
            </a:pPr>
            <a:r>
              <a:rPr lang="en-US" dirty="0">
                <a:latin typeface="Arial"/>
                <a:cs typeface="Arial"/>
              </a:rPr>
              <a:t>The Soundscape of Modernity (Thompson)</a:t>
            </a:r>
          </a:p>
          <a:p>
            <a:pPr marL="0" lvl="0" indent="0">
              <a:buNone/>
            </a:pPr>
            <a:endParaRPr lang="en-US" dirty="0">
              <a:latin typeface="Arial"/>
              <a:cs typeface="Arial"/>
            </a:endParaRPr>
          </a:p>
        </p:txBody>
      </p:sp>
    </p:spTree>
    <p:extLst>
      <p:ext uri="{BB962C8B-B14F-4D97-AF65-F5344CB8AC3E}">
        <p14:creationId xmlns:p14="http://schemas.microsoft.com/office/powerpoint/2010/main" val="2696268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ymphony-hal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18" y="516742"/>
            <a:ext cx="7300466" cy="5475350"/>
          </a:xfrm>
          <a:prstGeom prst="rect">
            <a:avLst/>
          </a:prstGeom>
        </p:spPr>
      </p:pic>
      <p:sp>
        <p:nvSpPr>
          <p:cNvPr id="5" name="Subtitle 2"/>
          <p:cNvSpPr>
            <a:spLocks noGrp="1"/>
          </p:cNvSpPr>
          <p:nvPr>
            <p:ph type="subTitle" idx="1"/>
          </p:nvPr>
        </p:nvSpPr>
        <p:spPr>
          <a:xfrm>
            <a:off x="969818" y="6011136"/>
            <a:ext cx="7300465" cy="1717040"/>
          </a:xfrm>
        </p:spPr>
        <p:txBody>
          <a:bodyPr>
            <a:normAutofit/>
          </a:bodyPr>
          <a:lstStyle/>
          <a:p>
            <a:r>
              <a:rPr lang="en-US" sz="2800" dirty="0">
                <a:latin typeface="Arial"/>
                <a:cs typeface="Arial"/>
              </a:rPr>
              <a:t>The Symphony Hall today</a:t>
            </a:r>
          </a:p>
          <a:p>
            <a:pPr algn="l"/>
            <a:endParaRPr lang="en-US" dirty="0">
              <a:latin typeface="Arial"/>
              <a:cs typeface="Arial"/>
            </a:endParaRPr>
          </a:p>
        </p:txBody>
      </p:sp>
    </p:spTree>
    <p:extLst>
      <p:ext uri="{BB962C8B-B14F-4D97-AF65-F5344CB8AC3E}">
        <p14:creationId xmlns:p14="http://schemas.microsoft.com/office/powerpoint/2010/main" val="3263103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ymphony-hall-new-4.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0812" y="815820"/>
            <a:ext cx="8443005" cy="5441901"/>
          </a:xfrm>
          <a:prstGeom prst="rect">
            <a:avLst/>
          </a:prstGeom>
        </p:spPr>
      </p:pic>
    </p:spTree>
    <p:extLst>
      <p:ext uri="{BB962C8B-B14F-4D97-AF65-F5344CB8AC3E}">
        <p14:creationId xmlns:p14="http://schemas.microsoft.com/office/powerpoint/2010/main" val="40829594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a:spLocks noGrp="1"/>
          </p:cNvSpPr>
          <p:nvPr>
            <p:ph type="subTitle" idx="1"/>
          </p:nvPr>
        </p:nvSpPr>
        <p:spPr>
          <a:xfrm>
            <a:off x="444500" y="5826406"/>
            <a:ext cx="8255000" cy="3961389"/>
          </a:xfrm>
        </p:spPr>
        <p:txBody>
          <a:bodyPr>
            <a:normAutofit/>
          </a:bodyPr>
          <a:lstStyle/>
          <a:p>
            <a:r>
              <a:rPr lang="en-US" sz="2800" dirty="0">
                <a:latin typeface="Arial"/>
                <a:cs typeface="Arial"/>
              </a:rPr>
              <a:t>The Radio City Music Hall in New York,1937</a:t>
            </a:r>
          </a:p>
          <a:p>
            <a:pPr algn="l"/>
            <a:endParaRPr lang="en-US" dirty="0">
              <a:latin typeface="Arial"/>
              <a:cs typeface="Arial"/>
            </a:endParaRPr>
          </a:p>
        </p:txBody>
      </p:sp>
      <p:pic>
        <p:nvPicPr>
          <p:cNvPr id="2" name="Picture 1" descr="RCMH-193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500" y="470470"/>
            <a:ext cx="8255000" cy="5194300"/>
          </a:xfrm>
          <a:prstGeom prst="rect">
            <a:avLst/>
          </a:prstGeom>
        </p:spPr>
      </p:pic>
    </p:spTree>
    <p:extLst>
      <p:ext uri="{BB962C8B-B14F-4D97-AF65-F5344CB8AC3E}">
        <p14:creationId xmlns:p14="http://schemas.microsoft.com/office/powerpoint/2010/main" val="8938201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RCMH-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171" y="441191"/>
            <a:ext cx="4876182" cy="5987063"/>
          </a:xfrm>
          <a:prstGeom prst="rect">
            <a:avLst/>
          </a:prstGeom>
        </p:spPr>
      </p:pic>
    </p:spTree>
    <p:extLst>
      <p:ext uri="{BB962C8B-B14F-4D97-AF65-F5344CB8AC3E}">
        <p14:creationId xmlns:p14="http://schemas.microsoft.com/office/powerpoint/2010/main" val="2496691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CMH-7.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6466" y="1201298"/>
            <a:ext cx="5657464" cy="4370391"/>
          </a:xfrm>
          <a:prstGeom prst="rect">
            <a:avLst/>
          </a:prstGeom>
        </p:spPr>
      </p:pic>
    </p:spTree>
    <p:extLst>
      <p:ext uri="{BB962C8B-B14F-4D97-AF65-F5344CB8AC3E}">
        <p14:creationId xmlns:p14="http://schemas.microsoft.com/office/powerpoint/2010/main" val="2496681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2868" y="6089883"/>
            <a:ext cx="7351355" cy="523220"/>
          </a:xfrm>
          <a:prstGeom prst="rect">
            <a:avLst/>
          </a:prstGeom>
          <a:noFill/>
        </p:spPr>
        <p:txBody>
          <a:bodyPr wrap="square" rtlCol="0">
            <a:spAutoFit/>
          </a:bodyPr>
          <a:lstStyle/>
          <a:p>
            <a:pPr algn="ctr"/>
            <a:r>
              <a:rPr lang="en-US" sz="2800" dirty="0">
                <a:latin typeface="Arial"/>
                <a:cs typeface="Arial"/>
              </a:rPr>
              <a:t>Radio City Music Hall today</a:t>
            </a:r>
          </a:p>
        </p:txBody>
      </p:sp>
      <p:pic>
        <p:nvPicPr>
          <p:cNvPr id="3" name="Picture 2" descr="RCM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2868" y="267306"/>
            <a:ext cx="7351355" cy="5683516"/>
          </a:xfrm>
          <a:prstGeom prst="rect">
            <a:avLst/>
          </a:prstGeom>
        </p:spPr>
      </p:pic>
    </p:spTree>
    <p:extLst>
      <p:ext uri="{BB962C8B-B14F-4D97-AF65-F5344CB8AC3E}">
        <p14:creationId xmlns:p14="http://schemas.microsoft.com/office/powerpoint/2010/main" val="2470266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RCMH-1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9037" y="667491"/>
            <a:ext cx="8477666" cy="5682939"/>
          </a:xfrm>
          <a:prstGeom prst="rect">
            <a:avLst/>
          </a:prstGeom>
        </p:spPr>
      </p:pic>
    </p:spTree>
    <p:extLst>
      <p:ext uri="{BB962C8B-B14F-4D97-AF65-F5344CB8AC3E}">
        <p14:creationId xmlns:p14="http://schemas.microsoft.com/office/powerpoint/2010/main" val="7093202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4059422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21301390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184174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570738"/>
            <a:ext cx="8335320" cy="127937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dirty="0">
                <a:latin typeface="Arial"/>
                <a:cs typeface="Arial"/>
              </a:rPr>
              <a:t>1. Having the Doctor’s Ear in 19</a:t>
            </a:r>
            <a:r>
              <a:rPr lang="en-US" baseline="30000" dirty="0">
                <a:latin typeface="Arial"/>
                <a:cs typeface="Arial"/>
              </a:rPr>
              <a:t>th</a:t>
            </a:r>
            <a:r>
              <a:rPr lang="en-US" dirty="0">
                <a:latin typeface="Arial"/>
                <a:cs typeface="Arial"/>
              </a:rPr>
              <a:t> Century Edinburgh </a:t>
            </a:r>
          </a:p>
        </p:txBody>
      </p:sp>
      <p:pic>
        <p:nvPicPr>
          <p:cNvPr id="3" name="Picture 2" descr="800px-Laennec_-_Théobald_Chartra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1091" y="296888"/>
            <a:ext cx="5564908" cy="5001462"/>
          </a:xfrm>
          <a:prstGeom prst="rect">
            <a:avLst/>
          </a:prstGeom>
        </p:spPr>
      </p:pic>
    </p:spTree>
    <p:extLst>
      <p:ext uri="{BB962C8B-B14F-4D97-AF65-F5344CB8AC3E}">
        <p14:creationId xmlns:p14="http://schemas.microsoft.com/office/powerpoint/2010/main" val="1902524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3291235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6190511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marL="1371600" lvl="2" indent="-457200" algn="l" fontAlgn="base">
              <a:buFont typeface="Arial"/>
              <a:buChar char="•"/>
            </a:pPr>
            <a:r>
              <a:rPr lang="en-US" sz="2800" dirty="0">
                <a:latin typeface="Arial"/>
                <a:cs typeface="Arial"/>
              </a:rPr>
              <a:t>Easy to understand</a:t>
            </a: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907274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marL="1371600" lvl="2" indent="-457200" algn="l" fontAlgn="base">
              <a:buFont typeface="Arial"/>
              <a:buChar char="•"/>
            </a:pPr>
            <a:r>
              <a:rPr lang="en-US" sz="2800" dirty="0">
                <a:latin typeface="Arial"/>
                <a:cs typeface="Arial"/>
              </a:rPr>
              <a:t>Easy to understand</a:t>
            </a:r>
          </a:p>
          <a:p>
            <a:pPr marL="1371600" lvl="2" indent="-457200" algn="l" fontAlgn="base">
              <a:buFont typeface="Arial"/>
              <a:buChar char="•"/>
            </a:pPr>
            <a:r>
              <a:rPr lang="en-US" sz="2800" dirty="0">
                <a:latin typeface="Arial"/>
                <a:cs typeface="Arial"/>
              </a:rPr>
              <a:t>Efficient </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5805370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27182" y="293133"/>
            <a:ext cx="7966364" cy="6137686"/>
          </a:xfrm>
        </p:spPr>
        <p:txBody>
          <a:bodyPr>
            <a:normAutofit/>
          </a:bodyPr>
          <a:lstStyle/>
          <a:p>
            <a:pPr algn="l"/>
            <a:r>
              <a:rPr lang="en-US" dirty="0">
                <a:latin typeface="Arial"/>
                <a:cs typeface="Arial"/>
              </a:rPr>
              <a:t>Thompson describes the emergence of a new, modernist sound.  Define it:</a:t>
            </a:r>
          </a:p>
          <a:p>
            <a:pPr algn="l"/>
            <a:endParaRPr lang="en-US" dirty="0">
              <a:latin typeface="Arial"/>
              <a:cs typeface="Arial"/>
            </a:endParaRPr>
          </a:p>
          <a:p>
            <a:pPr marL="1371600" lvl="2" indent="-457200" algn="l" fontAlgn="base">
              <a:buFont typeface="Arial"/>
              <a:buChar char="•"/>
            </a:pPr>
            <a:r>
              <a:rPr lang="en-US" sz="2800" dirty="0">
                <a:latin typeface="Arial"/>
                <a:cs typeface="Arial"/>
              </a:rPr>
              <a:t>An object of scientific scrutiny</a:t>
            </a:r>
          </a:p>
          <a:p>
            <a:pPr marL="1371600" lvl="2" indent="-457200" algn="l" fontAlgn="base">
              <a:buFont typeface="Arial"/>
              <a:buChar char="•"/>
            </a:pPr>
            <a:r>
              <a:rPr lang="en-US" sz="2800" dirty="0">
                <a:latin typeface="Arial"/>
                <a:cs typeface="Arial"/>
              </a:rPr>
              <a:t>Controlled (a "good sound”)</a:t>
            </a:r>
          </a:p>
          <a:p>
            <a:pPr marL="1371600" lvl="2" indent="-457200" algn="l" fontAlgn="base">
              <a:buFont typeface="Arial"/>
              <a:buChar char="•"/>
            </a:pPr>
            <a:r>
              <a:rPr lang="en-US" sz="2800" dirty="0">
                <a:latin typeface="Arial"/>
                <a:cs typeface="Arial"/>
              </a:rPr>
              <a:t>Non-reverberant</a:t>
            </a:r>
          </a:p>
          <a:p>
            <a:pPr marL="1371600" lvl="2" indent="-457200" algn="l" fontAlgn="base">
              <a:buFont typeface="Arial"/>
              <a:buChar char="•"/>
            </a:pPr>
            <a:r>
              <a:rPr lang="en-US" sz="2800" dirty="0">
                <a:latin typeface="Arial"/>
                <a:cs typeface="Arial"/>
              </a:rPr>
              <a:t>Many different places begin to sound alike</a:t>
            </a:r>
          </a:p>
          <a:p>
            <a:pPr marL="1371600" lvl="2" indent="-457200" algn="l" fontAlgn="base">
              <a:buFont typeface="Arial"/>
              <a:buChar char="•"/>
            </a:pPr>
            <a:r>
              <a:rPr lang="en-US" sz="2800" dirty="0">
                <a:latin typeface="Arial"/>
                <a:cs typeface="Arial"/>
              </a:rPr>
              <a:t>Easy to understand</a:t>
            </a:r>
          </a:p>
          <a:p>
            <a:pPr marL="1371600" lvl="2" indent="-457200" algn="l" fontAlgn="base">
              <a:buFont typeface="Arial"/>
              <a:buChar char="•"/>
            </a:pPr>
            <a:r>
              <a:rPr lang="en-US" sz="2800" dirty="0">
                <a:latin typeface="Arial"/>
                <a:cs typeface="Arial"/>
              </a:rPr>
              <a:t>Efficient </a:t>
            </a:r>
          </a:p>
          <a:p>
            <a:pPr marL="1371600" lvl="2" indent="-457200" algn="l" fontAlgn="base">
              <a:buFont typeface="Arial"/>
              <a:buChar char="•"/>
            </a:pPr>
            <a:r>
              <a:rPr lang="en-US" sz="2800" dirty="0">
                <a:latin typeface="Arial"/>
                <a:cs typeface="Arial"/>
              </a:rPr>
              <a:t>Had little to say about the places in which it was produced and consumed</a:t>
            </a:r>
          </a:p>
          <a:p>
            <a:pPr algn="l"/>
            <a:endParaRPr lang="en-US" sz="2800" dirty="0">
              <a:latin typeface="Arial"/>
              <a:cs typeface="Arial"/>
            </a:endParaRPr>
          </a:p>
          <a:p>
            <a:pPr marL="342900" indent="-342900" algn="l">
              <a:buFont typeface="Arial"/>
              <a:buChar char="•"/>
            </a:pPr>
            <a:endParaRPr lang="en-US" sz="2400" dirty="0">
              <a:latin typeface="Arial"/>
              <a:cs typeface="Arial"/>
            </a:endParaRPr>
          </a:p>
          <a:p>
            <a:pPr algn="l"/>
            <a:endParaRPr lang="en-US" dirty="0">
              <a:latin typeface="Arial"/>
              <a:cs typeface="Arial"/>
            </a:endParaRPr>
          </a:p>
        </p:txBody>
      </p:sp>
    </p:spTree>
    <p:extLst>
      <p:ext uri="{BB962C8B-B14F-4D97-AF65-F5344CB8AC3E}">
        <p14:creationId xmlns:p14="http://schemas.microsoft.com/office/powerpoint/2010/main" val="1276927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180336"/>
            <a:ext cx="8197273" cy="4799265"/>
          </a:xfrm>
        </p:spPr>
        <p:txBody>
          <a:bodyPr>
            <a:normAutofit/>
          </a:bodyPr>
          <a:lstStyle/>
          <a:p>
            <a:pPr algn="l"/>
            <a:r>
              <a:rPr lang="en-US" sz="2800" dirty="0">
                <a:latin typeface="Arial"/>
                <a:cs typeface="Arial"/>
              </a:rPr>
              <a:t>"...if most of sounds of the past are gone for good, they have nonetheless left behind a rich record of their existence in the artifacts, the people, and the cultures that once brought them forth.  </a:t>
            </a:r>
            <a:endParaRPr lang="en-US" dirty="0">
              <a:latin typeface="Arial"/>
              <a:cs typeface="Arial"/>
            </a:endParaRPr>
          </a:p>
        </p:txBody>
      </p:sp>
    </p:spTree>
    <p:extLst>
      <p:ext uri="{BB962C8B-B14F-4D97-AF65-F5344CB8AC3E}">
        <p14:creationId xmlns:p14="http://schemas.microsoft.com/office/powerpoint/2010/main" val="41871978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180336"/>
            <a:ext cx="8197273" cy="4799265"/>
          </a:xfrm>
        </p:spPr>
        <p:txBody>
          <a:bodyPr>
            <a:normAutofit/>
          </a:bodyPr>
          <a:lstStyle/>
          <a:p>
            <a:pPr algn="l"/>
            <a:r>
              <a:rPr lang="en-US" sz="2800" dirty="0">
                <a:latin typeface="Arial"/>
                <a:cs typeface="Arial"/>
              </a:rPr>
              <a:t>"...if most of sounds of the past are gone for good, they have nonetheless left behind a rich record of their existence in the artifacts, the people, and the cultures that once brought them forth.  By starting here, with the solidity of technological objects and material practices of those who designed, built, and used them, we can begin to recover the sounds that have long since melted into air. </a:t>
            </a:r>
            <a:endParaRPr lang="en-US" dirty="0">
              <a:latin typeface="Arial"/>
              <a:cs typeface="Arial"/>
            </a:endParaRPr>
          </a:p>
        </p:txBody>
      </p:sp>
    </p:spTree>
    <p:extLst>
      <p:ext uri="{BB962C8B-B14F-4D97-AF65-F5344CB8AC3E}">
        <p14:creationId xmlns:p14="http://schemas.microsoft.com/office/powerpoint/2010/main" val="38593469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10614" y="1180336"/>
            <a:ext cx="8197273" cy="4799265"/>
          </a:xfrm>
        </p:spPr>
        <p:txBody>
          <a:bodyPr>
            <a:normAutofit/>
          </a:bodyPr>
          <a:lstStyle/>
          <a:p>
            <a:pPr algn="l"/>
            <a:r>
              <a:rPr lang="en-US" sz="2800" dirty="0">
                <a:latin typeface="Arial"/>
                <a:cs typeface="Arial"/>
              </a:rPr>
              <a:t>"...if most of sounds of the past are gone for good, they have nonetheless left behind a rich record of their existence in the artifacts, the people, and the cultures that once brought them forth.  By starting here, with the solidity of technological objects and material practices of those who designed, built, and used them, we can begin to recover the sounds that have long since melted into air. Along with those sounds, we can recover more fully our past." (p. 125-126)</a:t>
            </a:r>
          </a:p>
          <a:p>
            <a:pPr algn="l"/>
            <a:endParaRPr lang="en-US" dirty="0">
              <a:latin typeface="Arial"/>
              <a:cs typeface="Arial"/>
            </a:endParaRPr>
          </a:p>
        </p:txBody>
      </p:sp>
    </p:spTree>
    <p:extLst>
      <p:ext uri="{BB962C8B-B14F-4D97-AF65-F5344CB8AC3E}">
        <p14:creationId xmlns:p14="http://schemas.microsoft.com/office/powerpoint/2010/main" val="42579465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7158" y="1018038"/>
            <a:ext cx="8485137" cy="6239886"/>
          </a:xfrm>
        </p:spPr>
        <p:txBody>
          <a:bodyPr>
            <a:normAutofit/>
          </a:bodyPr>
          <a:lstStyle/>
          <a:p>
            <a:pPr marL="0" indent="0">
              <a:buNone/>
            </a:pPr>
            <a:r>
              <a:rPr lang="en-US" sz="3500" u="sng" dirty="0">
                <a:latin typeface="Arial"/>
                <a:cs typeface="Arial"/>
              </a:rPr>
              <a:t>For Thursday</a:t>
            </a:r>
            <a:r>
              <a:rPr lang="en-US" sz="3500" dirty="0">
                <a:latin typeface="Arial"/>
                <a:cs typeface="Arial"/>
              </a:rPr>
              <a:t>:  </a:t>
            </a:r>
            <a:r>
              <a:rPr lang="en-US" dirty="0">
                <a:latin typeface="Arial"/>
                <a:cs typeface="Arial"/>
              </a:rPr>
              <a:t>Choose a sound technology and do research on the historical developments and factors that shaped its present form, then compare that history to one that we studied this week.  Use this comparative analysis to frame your discussion question. </a:t>
            </a:r>
          </a:p>
          <a:p>
            <a:pPr marL="0" indent="0">
              <a:buNone/>
            </a:pPr>
            <a:endParaRPr lang="en-US" sz="3500" dirty="0">
              <a:latin typeface="Arial"/>
              <a:cs typeface="Arial"/>
            </a:endParaRPr>
          </a:p>
          <a:p>
            <a:endParaRPr lang="en-US" sz="3500" dirty="0">
              <a:latin typeface="Arial"/>
              <a:cs typeface="Arial"/>
            </a:endParaRPr>
          </a:p>
          <a:p>
            <a:pPr marL="0" lvl="0" indent="0">
              <a:buNone/>
            </a:pPr>
            <a:endParaRPr lang="en-US" dirty="0">
              <a:latin typeface="Arial"/>
              <a:cs typeface="Arial"/>
            </a:endParaRPr>
          </a:p>
          <a:p>
            <a:pPr marL="0" indent="0">
              <a:buNone/>
            </a:pPr>
            <a:endParaRPr lang="en-US" dirty="0">
              <a:latin typeface="Arial"/>
              <a:cs typeface="Arial"/>
            </a:endParaRPr>
          </a:p>
        </p:txBody>
      </p:sp>
    </p:spTree>
    <p:extLst>
      <p:ext uri="{BB962C8B-B14F-4D97-AF65-F5344CB8AC3E}">
        <p14:creationId xmlns:p14="http://schemas.microsoft.com/office/powerpoint/2010/main" val="97566186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011079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381996" y="975647"/>
            <a:ext cx="8335320" cy="5397444"/>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a:cs typeface="Arial"/>
              </a:rPr>
              <a:t>Auscultation (based on the Latin verb </a:t>
            </a:r>
            <a:r>
              <a:rPr lang="en-US" i="1" dirty="0">
                <a:latin typeface="Arial"/>
                <a:cs typeface="Arial"/>
              </a:rPr>
              <a:t>auscultare</a:t>
            </a:r>
            <a:r>
              <a:rPr lang="en-US" dirty="0">
                <a:latin typeface="Arial"/>
                <a:cs typeface="Arial"/>
              </a:rPr>
              <a:t> "to listen") is the term for listening to the internal sounds of the body, usually using a stethoscope. </a:t>
            </a:r>
          </a:p>
          <a:p>
            <a:endParaRPr lang="en-US" dirty="0">
              <a:latin typeface="Arial"/>
              <a:cs typeface="Arial"/>
            </a:endParaRPr>
          </a:p>
          <a:p>
            <a:r>
              <a:rPr lang="en-US" dirty="0">
                <a:latin typeface="Arial"/>
                <a:cs typeface="Arial"/>
              </a:rPr>
              <a:t>Auscultation is performed for the purposes of examining the circulatory system and respiratory system (heart sounds and breath sounds), as well as the gastrointestinal system (bowel sounds).</a:t>
            </a:r>
          </a:p>
        </p:txBody>
      </p:sp>
    </p:spTree>
    <p:extLst>
      <p:ext uri="{BB962C8B-B14F-4D97-AF65-F5344CB8AC3E}">
        <p14:creationId xmlns:p14="http://schemas.microsoft.com/office/powerpoint/2010/main" val="115549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83102"/>
            <a:ext cx="4352138" cy="5131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Arial"/>
              <a:cs typeface="Arial"/>
            </a:endParaRPr>
          </a:p>
        </p:txBody>
      </p:sp>
      <p:pic>
        <p:nvPicPr>
          <p:cNvPr id="2" name="Picture 1" descr="Rene-Theophile-Hyacinthe_Laennec.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8818" y="531091"/>
            <a:ext cx="4245657" cy="5877582"/>
          </a:xfrm>
          <a:prstGeom prst="rect">
            <a:avLst/>
          </a:prstGeom>
        </p:spPr>
      </p:pic>
      <p:sp>
        <p:nvSpPr>
          <p:cNvPr id="5" name="Rectangle 4"/>
          <p:cNvSpPr/>
          <p:nvPr/>
        </p:nvSpPr>
        <p:spPr>
          <a:xfrm>
            <a:off x="173182" y="4525879"/>
            <a:ext cx="4133299" cy="954107"/>
          </a:xfrm>
          <a:prstGeom prst="rect">
            <a:avLst/>
          </a:prstGeom>
        </p:spPr>
        <p:txBody>
          <a:bodyPr wrap="square">
            <a:spAutoFit/>
          </a:bodyPr>
          <a:lstStyle/>
          <a:p>
            <a:r>
              <a:rPr lang="en-US" sz="2800" dirty="0">
                <a:latin typeface="Arial"/>
                <a:cs typeface="Arial"/>
              </a:rPr>
              <a:t>René-Théophile-Hyacinthe Laennec</a:t>
            </a:r>
          </a:p>
        </p:txBody>
      </p:sp>
    </p:spTree>
    <p:extLst>
      <p:ext uri="{BB962C8B-B14F-4D97-AF65-F5344CB8AC3E}">
        <p14:creationId xmlns:p14="http://schemas.microsoft.com/office/powerpoint/2010/main" val="395269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83102"/>
            <a:ext cx="4352138" cy="5131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Arial"/>
              <a:cs typeface="Arial"/>
            </a:endParaRPr>
          </a:p>
        </p:txBody>
      </p:sp>
      <p:sp>
        <p:nvSpPr>
          <p:cNvPr id="5" name="Rectangle 4"/>
          <p:cNvSpPr/>
          <p:nvPr/>
        </p:nvSpPr>
        <p:spPr>
          <a:xfrm>
            <a:off x="623454" y="5284189"/>
            <a:ext cx="7827819" cy="954107"/>
          </a:xfrm>
          <a:prstGeom prst="rect">
            <a:avLst/>
          </a:prstGeom>
        </p:spPr>
        <p:txBody>
          <a:bodyPr wrap="square">
            <a:spAutoFit/>
          </a:bodyPr>
          <a:lstStyle/>
          <a:p>
            <a:r>
              <a:rPr lang="en-US" sz="2800" dirty="0">
                <a:latin typeface="Arial"/>
                <a:cs typeface="Arial"/>
              </a:rPr>
              <a:t>Pages from </a:t>
            </a:r>
            <a:r>
              <a:rPr lang="en-US" sz="2800" i="1" dirty="0">
                <a:latin typeface="Arial"/>
                <a:cs typeface="Arial"/>
              </a:rPr>
              <a:t>De l’auscultation mediate</a:t>
            </a:r>
            <a:r>
              <a:rPr lang="en-US" sz="2800" dirty="0">
                <a:latin typeface="Arial"/>
                <a:cs typeface="Arial"/>
              </a:rPr>
              <a:t> (published in 1819) showing Laennec’s stethoscope design</a:t>
            </a:r>
          </a:p>
        </p:txBody>
      </p:sp>
      <p:pic>
        <p:nvPicPr>
          <p:cNvPr id="3" name="Picture 2" descr="800px-Rene-Theophile-Hyacinthe_Laennec_(1781-1826)_Drawings_stethoscope_and_lung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0091" y="242453"/>
            <a:ext cx="4944903" cy="4827461"/>
          </a:xfrm>
          <a:prstGeom prst="rect">
            <a:avLst/>
          </a:prstGeom>
        </p:spPr>
      </p:pic>
      <p:pic>
        <p:nvPicPr>
          <p:cNvPr id="6" name="Picture 5" descr="Rene-Theophile-Hyacinthe_Laennec_(1781-1826)_thesis_title_pa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242454"/>
            <a:ext cx="3303359" cy="4826001"/>
          </a:xfrm>
          <a:prstGeom prst="rect">
            <a:avLst/>
          </a:prstGeom>
        </p:spPr>
      </p:pic>
    </p:spTree>
    <p:extLst>
      <p:ext uri="{BB962C8B-B14F-4D97-AF65-F5344CB8AC3E}">
        <p14:creationId xmlns:p14="http://schemas.microsoft.com/office/powerpoint/2010/main" val="838559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404589" y="583102"/>
            <a:ext cx="4352138" cy="513189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endParaRPr lang="en-US" dirty="0">
              <a:latin typeface="Arial"/>
              <a:cs typeface="Arial"/>
            </a:endParaRPr>
          </a:p>
        </p:txBody>
      </p:sp>
      <p:sp>
        <p:nvSpPr>
          <p:cNvPr id="5" name="Rectangle 4"/>
          <p:cNvSpPr/>
          <p:nvPr/>
        </p:nvSpPr>
        <p:spPr>
          <a:xfrm>
            <a:off x="623454" y="4621986"/>
            <a:ext cx="7991763" cy="1815882"/>
          </a:xfrm>
          <a:prstGeom prst="rect">
            <a:avLst/>
          </a:prstGeom>
        </p:spPr>
        <p:txBody>
          <a:bodyPr wrap="square">
            <a:spAutoFit/>
          </a:bodyPr>
          <a:lstStyle/>
          <a:p>
            <a:r>
              <a:rPr lang="en-US" sz="2800" dirty="0">
                <a:latin typeface="Arial"/>
                <a:cs typeface="Arial"/>
              </a:rPr>
              <a:t>Laennec’s stethoscope (lf.) compared to a contemporary design (rt.) – see discussion of N.P. Comins’s development of a flexible model (p. 160-161)</a:t>
            </a:r>
          </a:p>
        </p:txBody>
      </p:sp>
      <p:pic>
        <p:nvPicPr>
          <p:cNvPr id="2" name="Picture 1" descr="Laennecs_stethoscope,_c_1820._(966057683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454" y="851406"/>
            <a:ext cx="4303488" cy="3462963"/>
          </a:xfrm>
          <a:prstGeom prst="rect">
            <a:avLst/>
          </a:prstGeom>
        </p:spPr>
      </p:pic>
      <p:pic>
        <p:nvPicPr>
          <p:cNvPr id="7" name="Picture 6" descr="dual-head-stethoscopes-pediatric-78888-16398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6273" y="851408"/>
            <a:ext cx="3338944" cy="3462962"/>
          </a:xfrm>
          <a:prstGeom prst="rect">
            <a:avLst/>
          </a:prstGeom>
        </p:spPr>
      </p:pic>
    </p:spTree>
    <p:extLst>
      <p:ext uri="{BB962C8B-B14F-4D97-AF65-F5344CB8AC3E}">
        <p14:creationId xmlns:p14="http://schemas.microsoft.com/office/powerpoint/2010/main" val="1929001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8439" y="2112204"/>
            <a:ext cx="7735734" cy="1077218"/>
          </a:xfrm>
          <a:prstGeom prst="rect">
            <a:avLst/>
          </a:prstGeom>
        </p:spPr>
        <p:txBody>
          <a:bodyPr wrap="square">
            <a:spAutoFit/>
          </a:bodyPr>
          <a:lstStyle/>
          <a:p>
            <a:r>
              <a:rPr lang="en-US" sz="3200" dirty="0">
                <a:latin typeface="Arial"/>
                <a:cs typeface="Arial"/>
              </a:rPr>
              <a:t>Was the introduction of auscultation in Britain a contested process? </a:t>
            </a:r>
          </a:p>
        </p:txBody>
      </p:sp>
    </p:spTree>
    <p:extLst>
      <p:ext uri="{BB962C8B-B14F-4D97-AF65-F5344CB8AC3E}">
        <p14:creationId xmlns:p14="http://schemas.microsoft.com/office/powerpoint/2010/main" val="2640728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8438" y="321147"/>
            <a:ext cx="8167561" cy="6352126"/>
          </a:xfrm>
        </p:spPr>
        <p:txBody>
          <a:bodyPr>
            <a:noAutofit/>
          </a:bodyPr>
          <a:lstStyle/>
          <a:p>
            <a:pPr lvl="0"/>
            <a:r>
              <a:rPr lang="en-US" sz="2800" dirty="0">
                <a:latin typeface="Arial"/>
                <a:cs typeface="Arial"/>
              </a:rPr>
              <a:t>Paris: Laënnec’s invention of the stethoscope in 1816, and published </a:t>
            </a:r>
            <a:r>
              <a:rPr lang="en-US" sz="2800" i="1" dirty="0">
                <a:latin typeface="Arial"/>
                <a:cs typeface="Arial"/>
              </a:rPr>
              <a:t>De l’auscultation mediate</a:t>
            </a:r>
            <a:r>
              <a:rPr lang="en-US" sz="2800" dirty="0">
                <a:latin typeface="Arial"/>
                <a:cs typeface="Arial"/>
              </a:rPr>
              <a:t> in 1819</a:t>
            </a:r>
          </a:p>
          <a:p>
            <a:pPr lvl="0"/>
            <a:endParaRPr lang="en-US" sz="2800" dirty="0">
              <a:latin typeface="Arial"/>
              <a:cs typeface="Arial"/>
            </a:endParaRPr>
          </a:p>
          <a:p>
            <a:r>
              <a:rPr lang="en-US" sz="2800" dirty="0">
                <a:latin typeface="Arial"/>
                <a:cs typeface="Arial"/>
              </a:rPr>
              <a:t>Edinburgh: Andrew Duncan and other’s review of </a:t>
            </a:r>
            <a:r>
              <a:rPr lang="en-US" sz="2800" i="1" dirty="0">
                <a:latin typeface="Arial"/>
                <a:cs typeface="Arial"/>
              </a:rPr>
              <a:t>De l’auscultation mediate</a:t>
            </a:r>
            <a:r>
              <a:rPr lang="en-US" sz="2800" dirty="0">
                <a:latin typeface="Arial"/>
                <a:cs typeface="Arial"/>
              </a:rPr>
              <a:t>:</a:t>
            </a:r>
            <a:endParaRPr lang="en-US" sz="2800" i="1" dirty="0">
              <a:latin typeface="Arial"/>
              <a:cs typeface="Arial"/>
            </a:endParaRPr>
          </a:p>
          <a:p>
            <a:endParaRPr lang="en-US" sz="2800" dirty="0">
              <a:latin typeface="Arial"/>
              <a:cs typeface="Arial"/>
            </a:endParaRPr>
          </a:p>
          <a:p>
            <a:pPr marL="1314450" lvl="2" indent="-514350">
              <a:buFont typeface="+mj-lt"/>
              <a:buAutoNum type="arabicPeriod"/>
            </a:pPr>
            <a:r>
              <a:rPr lang="en-US" sz="2800" dirty="0">
                <a:latin typeface="Arial"/>
                <a:cs typeface="Arial"/>
              </a:rPr>
              <a:t>More a text on pathological anatomy than one on diagnostics;</a:t>
            </a:r>
          </a:p>
          <a:p>
            <a:pPr marL="1314450" lvl="2" indent="-514350">
              <a:buFont typeface="+mj-lt"/>
              <a:buAutoNum type="arabicPeriod"/>
            </a:pPr>
            <a:endParaRPr lang="en-US" sz="2800" dirty="0">
              <a:latin typeface="Arial"/>
              <a:cs typeface="Arial"/>
            </a:endParaRPr>
          </a:p>
          <a:p>
            <a:pPr marL="1314450" lvl="2" indent="-514350">
              <a:buFont typeface="+mj-lt"/>
              <a:buAutoNum type="arabicPeriod"/>
            </a:pPr>
            <a:r>
              <a:rPr lang="en-US" sz="2800" dirty="0">
                <a:latin typeface="Arial"/>
                <a:cs typeface="Arial"/>
              </a:rPr>
              <a:t>Difference between academic and practical knowledge of the techniques of physical examination </a:t>
            </a:r>
          </a:p>
          <a:p>
            <a:pPr lvl="0"/>
            <a:endParaRPr lang="en-US" sz="2800" dirty="0">
              <a:latin typeface="Arial"/>
              <a:cs typeface="Arial"/>
            </a:endParaRPr>
          </a:p>
          <a:p>
            <a:pPr lvl="0"/>
            <a:endParaRPr lang="en-US" sz="2800" dirty="0">
              <a:latin typeface="Arial"/>
              <a:cs typeface="Arial"/>
            </a:endParaRPr>
          </a:p>
          <a:p>
            <a:endParaRPr lang="en-US" sz="2800" dirty="0">
              <a:latin typeface="Arial"/>
              <a:cs typeface="Arial"/>
            </a:endParaRPr>
          </a:p>
          <a:p>
            <a:endParaRPr lang="en-US" sz="2800" dirty="0">
              <a:latin typeface="Arial"/>
              <a:cs typeface="Arial"/>
            </a:endParaRPr>
          </a:p>
          <a:p>
            <a:pPr lvl="0"/>
            <a:endParaRPr lang="en-US" sz="2800" dirty="0">
              <a:latin typeface="Arial"/>
              <a:cs typeface="Arial"/>
            </a:endParaRPr>
          </a:p>
          <a:p>
            <a:endParaRPr lang="en-US" dirty="0">
              <a:latin typeface="Arial"/>
              <a:cs typeface="Arial"/>
            </a:endParaRPr>
          </a:p>
          <a:p>
            <a:endParaRPr lang="en-US" dirty="0">
              <a:latin typeface="Arial"/>
              <a:cs typeface="Arial"/>
            </a:endParaRPr>
          </a:p>
          <a:p>
            <a:endParaRPr lang="en-US" dirty="0"/>
          </a:p>
        </p:txBody>
      </p:sp>
    </p:spTree>
    <p:extLst>
      <p:ext uri="{BB962C8B-B14F-4D97-AF65-F5344CB8AC3E}">
        <p14:creationId xmlns:p14="http://schemas.microsoft.com/office/powerpoint/2010/main" val="223121041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6767</TotalTime>
  <Words>1295</Words>
  <Application>Microsoft Macintosh PowerPoint</Application>
  <PresentationFormat>On-screen Show (4:3)</PresentationFormat>
  <Paragraphs>136</Paragraphs>
  <Slides>39</Slides>
  <Notes>9</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39</vt:i4>
      </vt:variant>
    </vt:vector>
  </HeadingPairs>
  <TitlesOfParts>
    <vt:vector size="4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Pitzer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MEDIA OFF-SCREEN</dc:title>
  <dc:creator>localuser</dc:creator>
  <cp:lastModifiedBy>Ming-Yuen Ma</cp:lastModifiedBy>
  <cp:revision>181</cp:revision>
  <dcterms:created xsi:type="dcterms:W3CDTF">2010-12-29T21:54:42Z</dcterms:created>
  <dcterms:modified xsi:type="dcterms:W3CDTF">2022-10-02T20:43:15Z</dcterms:modified>
</cp:coreProperties>
</file>