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399" r:id="rId3"/>
    <p:sldId id="401" r:id="rId4"/>
    <p:sldId id="475" r:id="rId5"/>
    <p:sldId id="476" r:id="rId6"/>
    <p:sldId id="477" r:id="rId7"/>
    <p:sldId id="478" r:id="rId8"/>
    <p:sldId id="479" r:id="rId9"/>
    <p:sldId id="480" r:id="rId10"/>
    <p:sldId id="481" r:id="rId11"/>
    <p:sldId id="388" r:id="rId12"/>
    <p:sldId id="508" r:id="rId13"/>
    <p:sldId id="509" r:id="rId14"/>
    <p:sldId id="510" r:id="rId15"/>
    <p:sldId id="511" r:id="rId16"/>
    <p:sldId id="512" r:id="rId17"/>
    <p:sldId id="513" r:id="rId18"/>
    <p:sldId id="514" r:id="rId19"/>
    <p:sldId id="515" r:id="rId20"/>
    <p:sldId id="517" r:id="rId21"/>
    <p:sldId id="518" r:id="rId22"/>
    <p:sldId id="519" r:id="rId23"/>
    <p:sldId id="520" r:id="rId24"/>
    <p:sldId id="493" r:id="rId25"/>
    <p:sldId id="494" r:id="rId26"/>
    <p:sldId id="495" r:id="rId27"/>
    <p:sldId id="522" r:id="rId28"/>
    <p:sldId id="523" r:id="rId29"/>
    <p:sldId id="496" r:id="rId30"/>
    <p:sldId id="497" r:id="rId31"/>
    <p:sldId id="498" r:id="rId32"/>
    <p:sldId id="405" r:id="rId33"/>
    <p:sldId id="404" r:id="rId34"/>
    <p:sldId id="403" r:id="rId35"/>
    <p:sldId id="482" r:id="rId36"/>
    <p:sldId id="483" r:id="rId37"/>
    <p:sldId id="487" r:id="rId38"/>
    <p:sldId id="484" r:id="rId39"/>
    <p:sldId id="485" r:id="rId40"/>
    <p:sldId id="333" r:id="rId41"/>
    <p:sldId id="461" r:id="rId42"/>
    <p:sldId id="488" r:id="rId43"/>
    <p:sldId id="489" r:id="rId44"/>
    <p:sldId id="490" r:id="rId45"/>
    <p:sldId id="491" r:id="rId46"/>
    <p:sldId id="49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94" autoAdjust="0"/>
  </p:normalViewPr>
  <p:slideViewPr>
    <p:cSldViewPr snapToGrid="0" snapToObjects="1">
      <p:cViewPr varScale="1">
        <p:scale>
          <a:sx n="121" d="100"/>
          <a:sy n="121" d="100"/>
        </p:scale>
        <p:origin x="1896" y="176"/>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1BBD-767F-9340-9242-07A6D1415252}" type="datetimeFigureOut">
              <a:rPr lang="en-US" smtClean="0"/>
              <a:t>10/21/21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46C31-B08F-5E49-AC29-C5BC85950A2B}" type="slidenum">
              <a:rPr lang="en-US" smtClean="0"/>
              <a:t>‹#›</a:t>
            </a:fld>
            <a:endParaRPr lang="en-US"/>
          </a:p>
        </p:txBody>
      </p:sp>
    </p:spTree>
    <p:extLst>
      <p:ext uri="{BB962C8B-B14F-4D97-AF65-F5344CB8AC3E}">
        <p14:creationId xmlns:p14="http://schemas.microsoft.com/office/powerpoint/2010/main" val="4064104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46C31-B08F-5E49-AC29-C5BC85950A2B}" type="slidenum">
              <a:rPr lang="en-US" smtClean="0"/>
              <a:t>38</a:t>
            </a:fld>
            <a:endParaRPr lang="en-US"/>
          </a:p>
        </p:txBody>
      </p:sp>
    </p:spTree>
    <p:extLst>
      <p:ext uri="{BB962C8B-B14F-4D97-AF65-F5344CB8AC3E}">
        <p14:creationId xmlns:p14="http://schemas.microsoft.com/office/powerpoint/2010/main" val="333343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46C31-B08F-5E49-AC29-C5BC85950A2B}" type="slidenum">
              <a:rPr lang="en-US" smtClean="0"/>
              <a:t>39</a:t>
            </a:fld>
            <a:endParaRPr lang="en-US"/>
          </a:p>
        </p:txBody>
      </p:sp>
    </p:spTree>
    <p:extLst>
      <p:ext uri="{BB962C8B-B14F-4D97-AF65-F5344CB8AC3E}">
        <p14:creationId xmlns:p14="http://schemas.microsoft.com/office/powerpoint/2010/main" val="333343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10/21/21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10/21/21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10/21/21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10/21/21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10/21/21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819" y="3024909"/>
            <a:ext cx="8451272" cy="1454727"/>
          </a:xfrm>
        </p:spPr>
        <p:txBody>
          <a:bodyPr>
            <a:normAutofit/>
          </a:bodyPr>
          <a:lstStyle/>
          <a:p>
            <a:r>
              <a:rPr lang="en-US" sz="4400" b="1" dirty="0">
                <a:latin typeface="Arial"/>
                <a:cs typeface="Arial"/>
              </a:rPr>
              <a:t>III. Sound As Media</a:t>
            </a:r>
          </a:p>
          <a:p>
            <a:endParaRPr lang="en-US" sz="4400" b="1"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166" y="822139"/>
            <a:ext cx="8087833" cy="5169952"/>
          </a:xfrm>
        </p:spPr>
        <p:txBody>
          <a:bodyPr>
            <a:normAutofit/>
          </a:bodyPr>
          <a:lstStyle/>
          <a:p>
            <a:pPr algn="l"/>
            <a:r>
              <a:rPr lang="en-US" dirty="0">
                <a:latin typeface="Arial"/>
                <a:cs typeface="Arial"/>
              </a:rPr>
              <a:t>Key words for this section:</a:t>
            </a:r>
          </a:p>
          <a:p>
            <a:pPr algn="l"/>
            <a:endParaRPr lang="en-US" dirty="0">
              <a:latin typeface="Arial"/>
              <a:cs typeface="Arial"/>
            </a:endParaRPr>
          </a:p>
          <a:p>
            <a:pPr marL="1371600" lvl="2" indent="-457200" algn="l">
              <a:buFont typeface="Arial"/>
              <a:buChar char="•"/>
            </a:pPr>
            <a:r>
              <a:rPr lang="en-US" sz="2800" dirty="0">
                <a:latin typeface="Arial"/>
                <a:cs typeface="Arial"/>
              </a:rPr>
              <a:t>Transduction</a:t>
            </a:r>
          </a:p>
          <a:p>
            <a:pPr marL="1371600" lvl="2" indent="-457200" algn="l">
              <a:buFont typeface="Arial"/>
              <a:buChar char="•"/>
            </a:pPr>
            <a:r>
              <a:rPr lang="en-US" sz="2800" dirty="0">
                <a:latin typeface="Arial"/>
                <a:cs typeface="Arial"/>
              </a:rPr>
              <a:t>Reproducibility</a:t>
            </a:r>
          </a:p>
          <a:p>
            <a:pPr marL="2628900" lvl="5" indent="-342900" algn="l">
              <a:buFont typeface="Arial"/>
              <a:buChar char="•"/>
            </a:pPr>
            <a:r>
              <a:rPr lang="en-US" sz="2800" dirty="0" err="1">
                <a:latin typeface="Arial"/>
                <a:cs typeface="Arial"/>
              </a:rPr>
              <a:t>Acousmatic</a:t>
            </a:r>
            <a:r>
              <a:rPr lang="en-US" sz="2800" dirty="0">
                <a:latin typeface="Arial"/>
                <a:cs typeface="Arial"/>
              </a:rPr>
              <a:t> sound (Schaeffer)</a:t>
            </a:r>
          </a:p>
          <a:p>
            <a:pPr marL="2628900" lvl="5" indent="-342900" algn="l">
              <a:buFont typeface="Arial"/>
              <a:buChar char="•"/>
            </a:pPr>
            <a:r>
              <a:rPr lang="en-US" sz="2800" dirty="0" err="1">
                <a:latin typeface="Arial"/>
                <a:cs typeface="Arial"/>
              </a:rPr>
              <a:t>Schizophonia</a:t>
            </a:r>
            <a:r>
              <a:rPr lang="en-US" sz="2800" dirty="0">
                <a:latin typeface="Arial"/>
                <a:cs typeface="Arial"/>
              </a:rPr>
              <a:t> (Schafer)</a:t>
            </a:r>
          </a:p>
          <a:p>
            <a:pPr marL="1371600" lvl="2" indent="-457200" algn="l">
              <a:buFont typeface="Arial"/>
              <a:buChar char="•"/>
            </a:pPr>
            <a:r>
              <a:rPr lang="en-US" sz="2800" dirty="0">
                <a:latin typeface="Arial"/>
                <a:cs typeface="Arial"/>
              </a:rPr>
              <a:t>Recording</a:t>
            </a:r>
          </a:p>
          <a:p>
            <a:pPr marL="1371600" lvl="2" indent="-457200" algn="l">
              <a:buFont typeface="Arial"/>
              <a:buChar char="•"/>
            </a:pPr>
            <a:r>
              <a:rPr lang="en-US" sz="2800" dirty="0">
                <a:latin typeface="Arial"/>
                <a:cs typeface="Arial"/>
              </a:rPr>
              <a:t>Fidelity and intelligibility</a:t>
            </a:r>
          </a:p>
          <a:p>
            <a:pPr marL="1371600" lvl="2" indent="-457200" algn="l">
              <a:buFont typeface="Arial"/>
              <a:buChar char="•"/>
            </a:pPr>
            <a:r>
              <a:rPr lang="en-US" sz="2800" dirty="0">
                <a:latin typeface="Arial"/>
                <a:cs typeface="Arial"/>
              </a:rPr>
              <a:t>Agency and communication</a:t>
            </a:r>
          </a:p>
          <a:p>
            <a:pPr algn="l"/>
            <a:endParaRPr lang="en-US" dirty="0">
              <a:latin typeface="Arial"/>
              <a:cs typeface="Arial"/>
            </a:endParaRPr>
          </a:p>
        </p:txBody>
      </p:sp>
    </p:spTree>
    <p:extLst>
      <p:ext uri="{BB962C8B-B14F-4D97-AF65-F5344CB8AC3E}">
        <p14:creationId xmlns:p14="http://schemas.microsoft.com/office/powerpoint/2010/main" val="205000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544" y="654241"/>
            <a:ext cx="8147365" cy="1754909"/>
          </a:xfrm>
        </p:spPr>
        <p:txBody>
          <a:bodyPr>
            <a:noAutofit/>
          </a:bodyPr>
          <a:lstStyle/>
          <a:p>
            <a:pPr marL="0" indent="0">
              <a:buNone/>
            </a:pPr>
            <a:r>
              <a:rPr lang="en-US" sz="3600" b="1" dirty="0">
                <a:latin typeface="Arial"/>
                <a:cs typeface="Arial"/>
              </a:rPr>
              <a:t>Media Networks &amp; Communities:</a:t>
            </a:r>
          </a:p>
        </p:txBody>
      </p:sp>
      <p:sp>
        <p:nvSpPr>
          <p:cNvPr id="4" name="Content Placeholder 2"/>
          <p:cNvSpPr txBox="1">
            <a:spLocks/>
          </p:cNvSpPr>
          <p:nvPr/>
        </p:nvSpPr>
        <p:spPr>
          <a:xfrm>
            <a:off x="961999" y="1783769"/>
            <a:ext cx="7373819" cy="43545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a:latin typeface="Arial"/>
                <a:cs typeface="Arial"/>
              </a:rPr>
              <a:t>Radio (</a:t>
            </a:r>
            <a:r>
              <a:rPr lang="en-US" dirty="0" err="1">
                <a:latin typeface="Arial"/>
                <a:cs typeface="Arial"/>
              </a:rPr>
              <a:t>Hilmes</a:t>
            </a:r>
            <a:r>
              <a:rPr lang="en-US" dirty="0">
                <a:latin typeface="Arial"/>
                <a:cs typeface="Arial"/>
              </a:rPr>
              <a:t>)</a:t>
            </a:r>
          </a:p>
          <a:p>
            <a:pPr marL="914400" lvl="1" indent="-514350">
              <a:buFont typeface="+mj-lt"/>
              <a:buAutoNum type="alphaLcParenR"/>
            </a:pPr>
            <a:r>
              <a:rPr lang="en-US" dirty="0">
                <a:latin typeface="Arial"/>
                <a:cs typeface="Arial"/>
              </a:rPr>
              <a:t>Online Music Sites (Pinch &amp; </a:t>
            </a:r>
            <a:r>
              <a:rPr lang="en-US" dirty="0" err="1">
                <a:latin typeface="Arial"/>
                <a:cs typeface="Arial"/>
              </a:rPr>
              <a:t>Athanasiades</a:t>
            </a:r>
            <a:r>
              <a:rPr lang="en-US" dirty="0">
                <a:latin typeface="Arial"/>
                <a:cs typeface="Arial"/>
              </a:rPr>
              <a:t>)</a:t>
            </a:r>
          </a:p>
          <a:p>
            <a:pPr marL="514350" indent="-514350">
              <a:buFont typeface="+mj-lt"/>
              <a:buAutoNum type="arabicPeriod"/>
            </a:pPr>
            <a:endParaRPr lang="en-US" dirty="0">
              <a:latin typeface="Arial"/>
              <a:cs typeface="Arial"/>
            </a:endParaRPr>
          </a:p>
          <a:p>
            <a:pPr marL="514350" indent="-514350">
              <a:buFont typeface="+mj-lt"/>
              <a:buAutoNum type="arabicPeriod"/>
            </a:pPr>
            <a:r>
              <a:rPr lang="en-US" dirty="0">
                <a:latin typeface="Arial"/>
                <a:cs typeface="Arial"/>
              </a:rPr>
              <a:t>Phonograph / Gramophone (</a:t>
            </a:r>
            <a:r>
              <a:rPr lang="en-US" dirty="0" err="1">
                <a:latin typeface="Arial"/>
                <a:cs typeface="Arial"/>
              </a:rPr>
              <a:t>Kittler</a:t>
            </a:r>
            <a:r>
              <a:rPr lang="en-US" dirty="0">
                <a:latin typeface="Arial"/>
                <a:cs typeface="Arial"/>
              </a:rPr>
              <a:t>)</a:t>
            </a:r>
          </a:p>
          <a:p>
            <a:pPr marL="514350" indent="-514350">
              <a:buFont typeface="+mj-lt"/>
              <a:buAutoNum type="arabicPeriod"/>
            </a:pPr>
            <a:endParaRPr lang="en-US" dirty="0">
              <a:latin typeface="Arial"/>
              <a:cs typeface="Arial"/>
            </a:endParaRPr>
          </a:p>
          <a:p>
            <a:pPr marL="514350" indent="-514350">
              <a:buFont typeface="+mj-lt"/>
              <a:buAutoNum type="arabicPeriod"/>
            </a:pPr>
            <a:r>
              <a:rPr lang="en-US" dirty="0">
                <a:latin typeface="Arial"/>
                <a:cs typeface="Arial"/>
              </a:rPr>
              <a:t>Telephone (Martin &amp; Martel)</a:t>
            </a:r>
          </a:p>
          <a:p>
            <a:pPr marL="514350" indent="-514350">
              <a:buFont typeface="+mj-lt"/>
              <a:buAutoNum type="arabicPeriod"/>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69626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8096" y="1876192"/>
            <a:ext cx="4042835" cy="37223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James Clerk Maxwell showed in theoretical and mathematical form in 1864 that electromagnetic waves could propagate through free space. </a:t>
            </a:r>
          </a:p>
        </p:txBody>
      </p:sp>
      <p:pic>
        <p:nvPicPr>
          <p:cNvPr id="2" name="Picture 1" descr="James_clerk_maxwell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931" y="450849"/>
            <a:ext cx="4435569" cy="5973233"/>
          </a:xfrm>
          <a:prstGeom prst="rect">
            <a:avLst/>
          </a:prstGeom>
        </p:spPr>
      </p:pic>
    </p:spTree>
    <p:extLst>
      <p:ext uri="{BB962C8B-B14F-4D97-AF65-F5344CB8AC3E}">
        <p14:creationId xmlns:p14="http://schemas.microsoft.com/office/powerpoint/2010/main" val="312209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6273" y="4331526"/>
            <a:ext cx="8589851" cy="19973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In 1879, David Edward Hughes performed an experiment in which a signal was transmitted by means of electromagnetic waves. (Image: Hughes wireless apparatus used in his experiments)</a:t>
            </a:r>
          </a:p>
        </p:txBody>
      </p:sp>
      <p:pic>
        <p:nvPicPr>
          <p:cNvPr id="3" name="Picture 2" descr="Hughes_wireless_apparat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082" y="655493"/>
            <a:ext cx="6709835" cy="3219518"/>
          </a:xfrm>
          <a:prstGeom prst="rect">
            <a:avLst/>
          </a:prstGeom>
        </p:spPr>
      </p:pic>
    </p:spTree>
    <p:extLst>
      <p:ext uri="{BB962C8B-B14F-4D97-AF65-F5344CB8AC3E}">
        <p14:creationId xmlns:p14="http://schemas.microsoft.com/office/powerpoint/2010/main" val="404539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6273" y="3252025"/>
            <a:ext cx="8589851" cy="25688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In 1888 Heinrich Rudolf Hertz was able to conclusively prove transmitted airborne electromagnetic waves in an experiment confirming Maxwell's theory of electromagnetism. (Image: Hertz’s first radio transmitter)</a:t>
            </a:r>
          </a:p>
        </p:txBody>
      </p:sp>
      <p:pic>
        <p:nvPicPr>
          <p:cNvPr id="3" name="Picture 2" descr="Hertz_first_oscillat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68" y="1123738"/>
            <a:ext cx="8286750" cy="1435549"/>
          </a:xfrm>
          <a:prstGeom prst="rect">
            <a:avLst/>
          </a:prstGeom>
        </p:spPr>
      </p:pic>
    </p:spTree>
    <p:extLst>
      <p:ext uri="{BB962C8B-B14F-4D97-AF65-F5344CB8AC3E}">
        <p14:creationId xmlns:p14="http://schemas.microsoft.com/office/powerpoint/2010/main" val="179813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8096" y="4934775"/>
            <a:ext cx="8541904" cy="20925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From as early as 1890, there was a system whereby news, music, live theatre, music hall, fiction readings, religious broadcasts, were transmitted to private homes. </a:t>
            </a:r>
          </a:p>
        </p:txBody>
      </p:sp>
      <p:pic>
        <p:nvPicPr>
          <p:cNvPr id="3" name="Picture 2" descr="Theatroph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960" y="285750"/>
            <a:ext cx="6314081" cy="4529667"/>
          </a:xfrm>
          <a:prstGeom prst="rect">
            <a:avLst/>
          </a:prstGeom>
        </p:spPr>
      </p:pic>
    </p:spTree>
    <p:extLst>
      <p:ext uri="{BB962C8B-B14F-4D97-AF65-F5344CB8AC3E}">
        <p14:creationId xmlns:p14="http://schemas.microsoft.com/office/powerpoint/2010/main" val="88277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8096" y="1008357"/>
            <a:ext cx="4308571" cy="5034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In Britain this system was known as Electrophone, and was available as early as 1895 or 1899 and up until 1926.  In Hungary, it was called Telefon Hírmondó (1893-1920s), and in France, Théâtrophone </a:t>
            </a:r>
          </a:p>
          <a:p>
            <a:pPr marL="0" indent="0">
              <a:buNone/>
            </a:pPr>
            <a:r>
              <a:rPr lang="en-US" sz="2800" dirty="0">
                <a:latin typeface="Arial"/>
                <a:cs typeface="Arial"/>
              </a:rPr>
              <a:t>(1890-1932).</a:t>
            </a:r>
          </a:p>
        </p:txBody>
      </p:sp>
      <p:pic>
        <p:nvPicPr>
          <p:cNvPr id="2" name="Picture 1" descr="electrophone receivers with st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402" y="984249"/>
            <a:ext cx="3780812" cy="5058833"/>
          </a:xfrm>
          <a:prstGeom prst="rect">
            <a:avLst/>
          </a:prstGeom>
        </p:spPr>
      </p:pic>
    </p:spTree>
    <p:extLst>
      <p:ext uri="{BB962C8B-B14F-4D97-AF65-F5344CB8AC3E}">
        <p14:creationId xmlns:p14="http://schemas.microsoft.com/office/powerpoint/2010/main" val="404965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lenew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1003300"/>
            <a:ext cx="6985000" cy="4838700"/>
          </a:xfrm>
          <a:prstGeom prst="rect">
            <a:avLst/>
          </a:prstGeom>
        </p:spPr>
      </p:pic>
    </p:spTree>
    <p:extLst>
      <p:ext uri="{BB962C8B-B14F-4D97-AF65-F5344CB8AC3E}">
        <p14:creationId xmlns:p14="http://schemas.microsoft.com/office/powerpoint/2010/main" val="227470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enew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889000"/>
            <a:ext cx="7086600" cy="5067300"/>
          </a:xfrm>
          <a:prstGeom prst="rect">
            <a:avLst/>
          </a:prstGeom>
        </p:spPr>
      </p:pic>
    </p:spTree>
    <p:extLst>
      <p:ext uri="{BB962C8B-B14F-4D97-AF65-F5344CB8AC3E}">
        <p14:creationId xmlns:p14="http://schemas.microsoft.com/office/powerpoint/2010/main" val="376377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8096" y="1151466"/>
            <a:ext cx="3049153" cy="39179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The first broadcasting of a radio transmission (in Morse code) was made by Guglielmo Marconi in 1895.</a:t>
            </a:r>
          </a:p>
        </p:txBody>
      </p:sp>
      <p:pic>
        <p:nvPicPr>
          <p:cNvPr id="3" name="Picture 2" descr="Guglielmo_Marconi_1901_wireless_sig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249" y="1151467"/>
            <a:ext cx="5307733" cy="3352718"/>
          </a:xfrm>
          <a:prstGeom prst="rect">
            <a:avLst/>
          </a:prstGeom>
        </p:spPr>
      </p:pic>
      <p:sp>
        <p:nvSpPr>
          <p:cNvPr id="5" name="Rectangle 4"/>
          <p:cNvSpPr/>
          <p:nvPr/>
        </p:nvSpPr>
        <p:spPr>
          <a:xfrm>
            <a:off x="348094" y="4631186"/>
            <a:ext cx="8356888" cy="1384995"/>
          </a:xfrm>
          <a:prstGeom prst="rect">
            <a:avLst/>
          </a:prstGeom>
        </p:spPr>
        <p:txBody>
          <a:bodyPr wrap="square">
            <a:spAutoFit/>
          </a:bodyPr>
          <a:lstStyle/>
          <a:p>
            <a:r>
              <a:rPr lang="en-US" sz="2800" dirty="0">
                <a:latin typeface="Arial"/>
                <a:cs typeface="Arial"/>
              </a:rPr>
              <a:t>This followed on from other pioneering work in the field by Alessandro Volta, André-Marie Ampère, and Georg Ohm. </a:t>
            </a:r>
          </a:p>
        </p:txBody>
      </p:sp>
    </p:spTree>
    <p:extLst>
      <p:ext uri="{BB962C8B-B14F-4D97-AF65-F5344CB8AC3E}">
        <p14:creationId xmlns:p14="http://schemas.microsoft.com/office/powerpoint/2010/main" val="275978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3818" y="1492027"/>
            <a:ext cx="7296728" cy="5538563"/>
          </a:xfrm>
        </p:spPr>
        <p:txBody>
          <a:bodyPr>
            <a:normAutofit/>
          </a:bodyPr>
          <a:lstStyle/>
          <a:p>
            <a:pPr marL="742950" indent="-742950" algn="l">
              <a:buFont typeface="+mj-lt"/>
              <a:buAutoNum type="arabicPeriod"/>
            </a:pPr>
            <a:r>
              <a:rPr lang="en-US" sz="3600" b="1" dirty="0">
                <a:latin typeface="Arial"/>
                <a:cs typeface="Arial"/>
              </a:rPr>
              <a:t>Media Networks and Communities</a:t>
            </a:r>
          </a:p>
          <a:p>
            <a:pPr marL="742950" indent="-742950" algn="l">
              <a:buFont typeface="+mj-lt"/>
              <a:buAutoNum type="arabicPeriod"/>
            </a:pPr>
            <a:endParaRPr lang="en-US" sz="3600" b="1" dirty="0">
              <a:latin typeface="Arial"/>
              <a:cs typeface="Arial"/>
            </a:endParaRPr>
          </a:p>
          <a:p>
            <a:pPr marL="742950" indent="-742950" algn="l">
              <a:buFont typeface="+mj-lt"/>
              <a:buAutoNum type="arabicPeriod"/>
            </a:pPr>
            <a:r>
              <a:rPr lang="en-US" sz="3600" b="1" dirty="0">
                <a:latin typeface="Arial"/>
                <a:cs typeface="Arial"/>
              </a:rPr>
              <a:t>Film Sound</a:t>
            </a:r>
          </a:p>
          <a:p>
            <a:endParaRPr lang="en-US" sz="4000" b="1" dirty="0">
              <a:latin typeface="Arial"/>
              <a:cs typeface="Arial"/>
            </a:endParaRPr>
          </a:p>
        </p:txBody>
      </p:sp>
    </p:spTree>
    <p:extLst>
      <p:ext uri="{BB962C8B-B14F-4D97-AF65-F5344CB8AC3E}">
        <p14:creationId xmlns:p14="http://schemas.microsoft.com/office/powerpoint/2010/main" val="455872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8096" y="1045632"/>
            <a:ext cx="3049153" cy="44471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The Marconi Company was founded in England in 1897. </a:t>
            </a:r>
          </a:p>
          <a:p>
            <a:pPr marL="0" indent="0">
              <a:buNone/>
            </a:pPr>
            <a:r>
              <a:rPr lang="en-US" sz="2800" dirty="0">
                <a:latin typeface="Arial"/>
                <a:cs typeface="Arial"/>
              </a:rPr>
              <a:t>The broadcasting of music and talk via radio started experimentally around 1905-1906, </a:t>
            </a:r>
          </a:p>
        </p:txBody>
      </p:sp>
      <p:pic>
        <p:nvPicPr>
          <p:cNvPr id="6" name="Picture 5" descr="Donald_Manson_working_as_an_employee_of_the_Marconi_Compan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249" y="1151465"/>
            <a:ext cx="5392759" cy="4089295"/>
          </a:xfrm>
          <a:prstGeom prst="rect">
            <a:avLst/>
          </a:prstGeom>
        </p:spPr>
      </p:pic>
      <p:sp>
        <p:nvSpPr>
          <p:cNvPr id="2" name="Rectangle 1"/>
          <p:cNvSpPr/>
          <p:nvPr/>
        </p:nvSpPr>
        <p:spPr>
          <a:xfrm>
            <a:off x="348096" y="5397499"/>
            <a:ext cx="8441912" cy="954107"/>
          </a:xfrm>
          <a:prstGeom prst="rect">
            <a:avLst/>
          </a:prstGeom>
        </p:spPr>
        <p:txBody>
          <a:bodyPr wrap="square">
            <a:spAutoFit/>
          </a:bodyPr>
          <a:lstStyle/>
          <a:p>
            <a:r>
              <a:rPr lang="en-US" sz="2800" dirty="0">
                <a:latin typeface="Arial"/>
                <a:cs typeface="Arial"/>
              </a:rPr>
              <a:t>and commercially around 1920 to 1923. VHF (very high frequency) stations started 30 to 35 years later. </a:t>
            </a:r>
          </a:p>
        </p:txBody>
      </p:sp>
    </p:spTree>
    <p:extLst>
      <p:ext uri="{BB962C8B-B14F-4D97-AF65-F5344CB8AC3E}">
        <p14:creationId xmlns:p14="http://schemas.microsoft.com/office/powerpoint/2010/main" val="3292217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8096" y="1008357"/>
            <a:ext cx="4308571" cy="5034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The beginning of regular, commercially licensed radio broadcasting in the United States in 1920. By 1928, the United States had three national radio networks: two owned by NBC (the National Broadcasting Company), and one by CBS (the Columbia Broadcasting System). </a:t>
            </a:r>
          </a:p>
        </p:txBody>
      </p:sp>
      <p:pic>
        <p:nvPicPr>
          <p:cNvPr id="5" name="Picture 4" descr="Doc_Herrold_is_shown_at_the_microphone_of_KQW,_early_1920s-_2013-10-17_07-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133" y="1230607"/>
            <a:ext cx="3930927" cy="4639987"/>
          </a:xfrm>
          <a:prstGeom prst="rect">
            <a:avLst/>
          </a:prstGeom>
        </p:spPr>
      </p:pic>
    </p:spTree>
    <p:extLst>
      <p:ext uri="{BB962C8B-B14F-4D97-AF65-F5344CB8AC3E}">
        <p14:creationId xmlns:p14="http://schemas.microsoft.com/office/powerpoint/2010/main" val="1953982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8096" y="1008357"/>
            <a:ext cx="4308571" cy="5034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Until 1943, there were four major national radio networks: two owned by NBC, one owned by CBS and one owned by Mutual Broadcasting System. NBC's second network became ABC, the American Broadcasting Company. </a:t>
            </a:r>
          </a:p>
        </p:txBody>
      </p:sp>
      <p:pic>
        <p:nvPicPr>
          <p:cNvPr id="2" name="Picture 1" descr="ABCradi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3" y="1008357"/>
            <a:ext cx="3735916" cy="5085869"/>
          </a:xfrm>
          <a:prstGeom prst="rect">
            <a:avLst/>
          </a:prstGeom>
        </p:spPr>
      </p:pic>
    </p:spTree>
    <p:extLst>
      <p:ext uri="{BB962C8B-B14F-4D97-AF65-F5344CB8AC3E}">
        <p14:creationId xmlns:p14="http://schemas.microsoft.com/office/powerpoint/2010/main" val="376673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DR-December-24-194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17" y="402167"/>
            <a:ext cx="7704666" cy="4883832"/>
          </a:xfrm>
          <a:prstGeom prst="rect">
            <a:avLst/>
          </a:prstGeom>
        </p:spPr>
      </p:pic>
      <p:sp>
        <p:nvSpPr>
          <p:cNvPr id="9" name="Rectangle 8"/>
          <p:cNvSpPr/>
          <p:nvPr/>
        </p:nvSpPr>
        <p:spPr>
          <a:xfrm>
            <a:off x="687917" y="5497666"/>
            <a:ext cx="7704666" cy="954107"/>
          </a:xfrm>
          <a:prstGeom prst="rect">
            <a:avLst/>
          </a:prstGeom>
        </p:spPr>
        <p:txBody>
          <a:bodyPr wrap="square">
            <a:spAutoFit/>
          </a:bodyPr>
          <a:lstStyle/>
          <a:p>
            <a:r>
              <a:rPr lang="en-US" sz="2800" dirty="0">
                <a:latin typeface="Arial"/>
                <a:cs typeface="Arial"/>
              </a:rPr>
              <a:t>President Franklin D. Roosevelt delivering one of his nationwide radio 'Fireside chats’ in 1943. </a:t>
            </a:r>
          </a:p>
        </p:txBody>
      </p:sp>
    </p:spTree>
    <p:extLst>
      <p:ext uri="{BB962C8B-B14F-4D97-AF65-F5344CB8AC3E}">
        <p14:creationId xmlns:p14="http://schemas.microsoft.com/office/powerpoint/2010/main" val="960288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9434" y="540435"/>
            <a:ext cx="8104909" cy="16105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latin typeface="Arial"/>
                <a:cs typeface="Arial"/>
              </a:rPr>
              <a:t>Radio as imagined community:</a:t>
            </a:r>
          </a:p>
        </p:txBody>
      </p:sp>
      <p:sp>
        <p:nvSpPr>
          <p:cNvPr id="6" name="Content Placeholder 2"/>
          <p:cNvSpPr>
            <a:spLocks noGrp="1"/>
          </p:cNvSpPr>
          <p:nvPr>
            <p:ph idx="1"/>
          </p:nvPr>
        </p:nvSpPr>
        <p:spPr>
          <a:xfrm>
            <a:off x="1186798" y="1688723"/>
            <a:ext cx="7379929" cy="5191267"/>
          </a:xfrm>
        </p:spPr>
        <p:txBody>
          <a:bodyPr>
            <a:noAutofit/>
          </a:bodyPr>
          <a:lstStyle/>
          <a:p>
            <a:pPr lvl="0"/>
            <a:r>
              <a:rPr lang="en-US" sz="2800" dirty="0">
                <a:latin typeface="Arial"/>
                <a:cs typeface="Arial"/>
              </a:rPr>
              <a:t>Benedict Anderson’s description of the modern print-influenced citizen // radio listener</a:t>
            </a:r>
          </a:p>
          <a:p>
            <a:pPr lvl="0"/>
            <a:endParaRPr lang="en-US" sz="2800" dirty="0">
              <a:latin typeface="Arial"/>
              <a:cs typeface="Arial"/>
            </a:endParaRPr>
          </a:p>
          <a:p>
            <a:pPr lvl="0"/>
            <a:r>
              <a:rPr lang="en-US" sz="2800" dirty="0">
                <a:latin typeface="Arial"/>
                <a:cs typeface="Arial"/>
              </a:rPr>
              <a:t>“Unity, connection, and communication in its purest sense.” (p. 352)</a:t>
            </a:r>
          </a:p>
          <a:p>
            <a:pPr lvl="0"/>
            <a:endParaRPr lang="en-US" sz="2800" dirty="0">
              <a:latin typeface="Arial"/>
              <a:cs typeface="Arial"/>
            </a:endParaRPr>
          </a:p>
          <a:p>
            <a:pPr lvl="0"/>
            <a:r>
              <a:rPr lang="en-US" sz="2800" dirty="0">
                <a:latin typeface="Arial"/>
                <a:cs typeface="Arial"/>
              </a:rPr>
              <a:t>Simultaneity of experience – without direct contact</a:t>
            </a:r>
          </a:p>
          <a:p>
            <a:pPr lvl="0"/>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425966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86798" y="903632"/>
            <a:ext cx="7379929" cy="5191267"/>
          </a:xfrm>
        </p:spPr>
        <p:txBody>
          <a:bodyPr>
            <a:noAutofit/>
          </a:bodyPr>
          <a:lstStyle/>
          <a:p>
            <a:pPr lvl="0"/>
            <a:r>
              <a:rPr lang="en-US" sz="2800" dirty="0">
                <a:latin typeface="Arial"/>
                <a:cs typeface="Arial"/>
              </a:rPr>
              <a:t>Exposure to the public – in the privacy of one’s home</a:t>
            </a:r>
          </a:p>
          <a:p>
            <a:pPr lvl="0"/>
            <a:endParaRPr lang="en-US" sz="2800" dirty="0">
              <a:latin typeface="Arial"/>
              <a:cs typeface="Arial"/>
            </a:endParaRPr>
          </a:p>
          <a:p>
            <a:r>
              <a:rPr lang="en-US" sz="2800" dirty="0">
                <a:latin typeface="Arial"/>
                <a:cs typeface="Arial"/>
              </a:rPr>
              <a:t>“Radio’s ‘immateriality’ allowed it to cross these boundaries: allowed ‘race’ music to invade the white middle-class home, vaudeville to compete with opera in the living room, risqué city humor to raise rural eyebrows, salesmen and entertainers to find a place in the family circle.” (p. 355)</a:t>
            </a:r>
          </a:p>
          <a:p>
            <a:pPr marL="0" lvl="0" indent="0">
              <a:buNone/>
            </a:pPr>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213384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86798" y="903632"/>
            <a:ext cx="7379929" cy="5191267"/>
          </a:xfrm>
        </p:spPr>
        <p:txBody>
          <a:bodyPr>
            <a:noAutofit/>
          </a:bodyPr>
          <a:lstStyle/>
          <a:p>
            <a:pPr lvl="0"/>
            <a:r>
              <a:rPr lang="en-US" sz="2800" dirty="0">
                <a:latin typeface="Arial"/>
                <a:cs typeface="Arial"/>
              </a:rPr>
              <a:t>Radio’s power to unify the nation culturally – what national culture?</a:t>
            </a:r>
          </a:p>
          <a:p>
            <a:pPr lvl="0"/>
            <a:endParaRPr lang="en-US" sz="2800" dirty="0">
              <a:latin typeface="Arial"/>
              <a:cs typeface="Arial"/>
            </a:endParaRPr>
          </a:p>
          <a:p>
            <a:pPr lvl="4"/>
            <a:r>
              <a:rPr lang="en-US" sz="2800" dirty="0">
                <a:latin typeface="Arial"/>
                <a:cs typeface="Arial"/>
              </a:rPr>
              <a:t>Commercialism</a:t>
            </a:r>
          </a:p>
          <a:p>
            <a:pPr lvl="4"/>
            <a:r>
              <a:rPr lang="en-US" sz="2800" dirty="0">
                <a:latin typeface="Arial"/>
                <a:cs typeface="Arial"/>
              </a:rPr>
              <a:t>Utopian discourse of uplift and education</a:t>
            </a:r>
          </a:p>
          <a:p>
            <a:pPr lvl="4"/>
            <a:r>
              <a:rPr lang="en-US" sz="2800" dirty="0">
                <a:latin typeface="Arial"/>
                <a:cs typeface="Arial"/>
              </a:rPr>
              <a:t>Dystopian fear of the popular</a:t>
            </a:r>
          </a:p>
          <a:p>
            <a:pPr lvl="4"/>
            <a:r>
              <a:rPr lang="en-US" sz="2800" dirty="0">
                <a:latin typeface="Arial"/>
                <a:cs typeface="Arial"/>
              </a:rPr>
              <a:t>Vast audiences of women</a:t>
            </a:r>
          </a:p>
          <a:p>
            <a:pPr lvl="4"/>
            <a:r>
              <a:rPr lang="en-US" sz="2800" dirty="0">
                <a:latin typeface="Arial"/>
                <a:cs typeface="Arial"/>
              </a:rPr>
              <a:t>Linguistic unity</a:t>
            </a:r>
          </a:p>
          <a:p>
            <a:pPr lvl="4"/>
            <a:r>
              <a:rPr lang="en-US" sz="2800" dirty="0">
                <a:latin typeface="Arial"/>
                <a:cs typeface="Arial"/>
              </a:rPr>
              <a:t>Enforcement of cultural norms</a:t>
            </a: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232430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779be3e-1c13-423e-a7d0-e679ff642c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09" y="719665"/>
            <a:ext cx="6487583" cy="4485555"/>
          </a:xfrm>
          <a:prstGeom prst="rect">
            <a:avLst/>
          </a:prstGeom>
        </p:spPr>
      </p:pic>
      <p:sp>
        <p:nvSpPr>
          <p:cNvPr id="3" name="TextBox 2"/>
          <p:cNvSpPr txBox="1"/>
          <p:nvPr/>
        </p:nvSpPr>
        <p:spPr>
          <a:xfrm>
            <a:off x="1328209" y="5323416"/>
            <a:ext cx="6487583" cy="523220"/>
          </a:xfrm>
          <a:prstGeom prst="rect">
            <a:avLst/>
          </a:prstGeom>
          <a:noFill/>
        </p:spPr>
        <p:txBody>
          <a:bodyPr wrap="square" rtlCol="0">
            <a:spAutoFit/>
          </a:bodyPr>
          <a:lstStyle/>
          <a:p>
            <a:pPr algn="ctr"/>
            <a:r>
              <a:rPr lang="en-US" sz="2800" dirty="0">
                <a:latin typeface="Arial"/>
                <a:cs typeface="Arial"/>
              </a:rPr>
              <a:t>Listening to the radio in the 1920s</a:t>
            </a:r>
          </a:p>
        </p:txBody>
      </p:sp>
    </p:spTree>
    <p:extLst>
      <p:ext uri="{BB962C8B-B14F-4D97-AF65-F5344CB8AC3E}">
        <p14:creationId xmlns:p14="http://schemas.microsoft.com/office/powerpoint/2010/main" val="1062802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8209" y="5323416"/>
            <a:ext cx="6487583" cy="523220"/>
          </a:xfrm>
          <a:prstGeom prst="rect">
            <a:avLst/>
          </a:prstGeom>
          <a:noFill/>
        </p:spPr>
        <p:txBody>
          <a:bodyPr wrap="square" rtlCol="0">
            <a:spAutoFit/>
          </a:bodyPr>
          <a:lstStyle/>
          <a:p>
            <a:pPr algn="ctr"/>
            <a:r>
              <a:rPr lang="en-US" sz="2800" dirty="0">
                <a:latin typeface="Arial"/>
                <a:cs typeface="Arial"/>
              </a:rPr>
              <a:t>Listening to the radio in the 1950s</a:t>
            </a:r>
          </a:p>
        </p:txBody>
      </p:sp>
      <p:pic>
        <p:nvPicPr>
          <p:cNvPr id="4" name="Picture 3" descr="0d2e0a6e22bd4bd6beeff29c1aef18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767" y="719665"/>
            <a:ext cx="4818467" cy="4485555"/>
          </a:xfrm>
          <a:prstGeom prst="rect">
            <a:avLst/>
          </a:prstGeom>
        </p:spPr>
      </p:pic>
    </p:spTree>
    <p:extLst>
      <p:ext uri="{BB962C8B-B14F-4D97-AF65-F5344CB8AC3E}">
        <p14:creationId xmlns:p14="http://schemas.microsoft.com/office/powerpoint/2010/main" val="343569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9434" y="540435"/>
            <a:ext cx="8104909" cy="16105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latin typeface="Arial"/>
                <a:cs typeface="Arial"/>
              </a:rPr>
              <a:t>Online Music Sites </a:t>
            </a:r>
          </a:p>
          <a:p>
            <a:pPr marL="0" indent="0">
              <a:buNone/>
            </a:pPr>
            <a:r>
              <a:rPr lang="en-US" b="1" dirty="0">
                <a:latin typeface="Arial"/>
                <a:cs typeface="Arial"/>
              </a:rPr>
              <a:t>(sonic </a:t>
            </a:r>
            <a:r>
              <a:rPr lang="en-US" b="1" dirty="0" err="1">
                <a:latin typeface="Arial"/>
                <a:cs typeface="Arial"/>
              </a:rPr>
              <a:t>technosocial</a:t>
            </a:r>
            <a:r>
              <a:rPr lang="en-US" b="1" dirty="0">
                <a:latin typeface="Arial"/>
                <a:cs typeface="Arial"/>
              </a:rPr>
              <a:t> communities):</a:t>
            </a:r>
          </a:p>
        </p:txBody>
      </p:sp>
      <p:sp>
        <p:nvSpPr>
          <p:cNvPr id="6" name="Content Placeholder 2"/>
          <p:cNvSpPr>
            <a:spLocks noGrp="1"/>
          </p:cNvSpPr>
          <p:nvPr>
            <p:ph idx="1"/>
          </p:nvPr>
        </p:nvSpPr>
        <p:spPr>
          <a:xfrm>
            <a:off x="1184414" y="2000450"/>
            <a:ext cx="7379929" cy="5191267"/>
          </a:xfrm>
        </p:spPr>
        <p:txBody>
          <a:bodyPr>
            <a:noAutofit/>
          </a:bodyPr>
          <a:lstStyle/>
          <a:p>
            <a:pPr lvl="0"/>
            <a:r>
              <a:rPr lang="en-US" sz="2800" dirty="0">
                <a:latin typeface="Arial"/>
                <a:cs typeface="Arial"/>
              </a:rPr>
              <a:t>An ethnographic study of </a:t>
            </a:r>
            <a:r>
              <a:rPr lang="en-US" sz="2800" dirty="0" err="1">
                <a:latin typeface="Arial"/>
                <a:cs typeface="Arial"/>
              </a:rPr>
              <a:t>ACIDplanet.com</a:t>
            </a:r>
            <a:endParaRPr lang="en-US" sz="2800" dirty="0">
              <a:latin typeface="Arial"/>
              <a:cs typeface="Arial"/>
            </a:endParaRPr>
          </a:p>
          <a:p>
            <a:pPr lvl="0"/>
            <a:endParaRPr lang="en-US" sz="2800" dirty="0">
              <a:latin typeface="Arial"/>
              <a:cs typeface="Arial"/>
            </a:endParaRPr>
          </a:p>
          <a:p>
            <a:pPr lvl="0"/>
            <a:r>
              <a:rPr lang="en-US" sz="2800" dirty="0">
                <a:latin typeface="Arial"/>
                <a:cs typeface="Arial"/>
              </a:rPr>
              <a:t>ACID turns the computer into a recording studio and enables users to make music, post/share, and review each other’s music </a:t>
            </a:r>
          </a:p>
          <a:p>
            <a:pPr marL="0" lvl="0" indent="0">
              <a:buNone/>
            </a:pPr>
            <a:r>
              <a:rPr lang="en-US" sz="2800" dirty="0">
                <a:latin typeface="Arial"/>
                <a:cs typeface="Arial"/>
              </a:rPr>
              <a:t> </a:t>
            </a:r>
          </a:p>
          <a:p>
            <a:pPr lvl="0"/>
            <a:r>
              <a:rPr lang="en-US" sz="2800" dirty="0">
                <a:latin typeface="Arial"/>
                <a:cs typeface="Arial"/>
              </a:rPr>
              <a:t>Review system (comments and star-rating; a “translation mode”) and contests (remixes and mash-ups)</a:t>
            </a: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405141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166" y="822139"/>
            <a:ext cx="8087833" cy="5169952"/>
          </a:xfrm>
        </p:spPr>
        <p:txBody>
          <a:bodyPr>
            <a:normAutofit/>
          </a:bodyPr>
          <a:lstStyle/>
          <a:p>
            <a:pPr algn="l"/>
            <a:r>
              <a:rPr lang="en-US" dirty="0">
                <a:latin typeface="Arial"/>
                <a:cs typeface="Arial"/>
              </a:rPr>
              <a:t>Key words for this section:</a:t>
            </a:r>
          </a:p>
          <a:p>
            <a:pPr algn="l"/>
            <a:endParaRPr lang="en-US"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4266947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84414" y="626541"/>
            <a:ext cx="7379929" cy="5838914"/>
          </a:xfrm>
        </p:spPr>
        <p:txBody>
          <a:bodyPr>
            <a:noAutofit/>
          </a:bodyPr>
          <a:lstStyle/>
          <a:p>
            <a:pPr lvl="0"/>
            <a:r>
              <a:rPr lang="en-US" sz="2800" dirty="0">
                <a:latin typeface="Arial"/>
                <a:cs typeface="Arial"/>
              </a:rPr>
              <a:t>Users: provide most of the content, form a devoted community; more organic than regular file-sharing systems</a:t>
            </a:r>
          </a:p>
          <a:p>
            <a:pPr lvl="0"/>
            <a:endParaRPr lang="en-US" sz="2800" dirty="0">
              <a:latin typeface="Arial"/>
              <a:cs typeface="Arial"/>
            </a:endParaRPr>
          </a:p>
          <a:p>
            <a:r>
              <a:rPr lang="en-US" sz="2800" dirty="0">
                <a:latin typeface="Arial"/>
                <a:cs typeface="Arial"/>
              </a:rPr>
              <a:t>Public interaction – visible to all users</a:t>
            </a:r>
          </a:p>
          <a:p>
            <a:endParaRPr lang="en-US" sz="2800" dirty="0">
              <a:latin typeface="Arial"/>
              <a:cs typeface="Arial"/>
            </a:endParaRPr>
          </a:p>
          <a:p>
            <a:pPr lvl="0"/>
            <a:r>
              <a:rPr lang="en-US" sz="2800" dirty="0">
                <a:latin typeface="Arial"/>
                <a:cs typeface="Arial"/>
              </a:rPr>
              <a:t>Special sociotechnical instruments / </a:t>
            </a:r>
            <a:r>
              <a:rPr lang="en-US" sz="2800" dirty="0" err="1">
                <a:latin typeface="Arial"/>
                <a:cs typeface="Arial"/>
              </a:rPr>
              <a:t>scopic</a:t>
            </a:r>
            <a:r>
              <a:rPr lang="en-US" sz="2800" dirty="0">
                <a:latin typeface="Arial"/>
                <a:cs typeface="Arial"/>
              </a:rPr>
              <a:t> focusing technologies: allow users to focus on certain selected pieces of content</a:t>
            </a:r>
          </a:p>
          <a:p>
            <a:pPr lvl="0"/>
            <a:endParaRPr lang="en-US" sz="2800" dirty="0">
              <a:latin typeface="Arial"/>
              <a:cs typeface="Arial"/>
            </a:endParaRPr>
          </a:p>
          <a:p>
            <a:pPr lvl="0"/>
            <a:r>
              <a:rPr lang="en-US" sz="2800" dirty="0">
                <a:latin typeface="Arial"/>
                <a:cs typeface="Arial"/>
              </a:rPr>
              <a:t>Double sociality – economies of reputation</a:t>
            </a:r>
          </a:p>
          <a:p>
            <a:endParaRPr lang="en-US" sz="2800" dirty="0">
              <a:latin typeface="Arial"/>
              <a:cs typeface="Arial"/>
            </a:endParaRPr>
          </a:p>
          <a:p>
            <a:pPr lvl="0"/>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2555995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84414" y="626541"/>
            <a:ext cx="7379929" cy="5838914"/>
          </a:xfrm>
        </p:spPr>
        <p:txBody>
          <a:bodyPr>
            <a:noAutofit/>
          </a:bodyPr>
          <a:lstStyle/>
          <a:p>
            <a:pPr lvl="0"/>
            <a:r>
              <a:rPr lang="en-US" sz="2800" dirty="0">
                <a:latin typeface="Arial"/>
                <a:cs typeface="Arial"/>
              </a:rPr>
              <a:t>Transduction</a:t>
            </a:r>
          </a:p>
          <a:p>
            <a:pPr lvl="0"/>
            <a:endParaRPr lang="en-US" sz="2800" dirty="0">
              <a:latin typeface="Arial"/>
              <a:cs typeface="Arial"/>
            </a:endParaRPr>
          </a:p>
          <a:p>
            <a:r>
              <a:rPr lang="en-US" sz="2800" dirty="0">
                <a:latin typeface="Arial"/>
                <a:cs typeface="Arial"/>
              </a:rPr>
              <a:t>New and old identities and systems - possibilities, problems, and contradictions</a:t>
            </a:r>
          </a:p>
          <a:p>
            <a:endParaRPr lang="en-US" sz="2800" dirty="0">
              <a:latin typeface="Arial"/>
              <a:cs typeface="Arial"/>
            </a:endParaRPr>
          </a:p>
          <a:p>
            <a:pPr lvl="0"/>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875819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582284"/>
            <a:ext cx="8271606" cy="12793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The phonograph was invented by Thomas Edison in 1877. This photograph was taken in 1878.</a:t>
            </a:r>
          </a:p>
        </p:txBody>
      </p:sp>
      <p:pic>
        <p:nvPicPr>
          <p:cNvPr id="5" name="Picture 4" descr="Edison&amp;phono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727" y="409737"/>
            <a:ext cx="5088247" cy="5008743"/>
          </a:xfrm>
          <a:prstGeom prst="rect">
            <a:avLst/>
          </a:prstGeom>
        </p:spPr>
      </p:pic>
    </p:spTree>
    <p:extLst>
      <p:ext uri="{BB962C8B-B14F-4D97-AF65-F5344CB8AC3E}">
        <p14:creationId xmlns:p14="http://schemas.microsoft.com/office/powerpoint/2010/main" val="1902524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5861327"/>
            <a:ext cx="9144000" cy="28652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latin typeface="Arial"/>
              <a:cs typeface="Arial"/>
            </a:endParaRPr>
          </a:p>
        </p:txBody>
      </p:sp>
      <p:sp>
        <p:nvSpPr>
          <p:cNvPr id="3" name="Rectangle 2"/>
          <p:cNvSpPr/>
          <p:nvPr/>
        </p:nvSpPr>
        <p:spPr>
          <a:xfrm>
            <a:off x="393351" y="4283803"/>
            <a:ext cx="8280400" cy="2246769"/>
          </a:xfrm>
          <a:prstGeom prst="rect">
            <a:avLst/>
          </a:prstGeom>
        </p:spPr>
        <p:txBody>
          <a:bodyPr wrap="square">
            <a:spAutoFit/>
          </a:bodyPr>
          <a:lstStyle/>
          <a:p>
            <a:r>
              <a:rPr lang="en-US" sz="2800" dirty="0">
                <a:latin typeface="Arial"/>
                <a:cs typeface="Arial"/>
              </a:rPr>
              <a:t>Charles </a:t>
            </a:r>
            <a:r>
              <a:rPr lang="en-US" sz="2800" dirty="0" err="1">
                <a:latin typeface="Arial"/>
                <a:cs typeface="Arial"/>
              </a:rPr>
              <a:t>Cros</a:t>
            </a:r>
            <a:r>
              <a:rPr lang="en-US" sz="2800" dirty="0">
                <a:latin typeface="Arial"/>
                <a:cs typeface="Arial"/>
              </a:rPr>
              <a:t>, a French poet and inventor, actually conceived of a phonograph-like device before Edison.  On April 30, 1877, he submitted a letter to the Academy of Sciences in Paris describing a method of reproducing sound using a diaphragm.</a:t>
            </a:r>
            <a:endParaRPr lang="en-US" sz="2800" dirty="0"/>
          </a:p>
        </p:txBody>
      </p:sp>
      <p:pic>
        <p:nvPicPr>
          <p:cNvPr id="5" name="Picture 4" descr="cros-compos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51" y="459510"/>
            <a:ext cx="8280400" cy="3606800"/>
          </a:xfrm>
          <a:prstGeom prst="rect">
            <a:avLst/>
          </a:prstGeom>
        </p:spPr>
      </p:pic>
    </p:spTree>
    <p:extLst>
      <p:ext uri="{BB962C8B-B14F-4D97-AF65-F5344CB8AC3E}">
        <p14:creationId xmlns:p14="http://schemas.microsoft.com/office/powerpoint/2010/main" val="171108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4517" y="230356"/>
            <a:ext cx="3808783" cy="63990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latin typeface="Arial"/>
              <a:cs typeface="Arial"/>
            </a:endParaRPr>
          </a:p>
        </p:txBody>
      </p:sp>
      <p:sp>
        <p:nvSpPr>
          <p:cNvPr id="6" name="Rectangle 5"/>
          <p:cNvSpPr/>
          <p:nvPr/>
        </p:nvSpPr>
        <p:spPr>
          <a:xfrm>
            <a:off x="285530" y="1797307"/>
            <a:ext cx="3883988" cy="3970318"/>
          </a:xfrm>
          <a:prstGeom prst="rect">
            <a:avLst/>
          </a:prstGeom>
        </p:spPr>
        <p:txBody>
          <a:bodyPr wrap="square">
            <a:spAutoFit/>
          </a:bodyPr>
          <a:lstStyle/>
          <a:p>
            <a:r>
              <a:rPr lang="en-US" sz="2800" dirty="0">
                <a:latin typeface="Arial"/>
                <a:cs typeface="Arial"/>
              </a:rPr>
              <a:t>Edison announced his invention on November 21, 1877, and demonstrated the device for the first-time on Nov. 29.  The Edison Phonograph was patented on February 19, 1878.</a:t>
            </a:r>
          </a:p>
        </p:txBody>
      </p:sp>
      <p:pic>
        <p:nvPicPr>
          <p:cNvPr id="3" name="Picture 2" descr="Edison-Pat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178" y="230356"/>
            <a:ext cx="4177457" cy="6315917"/>
          </a:xfrm>
          <a:prstGeom prst="rect">
            <a:avLst/>
          </a:prstGeom>
        </p:spPr>
      </p:pic>
    </p:spTree>
    <p:extLst>
      <p:ext uri="{BB962C8B-B14F-4D97-AF65-F5344CB8AC3E}">
        <p14:creationId xmlns:p14="http://schemas.microsoft.com/office/powerpoint/2010/main" val="119577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4517" y="458956"/>
            <a:ext cx="3808783" cy="63990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latin typeface="Arial"/>
              <a:cs typeface="Arial"/>
            </a:endParaRPr>
          </a:p>
        </p:txBody>
      </p:sp>
      <p:sp>
        <p:nvSpPr>
          <p:cNvPr id="6" name="Rectangle 5"/>
          <p:cNvSpPr/>
          <p:nvPr/>
        </p:nvSpPr>
        <p:spPr>
          <a:xfrm>
            <a:off x="444517" y="5574146"/>
            <a:ext cx="8214573" cy="954107"/>
          </a:xfrm>
          <a:prstGeom prst="rect">
            <a:avLst/>
          </a:prstGeom>
        </p:spPr>
        <p:txBody>
          <a:bodyPr wrap="square">
            <a:spAutoFit/>
          </a:bodyPr>
          <a:lstStyle/>
          <a:p>
            <a:r>
              <a:rPr lang="en-US" sz="2800" dirty="0">
                <a:latin typeface="Arial"/>
                <a:cs typeface="Arial"/>
              </a:rPr>
              <a:t>The Edison Speaking Phonograph Company was formed in April, 1878.</a:t>
            </a:r>
          </a:p>
        </p:txBody>
      </p:sp>
      <p:pic>
        <p:nvPicPr>
          <p:cNvPr id="2" name="Picture 1" descr="EdisonSpeakingPhonograph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091" y="458957"/>
            <a:ext cx="5207319" cy="4849644"/>
          </a:xfrm>
          <a:prstGeom prst="rect">
            <a:avLst/>
          </a:prstGeom>
        </p:spPr>
      </p:pic>
    </p:spTree>
    <p:extLst>
      <p:ext uri="{BB962C8B-B14F-4D97-AF65-F5344CB8AC3E}">
        <p14:creationId xmlns:p14="http://schemas.microsoft.com/office/powerpoint/2010/main" val="895237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4517" y="458956"/>
            <a:ext cx="3808783" cy="63990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latin typeface="Arial"/>
              <a:cs typeface="Arial"/>
            </a:endParaRPr>
          </a:p>
        </p:txBody>
      </p:sp>
      <p:sp>
        <p:nvSpPr>
          <p:cNvPr id="6" name="Rectangle 5"/>
          <p:cNvSpPr/>
          <p:nvPr/>
        </p:nvSpPr>
        <p:spPr>
          <a:xfrm>
            <a:off x="340608" y="759138"/>
            <a:ext cx="4300665" cy="5262980"/>
          </a:xfrm>
          <a:prstGeom prst="rect">
            <a:avLst/>
          </a:prstGeom>
        </p:spPr>
        <p:txBody>
          <a:bodyPr wrap="square">
            <a:spAutoFit/>
          </a:bodyPr>
          <a:lstStyle/>
          <a:p>
            <a:r>
              <a:rPr lang="en-US" sz="2800" dirty="0">
                <a:latin typeface="Arial"/>
                <a:cs typeface="Arial"/>
              </a:rPr>
              <a:t>One of the first requests to for the phonograph, made by the American Philological Society, was “to preserve the accents of the Onondagas and </a:t>
            </a:r>
            <a:r>
              <a:rPr lang="en-US" sz="2800" dirty="0" err="1">
                <a:latin typeface="Arial"/>
                <a:cs typeface="Arial"/>
              </a:rPr>
              <a:t>Tuscaroras</a:t>
            </a:r>
            <a:r>
              <a:rPr lang="en-US" sz="2800" dirty="0">
                <a:latin typeface="Arial"/>
                <a:cs typeface="Arial"/>
              </a:rPr>
              <a:t>, who are dying out.” (p. 288)</a:t>
            </a:r>
            <a:r>
              <a:rPr lang="en-US" sz="2800" dirty="0"/>
              <a:t> </a:t>
            </a:r>
            <a:r>
              <a:rPr lang="en-US" sz="2800" dirty="0">
                <a:latin typeface="Arial"/>
                <a:cs typeface="Arial"/>
              </a:rPr>
              <a:t>The company organized a series of lectures to demonstrate and promote Edison’s new invention.</a:t>
            </a:r>
          </a:p>
        </p:txBody>
      </p:sp>
      <p:pic>
        <p:nvPicPr>
          <p:cNvPr id="3" name="Picture 2" descr="EdisonDemoHandbil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335" y="458956"/>
            <a:ext cx="3797300" cy="5829300"/>
          </a:xfrm>
          <a:prstGeom prst="rect">
            <a:avLst/>
          </a:prstGeom>
        </p:spPr>
      </p:pic>
    </p:spTree>
    <p:extLst>
      <p:ext uri="{BB962C8B-B14F-4D97-AF65-F5344CB8AC3E}">
        <p14:creationId xmlns:p14="http://schemas.microsoft.com/office/powerpoint/2010/main" val="996388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4729"/>
            <a:ext cx="8229600" cy="1143000"/>
          </a:xfrm>
        </p:spPr>
        <p:txBody>
          <a:bodyPr>
            <a:normAutofit/>
          </a:bodyPr>
          <a:lstStyle/>
          <a:p>
            <a:pPr algn="l"/>
            <a:r>
              <a:rPr lang="en-US" sz="2800" dirty="0">
                <a:latin typeface="Arial"/>
                <a:cs typeface="Arial"/>
              </a:rPr>
              <a:t>Edison phonograph display at the 1889 Paris International Exposition</a:t>
            </a:r>
          </a:p>
        </p:txBody>
      </p:sp>
      <p:pic>
        <p:nvPicPr>
          <p:cNvPr id="4" name="Picture 3" descr="EdisonDisplayPa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144" y="451861"/>
            <a:ext cx="6554387" cy="4948960"/>
          </a:xfrm>
          <a:prstGeom prst="rect">
            <a:avLst/>
          </a:prstGeom>
        </p:spPr>
      </p:pic>
    </p:spTree>
    <p:extLst>
      <p:ext uri="{BB962C8B-B14F-4D97-AF65-F5344CB8AC3E}">
        <p14:creationId xmlns:p14="http://schemas.microsoft.com/office/powerpoint/2010/main" val="3245222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4517" y="458956"/>
            <a:ext cx="3808783" cy="63990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latin typeface="Arial"/>
              <a:cs typeface="Arial"/>
            </a:endParaRPr>
          </a:p>
        </p:txBody>
      </p:sp>
      <p:sp>
        <p:nvSpPr>
          <p:cNvPr id="6" name="Rectangle 5"/>
          <p:cNvSpPr/>
          <p:nvPr/>
        </p:nvSpPr>
        <p:spPr>
          <a:xfrm>
            <a:off x="444517" y="5642865"/>
            <a:ext cx="8249210" cy="954107"/>
          </a:xfrm>
          <a:prstGeom prst="rect">
            <a:avLst/>
          </a:prstGeom>
        </p:spPr>
        <p:txBody>
          <a:bodyPr wrap="square">
            <a:spAutoFit/>
          </a:bodyPr>
          <a:lstStyle/>
          <a:p>
            <a:r>
              <a:rPr lang="en-US" sz="2800" dirty="0">
                <a:latin typeface="Arial"/>
                <a:cs typeface="Arial"/>
              </a:rPr>
              <a:t>Emile Berliner, a German inventor, was granted a patent for what he called the Gramophone in 1887.</a:t>
            </a:r>
          </a:p>
        </p:txBody>
      </p:sp>
      <p:pic>
        <p:nvPicPr>
          <p:cNvPr id="2" name="Picture 1" descr="Emile_Berliner_with_phonograp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53" y="262683"/>
            <a:ext cx="6909225" cy="5209862"/>
          </a:xfrm>
          <a:prstGeom prst="rect">
            <a:avLst/>
          </a:prstGeom>
        </p:spPr>
      </p:pic>
    </p:spTree>
    <p:extLst>
      <p:ext uri="{BB962C8B-B14F-4D97-AF65-F5344CB8AC3E}">
        <p14:creationId xmlns:p14="http://schemas.microsoft.com/office/powerpoint/2010/main" val="3449358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4517" y="1001593"/>
            <a:ext cx="3808783" cy="50020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Arial"/>
                <a:cs typeface="Arial"/>
              </a:rPr>
              <a:t>In 1888, Berlin’s recording method was to use a stylus to trace a line through a thin coating of wax on a zinc disc, which was then etched in acid to form playable grooves.  He formed the US Berliner Gramophone Company in 1895</a:t>
            </a:r>
          </a:p>
        </p:txBody>
      </p:sp>
      <p:pic>
        <p:nvPicPr>
          <p:cNvPr id="3" name="Picture 2" descr="BerlinerDisc189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091" y="1001593"/>
            <a:ext cx="4098636" cy="4132509"/>
          </a:xfrm>
          <a:prstGeom prst="rect">
            <a:avLst/>
          </a:prstGeom>
        </p:spPr>
      </p:pic>
      <p:sp>
        <p:nvSpPr>
          <p:cNvPr id="5" name="TextBox 4"/>
          <p:cNvSpPr txBox="1"/>
          <p:nvPr/>
        </p:nvSpPr>
        <p:spPr>
          <a:xfrm>
            <a:off x="4595091" y="5485026"/>
            <a:ext cx="4098636" cy="369332"/>
          </a:xfrm>
          <a:prstGeom prst="rect">
            <a:avLst/>
          </a:prstGeom>
          <a:noFill/>
        </p:spPr>
        <p:txBody>
          <a:bodyPr wrap="square" rtlCol="0">
            <a:spAutoFit/>
          </a:bodyPr>
          <a:lstStyle/>
          <a:p>
            <a:pPr algn="ctr"/>
            <a:r>
              <a:rPr lang="en-US" dirty="0">
                <a:latin typeface="Arial"/>
                <a:cs typeface="Arial"/>
              </a:rPr>
              <a:t>1897 Berliner Gramophone Record</a:t>
            </a:r>
          </a:p>
        </p:txBody>
      </p:sp>
    </p:spTree>
    <p:extLst>
      <p:ext uri="{BB962C8B-B14F-4D97-AF65-F5344CB8AC3E}">
        <p14:creationId xmlns:p14="http://schemas.microsoft.com/office/powerpoint/2010/main" val="231038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166" y="822139"/>
            <a:ext cx="8087833" cy="5169952"/>
          </a:xfrm>
        </p:spPr>
        <p:txBody>
          <a:bodyPr>
            <a:normAutofit/>
          </a:bodyPr>
          <a:lstStyle/>
          <a:p>
            <a:pPr algn="l"/>
            <a:r>
              <a:rPr lang="en-US" dirty="0">
                <a:latin typeface="Arial"/>
                <a:cs typeface="Arial"/>
              </a:rPr>
              <a:t>Key words for this section:</a:t>
            </a:r>
          </a:p>
          <a:p>
            <a:pPr algn="l"/>
            <a:endParaRPr lang="en-US" dirty="0">
              <a:latin typeface="Arial"/>
              <a:cs typeface="Arial"/>
            </a:endParaRPr>
          </a:p>
          <a:p>
            <a:pPr marL="1371600" lvl="2" indent="-457200" algn="l">
              <a:buFont typeface="Arial"/>
              <a:buChar char="•"/>
            </a:pPr>
            <a:r>
              <a:rPr lang="en-US" sz="2800" dirty="0">
                <a:latin typeface="Arial"/>
                <a:cs typeface="Arial"/>
              </a:rPr>
              <a:t>Transduction</a:t>
            </a:r>
          </a:p>
          <a:p>
            <a:pPr algn="l"/>
            <a:endParaRPr lang="en-US" dirty="0">
              <a:latin typeface="Arial"/>
              <a:cs typeface="Arial"/>
            </a:endParaRPr>
          </a:p>
        </p:txBody>
      </p:sp>
    </p:spTree>
    <p:extLst>
      <p:ext uri="{BB962C8B-B14F-4D97-AF65-F5344CB8AC3E}">
        <p14:creationId xmlns:p14="http://schemas.microsoft.com/office/powerpoint/2010/main" val="1482894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2243046"/>
            <a:ext cx="7379929" cy="4735762"/>
          </a:xfrm>
        </p:spPr>
        <p:txBody>
          <a:bodyPr>
            <a:noAutofit/>
          </a:bodyPr>
          <a:lstStyle/>
          <a:p>
            <a:endParaRPr lang="en-US" dirty="0">
              <a:latin typeface="Arial"/>
              <a:cs typeface="Arial"/>
            </a:endParaRPr>
          </a:p>
          <a:p>
            <a:endParaRPr lang="en-US" dirty="0"/>
          </a:p>
        </p:txBody>
      </p:sp>
      <p:pic>
        <p:nvPicPr>
          <p:cNvPr id="4" name="Picture 3" descr="Berline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545" y="720436"/>
            <a:ext cx="4064000" cy="5486400"/>
          </a:xfrm>
          <a:prstGeom prst="rect">
            <a:avLst/>
          </a:prstGeom>
        </p:spPr>
      </p:pic>
    </p:spTree>
    <p:extLst>
      <p:ext uri="{BB962C8B-B14F-4D97-AF65-F5344CB8AC3E}">
        <p14:creationId xmlns:p14="http://schemas.microsoft.com/office/powerpoint/2010/main" val="423064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4" y="1677319"/>
            <a:ext cx="7211350" cy="4735762"/>
          </a:xfrm>
        </p:spPr>
        <p:txBody>
          <a:bodyPr>
            <a:noAutofit/>
          </a:bodyPr>
          <a:lstStyle/>
          <a:p>
            <a:r>
              <a:rPr lang="en-US" sz="2800" dirty="0">
                <a:latin typeface="Arial"/>
                <a:cs typeface="Arial"/>
              </a:rPr>
              <a:t>Technological media </a:t>
            </a:r>
            <a:r>
              <a:rPr lang="en-US" sz="2800" i="1" dirty="0">
                <a:latin typeface="Arial"/>
                <a:cs typeface="Arial"/>
              </a:rPr>
              <a:t>a priori</a:t>
            </a:r>
          </a:p>
          <a:p>
            <a:r>
              <a:rPr lang="en-US" sz="2800" dirty="0">
                <a:latin typeface="Arial"/>
                <a:cs typeface="Arial"/>
              </a:rPr>
              <a:t>Gramophone / phonograph “records acoustic events as such” (p. 235)</a:t>
            </a:r>
          </a:p>
          <a:p>
            <a:r>
              <a:rPr lang="en-US" sz="2800" dirty="0">
                <a:latin typeface="Arial"/>
                <a:cs typeface="Arial"/>
              </a:rPr>
              <a:t>All concepts of trace are based on Edison’s idea.</a:t>
            </a:r>
          </a:p>
          <a:p>
            <a:r>
              <a:rPr lang="en-US" sz="2800" dirty="0">
                <a:latin typeface="Arial"/>
                <a:cs typeface="Arial"/>
              </a:rPr>
              <a:t>A writing machine (relationship to deafness and education) within a continuum with other technologies, such as computers using silicon memory chips</a:t>
            </a:r>
          </a:p>
          <a:p>
            <a:endParaRPr lang="en-US" sz="2800" dirty="0">
              <a:latin typeface="Arial"/>
              <a:cs typeface="Arial"/>
            </a:endParaRPr>
          </a:p>
          <a:p>
            <a:endParaRPr lang="en-US" dirty="0">
              <a:latin typeface="Arial"/>
              <a:cs typeface="Arial"/>
            </a:endParaRPr>
          </a:p>
          <a:p>
            <a:endParaRPr lang="en-US" dirty="0"/>
          </a:p>
        </p:txBody>
      </p:sp>
      <p:sp>
        <p:nvSpPr>
          <p:cNvPr id="2" name="Rectangle 1"/>
          <p:cNvSpPr/>
          <p:nvPr/>
        </p:nvSpPr>
        <p:spPr>
          <a:xfrm>
            <a:off x="468439" y="430902"/>
            <a:ext cx="7735734" cy="954107"/>
          </a:xfrm>
          <a:prstGeom prst="rect">
            <a:avLst/>
          </a:prstGeom>
        </p:spPr>
        <p:txBody>
          <a:bodyPr wrap="square">
            <a:spAutoFit/>
          </a:bodyPr>
          <a:lstStyle/>
          <a:p>
            <a:r>
              <a:rPr lang="en-US" sz="2800" dirty="0">
                <a:latin typeface="Arial"/>
                <a:cs typeface="Arial"/>
              </a:rPr>
              <a:t>What is the significance of the Gramophone for Kittler?</a:t>
            </a:r>
          </a:p>
        </p:txBody>
      </p:sp>
    </p:spTree>
    <p:extLst>
      <p:ext uri="{BB962C8B-B14F-4D97-AF65-F5344CB8AC3E}">
        <p14:creationId xmlns:p14="http://schemas.microsoft.com/office/powerpoint/2010/main" val="1080726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6273" y="4416192"/>
            <a:ext cx="8589851" cy="25688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700" dirty="0">
                <a:latin typeface="Arial"/>
                <a:cs typeface="Arial"/>
              </a:rPr>
              <a:t>In March, 1876, Alexander Graham Bell was able to use his “acoustic telegraph” to work.  He said the words: “Mr. Watson—Come here—I want to see you.” into a liquid transmitter, and Thomas Watson, listening in an adjoining room, heard his words on the receiver.</a:t>
            </a:r>
          </a:p>
        </p:txBody>
      </p:sp>
      <p:pic>
        <p:nvPicPr>
          <p:cNvPr id="6" name="Picture 5" descr="Bell-FirstPh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74" y="478134"/>
            <a:ext cx="4010344" cy="3770594"/>
          </a:xfrm>
          <a:prstGeom prst="rect">
            <a:avLst/>
          </a:prstGeom>
        </p:spPr>
      </p:pic>
      <p:pic>
        <p:nvPicPr>
          <p:cNvPr id="7" name="Picture 6" descr="Bell-FirstPhone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801" y="554120"/>
            <a:ext cx="4339324" cy="3648426"/>
          </a:xfrm>
          <a:prstGeom prst="rect">
            <a:avLst/>
          </a:prstGeom>
        </p:spPr>
      </p:pic>
    </p:spTree>
    <p:extLst>
      <p:ext uri="{BB962C8B-B14F-4D97-AF65-F5344CB8AC3E}">
        <p14:creationId xmlns:p14="http://schemas.microsoft.com/office/powerpoint/2010/main" val="3964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1076355"/>
            <a:ext cx="3924956" cy="60471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Bell’s telephone patent drawing, issue on March 7, 1876.  He was in a race with Elisha Gray – both were experimenting on similar concepts - and there was a controversy on who invented the device first.</a:t>
            </a:r>
          </a:p>
        </p:txBody>
      </p:sp>
      <p:pic>
        <p:nvPicPr>
          <p:cNvPr id="2" name="Picture 1" descr="Bell-Pat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412" y="377800"/>
            <a:ext cx="4416361" cy="6133836"/>
          </a:xfrm>
          <a:prstGeom prst="rect">
            <a:avLst/>
          </a:prstGeom>
        </p:spPr>
      </p:pic>
    </p:spTree>
    <p:extLst>
      <p:ext uri="{BB962C8B-B14F-4D97-AF65-F5344CB8AC3E}">
        <p14:creationId xmlns:p14="http://schemas.microsoft.com/office/powerpoint/2010/main" val="3459616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0680" y="810811"/>
            <a:ext cx="3924956" cy="60471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Bell began to conduct a series of public lectures and demonstrations on early telephone prototypes.  The Bell Telephone Company was formed in 1877.  By 1886, more than 150,000 people in the U.S. owned telephones.</a:t>
            </a:r>
          </a:p>
        </p:txBody>
      </p:sp>
      <p:pic>
        <p:nvPicPr>
          <p:cNvPr id="3" name="Picture 2" descr="AlexanderGrahamBe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637" y="265544"/>
            <a:ext cx="4372740" cy="5699302"/>
          </a:xfrm>
          <a:prstGeom prst="rect">
            <a:avLst/>
          </a:prstGeom>
        </p:spPr>
      </p:pic>
      <p:sp>
        <p:nvSpPr>
          <p:cNvPr id="5" name="TextBox 4"/>
          <p:cNvSpPr txBox="1"/>
          <p:nvPr/>
        </p:nvSpPr>
        <p:spPr>
          <a:xfrm>
            <a:off x="4479637" y="5997066"/>
            <a:ext cx="4372740" cy="646331"/>
          </a:xfrm>
          <a:prstGeom prst="rect">
            <a:avLst/>
          </a:prstGeom>
          <a:noFill/>
        </p:spPr>
        <p:txBody>
          <a:bodyPr wrap="square" rtlCol="0">
            <a:spAutoFit/>
          </a:bodyPr>
          <a:lstStyle/>
          <a:p>
            <a:pPr algn="ctr"/>
            <a:r>
              <a:rPr lang="en-US" dirty="0">
                <a:latin typeface="Arial"/>
                <a:cs typeface="Arial"/>
              </a:rPr>
              <a:t>Bell at the opening of the NY-Chicago long-distance line in 1892 </a:t>
            </a:r>
          </a:p>
        </p:txBody>
      </p:sp>
    </p:spTree>
    <p:extLst>
      <p:ext uri="{BB962C8B-B14F-4D97-AF65-F5344CB8AC3E}">
        <p14:creationId xmlns:p14="http://schemas.microsoft.com/office/powerpoint/2010/main" val="1769001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42455" y="4826000"/>
            <a:ext cx="8589817" cy="17895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a:cs typeface="Arial"/>
              </a:rPr>
              <a:t>Up to the 1880s there were no phone numbers, human operators used the name of subscribers to track the slots on the switchboard. Emma and Stella Nutt became the first female operators in 1878.</a:t>
            </a:r>
          </a:p>
        </p:txBody>
      </p:sp>
      <p:pic>
        <p:nvPicPr>
          <p:cNvPr id="2" name="Picture 1" descr="EmmaNut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818" y="308147"/>
            <a:ext cx="5624556" cy="4310035"/>
          </a:xfrm>
          <a:prstGeom prst="rect">
            <a:avLst/>
          </a:prstGeom>
        </p:spPr>
      </p:pic>
    </p:spTree>
    <p:extLst>
      <p:ext uri="{BB962C8B-B14F-4D97-AF65-F5344CB8AC3E}">
        <p14:creationId xmlns:p14="http://schemas.microsoft.com/office/powerpoint/2010/main" val="3972958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ne-operat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887" y="493056"/>
            <a:ext cx="4071696" cy="5952770"/>
          </a:xfrm>
          <a:prstGeom prst="rect">
            <a:avLst/>
          </a:prstGeom>
        </p:spPr>
      </p:pic>
      <p:pic>
        <p:nvPicPr>
          <p:cNvPr id="4" name="Picture 3" descr="party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47" y="493056"/>
            <a:ext cx="3620756" cy="5952770"/>
          </a:xfrm>
          <a:prstGeom prst="rect">
            <a:avLst/>
          </a:prstGeom>
        </p:spPr>
      </p:pic>
    </p:spTree>
    <p:extLst>
      <p:ext uri="{BB962C8B-B14F-4D97-AF65-F5344CB8AC3E}">
        <p14:creationId xmlns:p14="http://schemas.microsoft.com/office/powerpoint/2010/main" val="41917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166" y="822139"/>
            <a:ext cx="8087833" cy="5169952"/>
          </a:xfrm>
        </p:spPr>
        <p:txBody>
          <a:bodyPr>
            <a:normAutofit/>
          </a:bodyPr>
          <a:lstStyle/>
          <a:p>
            <a:pPr algn="l"/>
            <a:r>
              <a:rPr lang="en-US" dirty="0">
                <a:latin typeface="Arial"/>
                <a:cs typeface="Arial"/>
              </a:rPr>
              <a:t>Key words for this section:</a:t>
            </a:r>
          </a:p>
          <a:p>
            <a:pPr algn="l"/>
            <a:endParaRPr lang="en-US" dirty="0">
              <a:latin typeface="Arial"/>
              <a:cs typeface="Arial"/>
            </a:endParaRPr>
          </a:p>
          <a:p>
            <a:pPr marL="1371600" lvl="2" indent="-457200" algn="l">
              <a:buFont typeface="Arial"/>
              <a:buChar char="•"/>
            </a:pPr>
            <a:r>
              <a:rPr lang="en-US" sz="2800" dirty="0">
                <a:latin typeface="Arial"/>
                <a:cs typeface="Arial"/>
              </a:rPr>
              <a:t>Transduction</a:t>
            </a:r>
          </a:p>
          <a:p>
            <a:pPr marL="1371600" lvl="2" indent="-457200" algn="l">
              <a:buFont typeface="Arial"/>
              <a:buChar char="•"/>
            </a:pPr>
            <a:r>
              <a:rPr lang="en-US" sz="2800" dirty="0">
                <a:latin typeface="Arial"/>
                <a:cs typeface="Arial"/>
              </a:rPr>
              <a:t>Reproducibility</a:t>
            </a:r>
          </a:p>
          <a:p>
            <a:pPr algn="l"/>
            <a:endParaRPr lang="en-US" dirty="0">
              <a:latin typeface="Arial"/>
              <a:cs typeface="Arial"/>
            </a:endParaRPr>
          </a:p>
        </p:txBody>
      </p:sp>
    </p:spTree>
    <p:extLst>
      <p:ext uri="{BB962C8B-B14F-4D97-AF65-F5344CB8AC3E}">
        <p14:creationId xmlns:p14="http://schemas.microsoft.com/office/powerpoint/2010/main" val="283033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166" y="822139"/>
            <a:ext cx="8087833" cy="5169952"/>
          </a:xfrm>
        </p:spPr>
        <p:txBody>
          <a:bodyPr>
            <a:normAutofit/>
          </a:bodyPr>
          <a:lstStyle/>
          <a:p>
            <a:pPr algn="l"/>
            <a:r>
              <a:rPr lang="en-US" dirty="0">
                <a:latin typeface="Arial"/>
                <a:cs typeface="Arial"/>
              </a:rPr>
              <a:t>Key words for this section:</a:t>
            </a:r>
          </a:p>
          <a:p>
            <a:pPr algn="l"/>
            <a:endParaRPr lang="en-US" dirty="0">
              <a:latin typeface="Arial"/>
              <a:cs typeface="Arial"/>
            </a:endParaRPr>
          </a:p>
          <a:p>
            <a:pPr marL="1371600" lvl="2" indent="-457200" algn="l">
              <a:buFont typeface="Arial"/>
              <a:buChar char="•"/>
            </a:pPr>
            <a:r>
              <a:rPr lang="en-US" sz="2800" dirty="0">
                <a:latin typeface="Arial"/>
                <a:cs typeface="Arial"/>
              </a:rPr>
              <a:t>Transduction</a:t>
            </a:r>
          </a:p>
          <a:p>
            <a:pPr marL="1371600" lvl="2" indent="-457200" algn="l">
              <a:buFont typeface="Arial"/>
              <a:buChar char="•"/>
            </a:pPr>
            <a:r>
              <a:rPr lang="en-US" sz="2800" dirty="0">
                <a:latin typeface="Arial"/>
                <a:cs typeface="Arial"/>
              </a:rPr>
              <a:t>Reproducibility</a:t>
            </a:r>
          </a:p>
          <a:p>
            <a:pPr marL="2628900" lvl="5" indent="-342900" algn="l">
              <a:buFont typeface="Arial"/>
              <a:buChar char="•"/>
            </a:pPr>
            <a:r>
              <a:rPr lang="en-US" sz="2800" dirty="0" err="1">
                <a:latin typeface="Arial"/>
                <a:cs typeface="Arial"/>
              </a:rPr>
              <a:t>Acousmatic</a:t>
            </a:r>
            <a:r>
              <a:rPr lang="en-US" sz="2800" dirty="0">
                <a:latin typeface="Arial"/>
                <a:cs typeface="Arial"/>
              </a:rPr>
              <a:t> sound (Schaeffer)</a:t>
            </a:r>
          </a:p>
          <a:p>
            <a:pPr algn="l"/>
            <a:endParaRPr lang="en-US" dirty="0">
              <a:latin typeface="Arial"/>
              <a:cs typeface="Arial"/>
            </a:endParaRPr>
          </a:p>
        </p:txBody>
      </p:sp>
    </p:spTree>
    <p:extLst>
      <p:ext uri="{BB962C8B-B14F-4D97-AF65-F5344CB8AC3E}">
        <p14:creationId xmlns:p14="http://schemas.microsoft.com/office/powerpoint/2010/main" val="233829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166" y="822139"/>
            <a:ext cx="8087833" cy="5169952"/>
          </a:xfrm>
        </p:spPr>
        <p:txBody>
          <a:bodyPr>
            <a:normAutofit/>
          </a:bodyPr>
          <a:lstStyle/>
          <a:p>
            <a:pPr algn="l"/>
            <a:r>
              <a:rPr lang="en-US" dirty="0">
                <a:latin typeface="Arial"/>
                <a:cs typeface="Arial"/>
              </a:rPr>
              <a:t>Key words for this section:</a:t>
            </a:r>
          </a:p>
          <a:p>
            <a:pPr algn="l"/>
            <a:endParaRPr lang="en-US" dirty="0">
              <a:latin typeface="Arial"/>
              <a:cs typeface="Arial"/>
            </a:endParaRPr>
          </a:p>
          <a:p>
            <a:pPr marL="1371600" lvl="2" indent="-457200" algn="l">
              <a:buFont typeface="Arial"/>
              <a:buChar char="•"/>
            </a:pPr>
            <a:r>
              <a:rPr lang="en-US" sz="2800" dirty="0">
                <a:latin typeface="Arial"/>
                <a:cs typeface="Arial"/>
              </a:rPr>
              <a:t>Transduction</a:t>
            </a:r>
          </a:p>
          <a:p>
            <a:pPr marL="1371600" lvl="2" indent="-457200" algn="l">
              <a:buFont typeface="Arial"/>
              <a:buChar char="•"/>
            </a:pPr>
            <a:r>
              <a:rPr lang="en-US" sz="2800" dirty="0">
                <a:latin typeface="Arial"/>
                <a:cs typeface="Arial"/>
              </a:rPr>
              <a:t>Reproducibility</a:t>
            </a:r>
          </a:p>
          <a:p>
            <a:pPr marL="2628900" lvl="5" indent="-342900" algn="l">
              <a:buFont typeface="Arial"/>
              <a:buChar char="•"/>
            </a:pPr>
            <a:r>
              <a:rPr lang="en-US" sz="2800" dirty="0" err="1">
                <a:latin typeface="Arial"/>
                <a:cs typeface="Arial"/>
              </a:rPr>
              <a:t>Acousmatic</a:t>
            </a:r>
            <a:r>
              <a:rPr lang="en-US" sz="2800" dirty="0">
                <a:latin typeface="Arial"/>
                <a:cs typeface="Arial"/>
              </a:rPr>
              <a:t> sound (Schaeffer)</a:t>
            </a:r>
          </a:p>
          <a:p>
            <a:pPr marL="2628900" lvl="5" indent="-342900" algn="l">
              <a:buFont typeface="Arial"/>
              <a:buChar char="•"/>
            </a:pPr>
            <a:r>
              <a:rPr lang="en-US" sz="2800" dirty="0" err="1">
                <a:latin typeface="Arial"/>
                <a:cs typeface="Arial"/>
              </a:rPr>
              <a:t>Schizophonia</a:t>
            </a:r>
            <a:r>
              <a:rPr lang="en-US" sz="2800" dirty="0">
                <a:latin typeface="Arial"/>
                <a:cs typeface="Arial"/>
              </a:rPr>
              <a:t> (Schafer)</a:t>
            </a:r>
          </a:p>
          <a:p>
            <a:pPr algn="l"/>
            <a:endParaRPr lang="en-US" dirty="0">
              <a:latin typeface="Arial"/>
              <a:cs typeface="Arial"/>
            </a:endParaRPr>
          </a:p>
        </p:txBody>
      </p:sp>
    </p:spTree>
    <p:extLst>
      <p:ext uri="{BB962C8B-B14F-4D97-AF65-F5344CB8AC3E}">
        <p14:creationId xmlns:p14="http://schemas.microsoft.com/office/powerpoint/2010/main" val="101969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166" y="822139"/>
            <a:ext cx="8087833" cy="5169952"/>
          </a:xfrm>
        </p:spPr>
        <p:txBody>
          <a:bodyPr>
            <a:normAutofit/>
          </a:bodyPr>
          <a:lstStyle/>
          <a:p>
            <a:pPr algn="l"/>
            <a:r>
              <a:rPr lang="en-US" dirty="0">
                <a:latin typeface="Arial"/>
                <a:cs typeface="Arial"/>
              </a:rPr>
              <a:t>Key words for this section:</a:t>
            </a:r>
          </a:p>
          <a:p>
            <a:pPr algn="l"/>
            <a:endParaRPr lang="en-US" dirty="0">
              <a:latin typeface="Arial"/>
              <a:cs typeface="Arial"/>
            </a:endParaRPr>
          </a:p>
          <a:p>
            <a:pPr marL="1371600" lvl="2" indent="-457200" algn="l">
              <a:buFont typeface="Arial"/>
              <a:buChar char="•"/>
            </a:pPr>
            <a:r>
              <a:rPr lang="en-US" sz="2800" dirty="0">
                <a:latin typeface="Arial"/>
                <a:cs typeface="Arial"/>
              </a:rPr>
              <a:t>Transduction</a:t>
            </a:r>
          </a:p>
          <a:p>
            <a:pPr marL="1371600" lvl="2" indent="-457200" algn="l">
              <a:buFont typeface="Arial"/>
              <a:buChar char="•"/>
            </a:pPr>
            <a:r>
              <a:rPr lang="en-US" sz="2800" dirty="0">
                <a:latin typeface="Arial"/>
                <a:cs typeface="Arial"/>
              </a:rPr>
              <a:t>Reproducibility</a:t>
            </a:r>
          </a:p>
          <a:p>
            <a:pPr marL="2628900" lvl="5" indent="-342900" algn="l">
              <a:buFont typeface="Arial"/>
              <a:buChar char="•"/>
            </a:pPr>
            <a:r>
              <a:rPr lang="en-US" sz="2800" dirty="0" err="1">
                <a:latin typeface="Arial"/>
                <a:cs typeface="Arial"/>
              </a:rPr>
              <a:t>Acousmatic</a:t>
            </a:r>
            <a:r>
              <a:rPr lang="en-US" sz="2800" dirty="0">
                <a:latin typeface="Arial"/>
                <a:cs typeface="Arial"/>
              </a:rPr>
              <a:t> sound (Schaeffer)</a:t>
            </a:r>
          </a:p>
          <a:p>
            <a:pPr marL="2628900" lvl="5" indent="-342900" algn="l">
              <a:buFont typeface="Arial"/>
              <a:buChar char="•"/>
            </a:pPr>
            <a:r>
              <a:rPr lang="en-US" sz="2800" dirty="0" err="1">
                <a:latin typeface="Arial"/>
                <a:cs typeface="Arial"/>
              </a:rPr>
              <a:t>Schizophonia</a:t>
            </a:r>
            <a:r>
              <a:rPr lang="en-US" sz="2800" dirty="0">
                <a:latin typeface="Arial"/>
                <a:cs typeface="Arial"/>
              </a:rPr>
              <a:t> (Schafer)</a:t>
            </a:r>
          </a:p>
          <a:p>
            <a:pPr marL="1371600" lvl="2" indent="-457200" algn="l">
              <a:buFont typeface="Arial"/>
              <a:buChar char="•"/>
            </a:pPr>
            <a:r>
              <a:rPr lang="en-US" sz="2800" dirty="0">
                <a:latin typeface="Arial"/>
                <a:cs typeface="Arial"/>
              </a:rPr>
              <a:t>Recording</a:t>
            </a:r>
          </a:p>
          <a:p>
            <a:pPr algn="l"/>
            <a:endParaRPr lang="en-US" dirty="0">
              <a:latin typeface="Arial"/>
              <a:cs typeface="Arial"/>
            </a:endParaRPr>
          </a:p>
        </p:txBody>
      </p:sp>
    </p:spTree>
    <p:extLst>
      <p:ext uri="{BB962C8B-B14F-4D97-AF65-F5344CB8AC3E}">
        <p14:creationId xmlns:p14="http://schemas.microsoft.com/office/powerpoint/2010/main" val="234743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166" y="822139"/>
            <a:ext cx="8087833" cy="5169952"/>
          </a:xfrm>
        </p:spPr>
        <p:txBody>
          <a:bodyPr>
            <a:normAutofit/>
          </a:bodyPr>
          <a:lstStyle/>
          <a:p>
            <a:pPr algn="l"/>
            <a:r>
              <a:rPr lang="en-US" dirty="0">
                <a:latin typeface="Arial"/>
                <a:cs typeface="Arial"/>
              </a:rPr>
              <a:t>Key words for this section:</a:t>
            </a:r>
          </a:p>
          <a:p>
            <a:pPr algn="l"/>
            <a:endParaRPr lang="en-US" dirty="0">
              <a:latin typeface="Arial"/>
              <a:cs typeface="Arial"/>
            </a:endParaRPr>
          </a:p>
          <a:p>
            <a:pPr marL="1371600" lvl="2" indent="-457200" algn="l">
              <a:buFont typeface="Arial"/>
              <a:buChar char="•"/>
            </a:pPr>
            <a:r>
              <a:rPr lang="en-US" sz="2800" dirty="0">
                <a:latin typeface="Arial"/>
                <a:cs typeface="Arial"/>
              </a:rPr>
              <a:t>Transduction</a:t>
            </a:r>
          </a:p>
          <a:p>
            <a:pPr marL="1371600" lvl="2" indent="-457200" algn="l">
              <a:buFont typeface="Arial"/>
              <a:buChar char="•"/>
            </a:pPr>
            <a:r>
              <a:rPr lang="en-US" sz="2800" dirty="0">
                <a:latin typeface="Arial"/>
                <a:cs typeface="Arial"/>
              </a:rPr>
              <a:t>Reproducibility</a:t>
            </a:r>
          </a:p>
          <a:p>
            <a:pPr marL="2628900" lvl="5" indent="-342900" algn="l">
              <a:buFont typeface="Arial"/>
              <a:buChar char="•"/>
            </a:pPr>
            <a:r>
              <a:rPr lang="en-US" sz="2800" dirty="0" err="1">
                <a:latin typeface="Arial"/>
                <a:cs typeface="Arial"/>
              </a:rPr>
              <a:t>Acousmatic</a:t>
            </a:r>
            <a:r>
              <a:rPr lang="en-US" sz="2800" dirty="0">
                <a:latin typeface="Arial"/>
                <a:cs typeface="Arial"/>
              </a:rPr>
              <a:t> sound (Schaeffer)</a:t>
            </a:r>
          </a:p>
          <a:p>
            <a:pPr marL="2628900" lvl="5" indent="-342900" algn="l">
              <a:buFont typeface="Arial"/>
              <a:buChar char="•"/>
            </a:pPr>
            <a:r>
              <a:rPr lang="en-US" sz="2800" dirty="0" err="1">
                <a:latin typeface="Arial"/>
                <a:cs typeface="Arial"/>
              </a:rPr>
              <a:t>Schizophonia</a:t>
            </a:r>
            <a:r>
              <a:rPr lang="en-US" sz="2800" dirty="0">
                <a:latin typeface="Arial"/>
                <a:cs typeface="Arial"/>
              </a:rPr>
              <a:t> (Schafer)</a:t>
            </a:r>
          </a:p>
          <a:p>
            <a:pPr marL="1371600" lvl="2" indent="-457200" algn="l">
              <a:buFont typeface="Arial"/>
              <a:buChar char="•"/>
            </a:pPr>
            <a:r>
              <a:rPr lang="en-US" sz="2800" dirty="0">
                <a:latin typeface="Arial"/>
                <a:cs typeface="Arial"/>
              </a:rPr>
              <a:t>Recording</a:t>
            </a:r>
          </a:p>
          <a:p>
            <a:pPr marL="1371600" lvl="2" indent="-457200" algn="l">
              <a:buFont typeface="Arial"/>
              <a:buChar char="•"/>
            </a:pPr>
            <a:r>
              <a:rPr lang="en-US" sz="2800" dirty="0">
                <a:latin typeface="Arial"/>
                <a:cs typeface="Arial"/>
              </a:rPr>
              <a:t>Fidelity and intelligibility</a:t>
            </a:r>
          </a:p>
        </p:txBody>
      </p:sp>
    </p:spTree>
    <p:extLst>
      <p:ext uri="{BB962C8B-B14F-4D97-AF65-F5344CB8AC3E}">
        <p14:creationId xmlns:p14="http://schemas.microsoft.com/office/powerpoint/2010/main" val="312590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6774</TotalTime>
  <Words>1277</Words>
  <Application>Microsoft Macintosh PowerPoint</Application>
  <PresentationFormat>On-screen Show (4:3)</PresentationFormat>
  <Paragraphs>132</Paragraphs>
  <Slides>46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Edison phonograph display at the 1889 Paris International Exposition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187</cp:revision>
  <dcterms:created xsi:type="dcterms:W3CDTF">2010-12-29T21:54:42Z</dcterms:created>
  <dcterms:modified xsi:type="dcterms:W3CDTF">2021-10-21T21:44:10Z</dcterms:modified>
</cp:coreProperties>
</file>