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548" r:id="rId3"/>
    <p:sldId id="547" r:id="rId4"/>
    <p:sldId id="522" r:id="rId5"/>
    <p:sldId id="388" r:id="rId6"/>
    <p:sldId id="542" r:id="rId7"/>
    <p:sldId id="524" r:id="rId8"/>
    <p:sldId id="538" r:id="rId9"/>
    <p:sldId id="539" r:id="rId10"/>
    <p:sldId id="543" r:id="rId11"/>
    <p:sldId id="555" r:id="rId12"/>
    <p:sldId id="556" r:id="rId13"/>
    <p:sldId id="544" r:id="rId14"/>
    <p:sldId id="557" r:id="rId15"/>
    <p:sldId id="558" r:id="rId16"/>
    <p:sldId id="545" r:id="rId17"/>
    <p:sldId id="549" r:id="rId18"/>
    <p:sldId id="559" r:id="rId19"/>
    <p:sldId id="560" r:id="rId20"/>
    <p:sldId id="540" r:id="rId21"/>
    <p:sldId id="561" r:id="rId22"/>
    <p:sldId id="550" r:id="rId23"/>
    <p:sldId id="551" r:id="rId24"/>
    <p:sldId id="541" r:id="rId25"/>
    <p:sldId id="552" r:id="rId26"/>
    <p:sldId id="509" r:id="rId27"/>
    <p:sldId id="535" r:id="rId28"/>
    <p:sldId id="511" r:id="rId29"/>
    <p:sldId id="512" r:id="rId30"/>
    <p:sldId id="513" r:id="rId31"/>
    <p:sldId id="514" r:id="rId32"/>
    <p:sldId id="515" r:id="rId33"/>
    <p:sldId id="516" r:id="rId34"/>
    <p:sldId id="536" r:id="rId35"/>
    <p:sldId id="518" r:id="rId36"/>
    <p:sldId id="519" r:id="rId37"/>
    <p:sldId id="521" r:id="rId38"/>
    <p:sldId id="53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16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1BBD-767F-9340-9242-07A6D1415252}" type="datetimeFigureOut">
              <a:rPr lang="en-US" smtClean="0"/>
              <a:t>11/8/21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6C31-B08F-5E49-AC29-C5BC85950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2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7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9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02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47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0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6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0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5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4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8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42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E906-630C-5B4B-B236-D349183F22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19" y="1996209"/>
            <a:ext cx="8451272" cy="293139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Arial"/>
              </a:rPr>
              <a:t>IV. Sound Space</a:t>
            </a:r>
          </a:p>
          <a:p>
            <a:endParaRPr lang="en-US" sz="4400" b="1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2. Acoustemology &amp; Representation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Feld: “Deep down the hope is that by giving marginalized voices places to speak and shout and sing from, anthropology can in some measure counter the long-standing arrogance of colonial and imperial authority, of history written in one language, in one voice, as one narrative.”  (p. 223)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74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Feld: “Deep down the hope is that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by giving marginalized voices places to speak and shout and sing from</a:t>
            </a:r>
            <a:r>
              <a:rPr lang="en-US" sz="2800" dirty="0">
                <a:latin typeface="Arial"/>
                <a:cs typeface="Arial"/>
              </a:rPr>
              <a:t>, anthropology can in some measure counter the long-standing arrogance of colonial and imperial authority, of history written in one language, in one voice, as one narrative.”  (p. 223)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58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Feld: “Deep down the hope is that by giving marginalized voices places to speak and shout and sing from, anthropology can in some measure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counter the long-standing arrogance of colonial and imperial authority, of history written in one language, in one voice, as one narrative</a:t>
            </a:r>
            <a:r>
              <a:rPr lang="en-US" sz="2800" dirty="0">
                <a:latin typeface="Arial"/>
                <a:cs typeface="Arial"/>
              </a:rPr>
              <a:t>.”  (p. 223)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90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Helmreich: “...inquiry motivated not by the visual rhetoric of self-examination and self-correcting perspectivalism but by auditorily inspired, lateral attention to the modulating relations that produce insides and outsides, subjects and objects, sensation and sense data...”  (p. 169)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96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Helmreich: “...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inquiry motivated not by the visual rhetoric of self-examination and self-correcting perspectivalism </a:t>
            </a:r>
            <a:r>
              <a:rPr lang="en-US" sz="2800" dirty="0">
                <a:latin typeface="Arial"/>
                <a:cs typeface="Arial"/>
              </a:rPr>
              <a:t>but by auditorily inspired, lateral attention to the modulating relations that produce insides and outsides, subjects and objects, sensation and sense data...”  (p. 169)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28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Helmreich: “...inquiry motivated not by the visual rhetoric of self-examination and self-correcting perspectivalism but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by auditorily inspired, lateral attention to the modulating relations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that produce insides and outsides, subjects and objects, sensation and sense data...</a:t>
            </a:r>
            <a:r>
              <a:rPr lang="en-US" sz="2800" dirty="0">
                <a:latin typeface="Arial"/>
                <a:cs typeface="Arial"/>
              </a:rPr>
              <a:t>”  (p. 169)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41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“Rather than seeing from a point of view, I suggest tuning in to surroundings and to circumstances that allow resonance, reverberation, echo—senses of presence and distance, at scales ranging from individual to collective.”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32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“Rather than seeing from a point of view, I suggest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tuning in to surroundings and to circumstances that allow resonance, reverberation, echo</a:t>
            </a:r>
            <a:r>
              <a:rPr lang="en-US" sz="2800" dirty="0">
                <a:latin typeface="Arial"/>
                <a:cs typeface="Arial"/>
              </a:rPr>
              <a:t>—senses of presence and distance, at scales ranging from individual to collective.”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66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“Rather than seeing from a point of view, I suggest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tuning in to surroundings and to circumstances that allow resonance, reverberation, echo</a:t>
            </a:r>
            <a:r>
              <a:rPr lang="en-US" sz="2800" dirty="0">
                <a:latin typeface="Arial"/>
                <a:cs typeface="Arial"/>
              </a:rPr>
              <a:t>—senses of presence and distance, at scales ranging from individual to collective.”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“a model of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anthropologists as transducers </a:t>
            </a:r>
            <a:r>
              <a:rPr lang="en-US" sz="2800" dirty="0">
                <a:latin typeface="Arial"/>
                <a:cs typeface="Arial"/>
              </a:rPr>
              <a:t>in circuits of social relations.”(all p. 169-170)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32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19259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“Rather than seeing from a point of view, I suggest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tuning in to surroundings and to circumstances that allow resonance, reverberation, echo</a:t>
            </a:r>
            <a:r>
              <a:rPr lang="en-US" sz="2800" dirty="0">
                <a:latin typeface="Arial"/>
                <a:cs typeface="Arial"/>
              </a:rPr>
              <a:t>—senses of presence and distance, at scales ranging from individual to collective.”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“a model of </a:t>
            </a:r>
            <a:r>
              <a:rPr lang="en-US" sz="2800" dirty="0">
                <a:solidFill>
                  <a:srgbClr val="92D050"/>
                </a:solidFill>
                <a:latin typeface="Arial"/>
                <a:cs typeface="Arial"/>
              </a:rPr>
              <a:t>anthropologists as transducers</a:t>
            </a:r>
            <a:r>
              <a:rPr lang="en-US" sz="2800" dirty="0">
                <a:latin typeface="Arial"/>
                <a:cs typeface="Arial"/>
              </a:rPr>
              <a:t> in circuits of social relations.”(all p. 169-170)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73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9B29-89DD-E142-81AF-E290335D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54027-1684-8644-9830-6EF242187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4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790910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Acoustemology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3179100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Acoustemology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Poetic cartography: </a:t>
            </a:r>
          </a:p>
          <a:p>
            <a:pPr lvl="3" algn="l"/>
            <a:r>
              <a:rPr lang="en-US" sz="2800" dirty="0">
                <a:latin typeface="Arial"/>
                <a:cs typeface="Arial"/>
              </a:rPr>
              <a:t>Lift-up-over-sounding” (dulugu ganalan)</a:t>
            </a:r>
          </a:p>
          <a:p>
            <a:pPr lvl="3" algn="l"/>
            <a:r>
              <a:rPr lang="en-US" sz="2800" dirty="0">
                <a:latin typeface="Arial"/>
                <a:cs typeface="Arial"/>
              </a:rPr>
              <a:t>“flowing” (a:ba:lan)  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1308747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Acoustemology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Poetic cartography: </a:t>
            </a:r>
          </a:p>
          <a:p>
            <a:pPr lvl="3" algn="l"/>
            <a:r>
              <a:rPr lang="en-US" sz="2800" dirty="0">
                <a:latin typeface="Arial"/>
                <a:cs typeface="Arial"/>
              </a:rPr>
              <a:t>Lift-up-over-sounding” (dulugu ganalan)</a:t>
            </a:r>
          </a:p>
          <a:p>
            <a:pPr lvl="3" algn="l"/>
            <a:r>
              <a:rPr lang="en-US" sz="2800" dirty="0">
                <a:latin typeface="Arial"/>
                <a:cs typeface="Arial"/>
              </a:rPr>
              <a:t>“flowing” (a:ba:lan) 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Sound worlds as embodied histories (histories lived musically)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2268720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Transductive ethnography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29686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Transductive ethnography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Immersion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334656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19" y="2185259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Comparative Analysis Between the Sound World of the Kaluli and Alvin </a:t>
            </a:r>
          </a:p>
        </p:txBody>
      </p:sp>
    </p:spTree>
    <p:extLst>
      <p:ext uri="{BB962C8B-B14F-4D97-AF65-F5344CB8AC3E}">
        <p14:creationId xmlns:p14="http://schemas.microsoft.com/office/powerpoint/2010/main" val="1342193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luli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09986"/>
            <a:ext cx="6350000" cy="425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326" y="5670756"/>
            <a:ext cx="8306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Visual World of the Kaluli, Papua New Guinea </a:t>
            </a:r>
          </a:p>
        </p:txBody>
      </p:sp>
    </p:spTree>
    <p:extLst>
      <p:ext uri="{BB962C8B-B14F-4D97-AF65-F5344CB8AC3E}">
        <p14:creationId xmlns:p14="http://schemas.microsoft.com/office/powerpoint/2010/main" val="738320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uli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889000"/>
            <a:ext cx="6807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7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luli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723900"/>
            <a:ext cx="71913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Profound listening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1142714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uli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" y="991965"/>
            <a:ext cx="7438956" cy="49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22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luli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59" y="1110741"/>
            <a:ext cx="6756083" cy="45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9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395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Visual World of Alvin (DVS-2)</a:t>
            </a:r>
          </a:p>
        </p:txBody>
      </p:sp>
      <p:pic>
        <p:nvPicPr>
          <p:cNvPr id="5" name="Picture 4" descr="Alvi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10049"/>
            <a:ext cx="8204200" cy="37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6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vin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84375"/>
            <a:ext cx="3975100" cy="2981325"/>
          </a:xfrm>
          <a:prstGeom prst="rect">
            <a:avLst/>
          </a:prstGeom>
        </p:spPr>
      </p:pic>
      <p:pic>
        <p:nvPicPr>
          <p:cNvPr id="4" name="Picture 3" descr="Alvin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984728"/>
            <a:ext cx="4127500" cy="29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5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vin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969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vin-insid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7321"/>
            <a:ext cx="7251700" cy="58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9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andeFucaRidg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905000"/>
            <a:ext cx="4114800" cy="2717800"/>
          </a:xfrm>
          <a:prstGeom prst="rect">
            <a:avLst/>
          </a:prstGeom>
        </p:spPr>
      </p:pic>
      <p:pic>
        <p:nvPicPr>
          <p:cNvPr id="5" name="Picture 4" descr="JuandeFucaRidge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905000"/>
            <a:ext cx="41148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06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81" y="2052624"/>
            <a:ext cx="8197273" cy="4028956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How are the soundscapes of the Kaluli and deep sea environments similar and different from ours?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18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81" y="2052624"/>
            <a:ext cx="8197273" cy="4028956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How are the soundscapes of the Kaluli and deep sea environments similar and different from ours? 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How are these soundscapes similar and different from each other?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75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181" y="1883006"/>
            <a:ext cx="8197273" cy="533380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Profound listening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Broadband sound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19" y="384326"/>
            <a:ext cx="842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Some Useful Theoretical Terms and Concepts:</a:t>
            </a:r>
          </a:p>
        </p:txBody>
      </p:sp>
    </p:spTree>
    <p:extLst>
      <p:ext uri="{BB962C8B-B14F-4D97-AF65-F5344CB8AC3E}">
        <p14:creationId xmlns:p14="http://schemas.microsoft.com/office/powerpoint/2010/main" val="154639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0166" y="1466268"/>
            <a:ext cx="7302501" cy="5175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Anthropology of sound (Feld &amp; Helmreich)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Representing soundscape, Soundscape as representation (Sound art projects by Lopez, Fontana, &amp; Aitken)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26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0166" y="2012368"/>
            <a:ext cx="7302501" cy="1810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A. Anthropology of sound </a:t>
            </a: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(Feld &amp; Helmreich)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Font typeface="Arial"/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5416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What role does anthropological inquiry have in shaping the discourse of acoustic ecology and soundscape studies?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83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5416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What role does anthropological inquiry have in shaping the discourse of acoustic ecology and soundscape studies?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And how does acoustic phenomena and technological mediation shape and influence these inquiries?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24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54" y="541648"/>
            <a:ext cx="7527490" cy="631635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/>
                <a:cs typeface="Arial"/>
              </a:rPr>
              <a:t>What role does anthropological inquiry have in shaping the discourse of acoustic ecology and soundscape studies?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And how does acoustic phenomena and technological mediation shape and influence these inquiries?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How might anthropology/ethnography help us imagine auditory culture(s) as historical formations of distinct sensibilities, as sonic geographies of difference?</a:t>
            </a: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14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7499</TotalTime>
  <Words>883</Words>
  <Application>Microsoft Macintosh PowerPoint</Application>
  <PresentationFormat>On-screen Show (4:3)</PresentationFormat>
  <Paragraphs>125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203</cp:revision>
  <dcterms:created xsi:type="dcterms:W3CDTF">2010-12-29T21:54:42Z</dcterms:created>
  <dcterms:modified xsi:type="dcterms:W3CDTF">2021-11-08T19:28:19Z</dcterms:modified>
</cp:coreProperties>
</file>