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99" r:id="rId3"/>
    <p:sldId id="481" r:id="rId4"/>
    <p:sldId id="494" r:id="rId5"/>
    <p:sldId id="388" r:id="rId6"/>
    <p:sldId id="495" r:id="rId7"/>
    <p:sldId id="496" r:id="rId8"/>
    <p:sldId id="497" r:id="rId9"/>
    <p:sldId id="498" r:id="rId10"/>
    <p:sldId id="500" r:id="rId11"/>
    <p:sldId id="509" r:id="rId12"/>
    <p:sldId id="510" r:id="rId13"/>
    <p:sldId id="511" r:id="rId14"/>
    <p:sldId id="501" r:id="rId15"/>
    <p:sldId id="502" r:id="rId16"/>
    <p:sldId id="504" r:id="rId17"/>
    <p:sldId id="505" r:id="rId18"/>
    <p:sldId id="507" r:id="rId19"/>
    <p:sldId id="506" r:id="rId20"/>
    <p:sldId id="508" r:id="rId21"/>
    <p:sldId id="512" r:id="rId22"/>
    <p:sldId id="49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38" autoAdjust="0"/>
  </p:normalViewPr>
  <p:slideViewPr>
    <p:cSldViewPr snapToGrid="0" snapToObjects="1">
      <p:cViewPr>
        <p:scale>
          <a:sx n="100" d="100"/>
          <a:sy n="100" d="100"/>
        </p:scale>
        <p:origin x="-952" y="-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01BBD-767F-9340-9242-07A6D1415252}" type="datetimeFigureOut">
              <a:rPr lang="en-US" smtClean="0"/>
              <a:t>3/26/17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46C31-B08F-5E49-AC29-C5BC8595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04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2E06-6383-CD41-A89C-C18DB2948F67}" type="datetimeFigureOut">
              <a:rPr lang="en-US" smtClean="0"/>
              <a:pPr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819" y="3024909"/>
            <a:ext cx="8451272" cy="1454727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IV. Sound Space</a:t>
            </a:r>
          </a:p>
          <a:p>
            <a:endParaRPr lang="en-US" sz="4400" b="1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5832" y="355018"/>
            <a:ext cx="8266668" cy="80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B. </a:t>
            </a:r>
            <a:r>
              <a:rPr lang="en-US" dirty="0" smtClean="0">
                <a:latin typeface="Arial"/>
                <a:cs typeface="Arial"/>
              </a:rPr>
              <a:t>Mobile technology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1164167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>
                <a:latin typeface="Arial"/>
                <a:cs typeface="Arial"/>
              </a:rPr>
              <a:t>Urban experience becomes synonymous with technological </a:t>
            </a:r>
            <a:r>
              <a:rPr lang="en-US" sz="2800" dirty="0" smtClean="0">
                <a:latin typeface="Arial"/>
                <a:cs typeface="Arial"/>
              </a:rPr>
              <a:t>experience (consumerism)</a:t>
            </a:r>
            <a:endParaRPr lang="en-US" sz="2800" dirty="0">
              <a:latin typeface="Arial"/>
              <a:cs typeface="Arial"/>
            </a:endParaRPr>
          </a:p>
          <a:p>
            <a:pPr lvl="0"/>
            <a:r>
              <a:rPr lang="en-US" sz="2800" dirty="0">
                <a:latin typeface="Arial"/>
                <a:cs typeface="Arial"/>
              </a:rPr>
              <a:t>iPod – most totalizing of these mobile individualizing </a:t>
            </a:r>
            <a:r>
              <a:rPr lang="en-US" sz="2800" dirty="0" smtClean="0">
                <a:latin typeface="Arial"/>
                <a:cs typeface="Arial"/>
              </a:rPr>
              <a:t>technologies</a:t>
            </a:r>
            <a:endParaRPr lang="en-US" sz="2800" dirty="0" smtClean="0">
              <a:latin typeface="Arial"/>
              <a:cs typeface="Arial"/>
            </a:endParaRPr>
          </a:p>
          <a:p>
            <a:pPr lvl="0"/>
            <a:r>
              <a:rPr lang="en-US" sz="2800" dirty="0">
                <a:latin typeface="Arial"/>
                <a:cs typeface="Arial"/>
              </a:rPr>
              <a:t>The use of an iPod enables users to create a satisfying aestheticized reality for themselves as they move through daily life. (p. 198)</a:t>
            </a:r>
          </a:p>
          <a:p>
            <a:r>
              <a:rPr lang="en-US" sz="2800" dirty="0" smtClean="0">
                <a:latin typeface="Arial"/>
                <a:cs typeface="Arial"/>
              </a:rPr>
              <a:t>Aesthetic </a:t>
            </a:r>
            <a:r>
              <a:rPr lang="en-US" sz="2800" dirty="0" smtClean="0">
                <a:latin typeface="Arial"/>
                <a:cs typeface="Arial"/>
              </a:rPr>
              <a:t>colonization </a:t>
            </a:r>
            <a:endParaRPr lang="en-US" sz="2800" dirty="0" smtClean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An auditory attentiveness 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A solipsistic viewer</a:t>
            </a:r>
          </a:p>
          <a:p>
            <a:pPr lvl="1"/>
            <a:r>
              <a:rPr lang="en-US" dirty="0">
                <a:latin typeface="Arial"/>
                <a:cs typeface="Arial"/>
              </a:rPr>
              <a:t>N</a:t>
            </a:r>
            <a:r>
              <a:rPr lang="en-US" dirty="0" smtClean="0">
                <a:latin typeface="Arial"/>
                <a:cs typeface="Arial"/>
              </a:rPr>
              <a:t>on</a:t>
            </a:r>
            <a:r>
              <a:rPr lang="en-US" dirty="0">
                <a:latin typeface="Arial"/>
                <a:cs typeface="Arial"/>
              </a:rPr>
              <a:t>-interactive fantasies</a:t>
            </a:r>
          </a:p>
          <a:p>
            <a:endParaRPr lang="en-US" sz="2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36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1164167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iPod </a:t>
            </a:r>
            <a:r>
              <a:rPr lang="en-US" sz="2800" dirty="0" smtClean="0">
                <a:latin typeface="Arial"/>
                <a:cs typeface="Arial"/>
              </a:rPr>
              <a:t>users and </a:t>
            </a:r>
            <a:r>
              <a:rPr lang="en-US" sz="2800" dirty="0" err="1">
                <a:latin typeface="Arial"/>
                <a:cs typeface="Arial"/>
              </a:rPr>
              <a:t>flâneurism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 err="1" smtClean="0">
                <a:latin typeface="Arial"/>
                <a:cs typeface="Arial"/>
              </a:rPr>
              <a:t>Kracauer</a:t>
            </a:r>
            <a:r>
              <a:rPr lang="en-US" sz="2800" dirty="0" smtClean="0">
                <a:latin typeface="Arial"/>
                <a:cs typeface="Arial"/>
              </a:rPr>
              <a:t> – urban </a:t>
            </a:r>
            <a:r>
              <a:rPr lang="en-US" sz="2800" dirty="0" smtClean="0">
                <a:latin typeface="Arial"/>
                <a:cs typeface="Arial"/>
              </a:rPr>
              <a:t>colonization</a:t>
            </a:r>
          </a:p>
          <a:p>
            <a:pPr lvl="0"/>
            <a:r>
              <a:rPr lang="en-US" sz="2800" dirty="0">
                <a:latin typeface="Arial"/>
                <a:cs typeface="Arial"/>
              </a:rPr>
              <a:t>The world becomes a mimetic fantasy in which the “otherness” of the world in its various guises is negated</a:t>
            </a:r>
          </a:p>
          <a:p>
            <a:endParaRPr lang="en-US" sz="2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1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1164167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“Sound both colonizes the listener and actively recreates and reconfigures the spaces of experience.  Through the power of a privatized sound world the world becomes intimate, known and possessed.  Imagination is the mediated by the sounds of the iPod becoming an essential component in the ability of users to </a:t>
            </a:r>
            <a:r>
              <a:rPr lang="en-US" sz="2800" dirty="0" smtClean="0">
                <a:latin typeface="Arial"/>
                <a:cs typeface="Arial"/>
              </a:rPr>
              <a:t>imagine </a:t>
            </a:r>
            <a:r>
              <a:rPr lang="en-US" sz="2800" dirty="0">
                <a:latin typeface="Arial"/>
                <a:cs typeface="Arial"/>
              </a:rPr>
              <a:t>at all.  Users are often unable to aestheticize experience without the existence of their own individual soundtrack acting as a spur to the imagination.” (p. 205)</a:t>
            </a:r>
          </a:p>
          <a:p>
            <a:endParaRPr lang="en-US" sz="2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68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1164167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“Sound both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colonizes the listener</a:t>
            </a:r>
            <a:r>
              <a:rPr lang="en-US" sz="2800" dirty="0">
                <a:latin typeface="Arial"/>
                <a:cs typeface="Arial"/>
              </a:rPr>
              <a:t> and </a:t>
            </a:r>
            <a:r>
              <a:rPr lang="en-US" sz="2800" dirty="0">
                <a:solidFill>
                  <a:srgbClr val="CCFFCC"/>
                </a:solidFill>
                <a:latin typeface="Arial"/>
                <a:cs typeface="Arial"/>
              </a:rPr>
              <a:t>actively recreates and reconfigures the spaces of experience</a:t>
            </a:r>
            <a:r>
              <a:rPr lang="en-US" sz="2800" dirty="0">
                <a:latin typeface="Arial"/>
                <a:cs typeface="Arial"/>
              </a:rPr>
              <a:t>.  Through the power of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a privatized sound world</a:t>
            </a:r>
            <a:r>
              <a:rPr lang="en-US" sz="2800" dirty="0">
                <a:latin typeface="Arial"/>
                <a:cs typeface="Arial"/>
              </a:rPr>
              <a:t> the world becomes intimate, </a:t>
            </a:r>
            <a:r>
              <a:rPr lang="en-US" sz="2800" dirty="0">
                <a:solidFill>
                  <a:srgbClr val="CCFFCC"/>
                </a:solidFill>
                <a:latin typeface="Arial"/>
                <a:cs typeface="Arial"/>
              </a:rPr>
              <a:t>known and possessed</a:t>
            </a:r>
            <a:r>
              <a:rPr lang="en-US" sz="2800" dirty="0">
                <a:latin typeface="Arial"/>
                <a:cs typeface="Arial"/>
              </a:rPr>
              <a:t>.  Imagination is the mediated by the sounds of the iPod becoming an essential component in the ability of users to </a:t>
            </a:r>
            <a:r>
              <a:rPr lang="en-US" sz="2800" dirty="0" smtClean="0">
                <a:latin typeface="Arial"/>
                <a:cs typeface="Arial"/>
              </a:rPr>
              <a:t>imagine </a:t>
            </a:r>
            <a:r>
              <a:rPr lang="en-US" sz="2800" dirty="0">
                <a:latin typeface="Arial"/>
                <a:cs typeface="Arial"/>
              </a:rPr>
              <a:t>at all.  Users are often unable to aestheticize experience without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the existence of their own individual soundtrack</a:t>
            </a:r>
            <a:r>
              <a:rPr lang="en-US" sz="2800" dirty="0">
                <a:latin typeface="Arial"/>
                <a:cs typeface="Arial"/>
              </a:rPr>
              <a:t> acting as a spur to the </a:t>
            </a:r>
            <a:r>
              <a:rPr lang="en-US" sz="2800" dirty="0">
                <a:solidFill>
                  <a:srgbClr val="CCFFCC"/>
                </a:solidFill>
                <a:latin typeface="Arial"/>
                <a:cs typeface="Arial"/>
              </a:rPr>
              <a:t>imagination</a:t>
            </a:r>
            <a:r>
              <a:rPr lang="en-US" sz="2800" dirty="0">
                <a:latin typeface="Arial"/>
                <a:cs typeface="Arial"/>
              </a:rPr>
              <a:t>.” (p. 205)</a:t>
            </a:r>
          </a:p>
          <a:p>
            <a:endParaRPr lang="en-US" sz="2800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2500" y="41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3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5832" y="355018"/>
            <a:ext cx="8266668" cy="80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D. Space &amp; Sound Art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1164167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“It is my view that sound’s relational condition can be traced through modes of spatiality, for sound and space in particular have a dynamic relationship.  This no doubt stands at the core of the very practice of sound art.” (p. 469</a:t>
            </a:r>
            <a:r>
              <a:rPr lang="en-US" sz="2800" dirty="0" smtClean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Perspectives of sound art</a:t>
            </a:r>
            <a:r>
              <a:rPr lang="en-US" sz="2800" dirty="0" smtClean="0">
                <a:latin typeface="Arial"/>
                <a:cs typeface="Arial"/>
              </a:rPr>
              <a:t>:</a:t>
            </a:r>
            <a:endParaRPr lang="en-US" sz="2800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Sound is always in more than one </a:t>
            </a:r>
            <a:r>
              <a:rPr lang="en-US" dirty="0" smtClean="0">
                <a:latin typeface="Arial"/>
                <a:cs typeface="Arial"/>
              </a:rPr>
              <a:t>space</a:t>
            </a:r>
            <a:endParaRPr lang="en-US" dirty="0">
              <a:latin typeface="Arial"/>
              <a:cs typeface="Arial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Sound occur among bodies </a:t>
            </a:r>
            <a:endParaRPr lang="en-US" dirty="0" smtClean="0">
              <a:latin typeface="Arial"/>
              <a:cs typeface="Arial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Sound </a:t>
            </a:r>
            <a:r>
              <a:rPr lang="en-US" dirty="0">
                <a:latin typeface="Arial"/>
                <a:cs typeface="Arial"/>
              </a:rPr>
              <a:t>is never a private affair  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40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0"/>
            <a:ext cx="9144000" cy="1219200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latin typeface="Arial"/>
                <a:cs typeface="Arial"/>
              </a:rPr>
              <a:t>The Forty Part Motet </a:t>
            </a:r>
            <a:r>
              <a:rPr lang="en-US" sz="2400" dirty="0" smtClean="0">
                <a:latin typeface="Arial"/>
                <a:cs typeface="Arial"/>
              </a:rPr>
              <a:t>(2001)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by Janet Cardiff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Installation in the Rideau Chapel, National Gallery of Canada  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3" name="Picture 2" descr="motet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3" y="431800"/>
            <a:ext cx="68961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5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3" y="476250"/>
            <a:ext cx="6886223" cy="516466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5524500"/>
            <a:ext cx="9144000" cy="12192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Installation in the </a:t>
            </a:r>
            <a:r>
              <a:rPr lang="en-US" sz="2400" dirty="0" err="1">
                <a:latin typeface="Arial"/>
                <a:cs typeface="Arial"/>
              </a:rPr>
              <a:t>Fuentidueña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Chapel,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The Cloisters, New York 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23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6746" y="1080495"/>
            <a:ext cx="6058957" cy="47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2683" y="1183217"/>
            <a:ext cx="6011333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5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9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818" y="2243443"/>
            <a:ext cx="7296728" cy="5538563"/>
          </a:xfrm>
        </p:spPr>
        <p:txBody>
          <a:bodyPr>
            <a:norm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b="1" dirty="0" smtClean="0">
                <a:latin typeface="Arial"/>
                <a:cs typeface="Arial"/>
              </a:rPr>
              <a:t>Soundscape</a:t>
            </a:r>
          </a:p>
          <a:p>
            <a:pPr algn="l"/>
            <a:endParaRPr lang="en-US" b="1" dirty="0" smtClean="0">
              <a:latin typeface="Arial"/>
              <a:cs typeface="Arial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en-US" b="1" dirty="0" smtClean="0">
                <a:latin typeface="Arial"/>
                <a:cs typeface="Arial"/>
              </a:rPr>
              <a:t>Ethnography, Field Recordings, Site Specificity</a:t>
            </a:r>
            <a:endParaRPr lang="en-US" b="1" dirty="0">
              <a:latin typeface="Arial"/>
              <a:cs typeface="Arial"/>
            </a:endParaRPr>
          </a:p>
          <a:p>
            <a:endParaRPr lang="en-US" sz="40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87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71475"/>
            <a:ext cx="82677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1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90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5832" y="355018"/>
            <a:ext cx="8266668" cy="80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B. Architectural </a:t>
            </a:r>
            <a:r>
              <a:rPr lang="en-US" dirty="0">
                <a:latin typeface="Arial"/>
                <a:cs typeface="Arial"/>
              </a:rPr>
              <a:t>acoustics</a:t>
            </a:r>
            <a:endParaRPr lang="en-US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1164167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/>
                <a:cs typeface="Arial"/>
              </a:rPr>
              <a:t>“Acoustical spaces reflected the beliefs underlying social order as well as vocal and instrumental sounds.” </a:t>
            </a:r>
            <a:r>
              <a:rPr lang="en-US" sz="2800" dirty="0" smtClean="0">
                <a:latin typeface="Arial"/>
                <a:cs typeface="Arial"/>
              </a:rPr>
              <a:t>(</a:t>
            </a:r>
            <a:r>
              <a:rPr lang="en-US" sz="2800" dirty="0" err="1" smtClean="0">
                <a:latin typeface="Arial"/>
                <a:cs typeface="Arial"/>
              </a:rPr>
              <a:t>Rath</a:t>
            </a:r>
            <a:r>
              <a:rPr lang="en-US" sz="2800" dirty="0" smtClean="0">
                <a:latin typeface="Arial"/>
                <a:cs typeface="Arial"/>
              </a:rPr>
              <a:t>, p</a:t>
            </a:r>
            <a:r>
              <a:rPr lang="en-US" sz="2800" dirty="0">
                <a:latin typeface="Arial"/>
                <a:cs typeface="Arial"/>
              </a:rPr>
              <a:t>. 131</a:t>
            </a:r>
            <a:r>
              <a:rPr lang="en-US" sz="2800" dirty="0" smtClean="0">
                <a:latin typeface="Arial"/>
                <a:cs typeface="Arial"/>
              </a:rPr>
              <a:t>)</a:t>
            </a:r>
          </a:p>
          <a:p>
            <a:r>
              <a:rPr lang="en-US" sz="2800" dirty="0" smtClean="0">
                <a:latin typeface="Arial"/>
                <a:cs typeface="Arial"/>
              </a:rPr>
              <a:t>Religious or ceremonial architecture – ancient, prehistoric, Christian</a:t>
            </a:r>
          </a:p>
          <a:p>
            <a:r>
              <a:rPr lang="en-US" sz="2800" smtClean="0">
                <a:latin typeface="Arial"/>
                <a:cs typeface="Arial"/>
              </a:rPr>
              <a:t>Church acoustics</a:t>
            </a:r>
            <a:endParaRPr lang="en-US" sz="2800" dirty="0" smtClean="0">
              <a:latin typeface="Arial"/>
              <a:cs typeface="Arial"/>
            </a:endParaRPr>
          </a:p>
          <a:p>
            <a:pPr lvl="7"/>
            <a:r>
              <a:rPr lang="en-US" sz="2800" dirty="0" smtClean="0">
                <a:latin typeface="Arial"/>
                <a:cs typeface="Arial"/>
              </a:rPr>
              <a:t>Chesapeake churches and chapels</a:t>
            </a:r>
          </a:p>
          <a:p>
            <a:pPr lvl="7"/>
            <a:r>
              <a:rPr lang="en-US" sz="2800" dirty="0" smtClean="0">
                <a:latin typeface="Arial"/>
                <a:cs typeface="Arial"/>
              </a:rPr>
              <a:t>Quaker meeting houses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sz="2800" dirty="0" err="1" smtClean="0">
                <a:latin typeface="Arial"/>
                <a:cs typeface="Arial"/>
              </a:rPr>
              <a:t>Earcon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Reverberation</a:t>
            </a: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73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66" y="663388"/>
            <a:ext cx="8087833" cy="558077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Key </a:t>
            </a:r>
            <a:r>
              <a:rPr lang="en-US" dirty="0" smtClean="0">
                <a:latin typeface="Arial"/>
                <a:cs typeface="Arial"/>
              </a:rPr>
              <a:t>concepts </a:t>
            </a:r>
            <a:r>
              <a:rPr lang="en-US" dirty="0">
                <a:latin typeface="Arial"/>
                <a:cs typeface="Arial"/>
              </a:rPr>
              <a:t>for this section:</a:t>
            </a:r>
          </a:p>
          <a:p>
            <a:pPr algn="l"/>
            <a:endParaRPr lang="en-US" dirty="0" smtClean="0">
              <a:latin typeface="Arial"/>
              <a:cs typeface="Arial"/>
            </a:endParaRPr>
          </a:p>
          <a:p>
            <a:pPr marL="1371600" lvl="2" indent="-4572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“Space is the grain of sound.” (John </a:t>
            </a:r>
            <a:r>
              <a:rPr lang="en-US" sz="2800" dirty="0" err="1" smtClean="0">
                <a:latin typeface="Arial"/>
                <a:cs typeface="Arial"/>
              </a:rPr>
              <a:t>Mowitt</a:t>
            </a:r>
            <a:r>
              <a:rPr lang="en-US" sz="2800" dirty="0" smtClean="0">
                <a:latin typeface="Arial"/>
                <a:cs typeface="Arial"/>
              </a:rPr>
              <a:t>)</a:t>
            </a:r>
            <a:endParaRPr lang="en-US" sz="2800" dirty="0">
              <a:latin typeface="Arial"/>
              <a:cs typeface="Arial"/>
            </a:endParaRPr>
          </a:p>
          <a:p>
            <a:pPr marL="1371600" lvl="2" indent="-4572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Space is the register where sound can happen and have meaning</a:t>
            </a:r>
            <a:endParaRPr lang="en-US" sz="2800" dirty="0">
              <a:latin typeface="Arial"/>
              <a:cs typeface="Arial"/>
            </a:endParaRP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Sound space = social space</a:t>
            </a:r>
            <a:endParaRPr lang="en-US" sz="2800" dirty="0">
              <a:latin typeface="Arial"/>
              <a:cs typeface="Arial"/>
            </a:endParaRP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Space is in constant formation, dissolution, reformation</a:t>
            </a: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Power relationships – a politics of space</a:t>
            </a:r>
          </a:p>
          <a:p>
            <a:pPr marL="1257300" lvl="2" indent="-342900" algn="l">
              <a:buFont typeface="Arial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algn="l"/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00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3750" y="712946"/>
            <a:ext cx="7969250" cy="620519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Areas of study:</a:t>
            </a:r>
            <a:endParaRPr lang="en-US" dirty="0">
              <a:latin typeface="Arial"/>
              <a:cs typeface="Arial"/>
            </a:endParaRPr>
          </a:p>
          <a:p>
            <a:pPr algn="l"/>
            <a:endParaRPr lang="en-US" dirty="0" smtClean="0">
              <a:latin typeface="Arial"/>
              <a:cs typeface="Arial"/>
            </a:endParaRP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Soundscape</a:t>
            </a:r>
            <a:endParaRPr lang="en-US" sz="2800" dirty="0">
              <a:latin typeface="Arial"/>
              <a:cs typeface="Arial"/>
            </a:endParaRP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Acoustic ecology</a:t>
            </a:r>
            <a:endParaRPr lang="en-US" sz="2800" dirty="0">
              <a:latin typeface="Arial"/>
              <a:cs typeface="Arial"/>
            </a:endParaRP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Anthropology </a:t>
            </a:r>
            <a:r>
              <a:rPr lang="en-US" sz="2800" dirty="0">
                <a:latin typeface="Arial"/>
                <a:cs typeface="Arial"/>
              </a:rPr>
              <a:t>of </a:t>
            </a:r>
            <a:r>
              <a:rPr lang="en-US" sz="2800" dirty="0" smtClean="0">
                <a:latin typeface="Arial"/>
                <a:cs typeface="Arial"/>
              </a:rPr>
              <a:t>sound</a:t>
            </a:r>
            <a:endParaRPr lang="en-US" sz="2800" dirty="0">
              <a:latin typeface="Arial"/>
              <a:cs typeface="Arial"/>
            </a:endParaRP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Aural architecture </a:t>
            </a: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Urban space and mobile </a:t>
            </a:r>
          </a:p>
          <a:p>
            <a:pPr lvl="5" algn="l"/>
            <a:r>
              <a:rPr lang="en-US" sz="2800" dirty="0" smtClean="0">
                <a:latin typeface="Arial"/>
                <a:cs typeface="Arial"/>
              </a:rPr>
              <a:t>technologies </a:t>
            </a: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History</a:t>
            </a:r>
          </a:p>
          <a:p>
            <a:pPr marL="2628900" lvl="5" indent="-342900" algn="l"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Noise</a:t>
            </a:r>
            <a:endParaRPr lang="en-US" sz="2800" dirty="0">
              <a:latin typeface="Arial"/>
              <a:cs typeface="Arial"/>
            </a:endParaRPr>
          </a:p>
          <a:p>
            <a:pPr marL="1257300" lvl="2" indent="-342900" algn="l">
              <a:buFont typeface="Arial"/>
              <a:buChar char="•"/>
            </a:pPr>
            <a:endParaRPr lang="en-US" sz="3200" dirty="0">
              <a:latin typeface="Arial"/>
              <a:cs typeface="Arial"/>
            </a:endParaRPr>
          </a:p>
          <a:p>
            <a:pPr algn="l"/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29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10166" y="1275768"/>
            <a:ext cx="7302501" cy="5994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Arial"/>
                <a:cs typeface="Arial"/>
              </a:rPr>
              <a:t>The Soundscape (Schafer)</a:t>
            </a:r>
          </a:p>
          <a:p>
            <a:pPr marL="0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Arial"/>
                <a:cs typeface="Arial"/>
              </a:rPr>
              <a:t>Mobile technology </a:t>
            </a:r>
            <a:r>
              <a:rPr lang="en-US" dirty="0" smtClean="0">
                <a:latin typeface="Arial"/>
                <a:cs typeface="Arial"/>
              </a:rPr>
              <a:t>(Bull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Arial"/>
                <a:cs typeface="Arial"/>
              </a:rPr>
              <a:t>Space &amp; sound art (LaBelle)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26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5832" y="355018"/>
            <a:ext cx="8266668" cy="809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lphaUcPeriod"/>
            </a:pPr>
            <a:r>
              <a:rPr lang="en-US" dirty="0" smtClean="0">
                <a:latin typeface="Arial"/>
                <a:cs typeface="Arial"/>
              </a:rPr>
              <a:t>The Soundscape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1164167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/>
                <a:cs typeface="Arial"/>
              </a:rPr>
              <a:t>What is the relationship between man and the sounds of his environment and what happens when those sounds change? </a:t>
            </a:r>
            <a:endParaRPr lang="en-US" sz="2800" dirty="0" smtClean="0">
              <a:latin typeface="Arial"/>
              <a:cs typeface="Arial"/>
            </a:endParaRPr>
          </a:p>
          <a:p>
            <a:pPr lvl="0"/>
            <a:r>
              <a:rPr lang="en-US" sz="2800" dirty="0">
                <a:latin typeface="Arial"/>
                <a:cs typeface="Arial"/>
              </a:rPr>
              <a:t>The soundscape of the world is changing (p. 95</a:t>
            </a:r>
            <a:r>
              <a:rPr lang="en-US" sz="2800" dirty="0" smtClean="0">
                <a:latin typeface="Arial"/>
                <a:cs typeface="Arial"/>
              </a:rPr>
              <a:t>)</a:t>
            </a:r>
          </a:p>
          <a:p>
            <a:pPr lvl="0"/>
            <a:r>
              <a:rPr lang="en-US" sz="2800" dirty="0" smtClean="0">
                <a:latin typeface="Arial"/>
                <a:cs typeface="Arial"/>
              </a:rPr>
              <a:t>Industrialization </a:t>
            </a:r>
            <a:r>
              <a:rPr lang="en-US" sz="2800" dirty="0">
                <a:latin typeface="Arial"/>
                <a:cs typeface="Arial"/>
              </a:rPr>
              <a:t>= </a:t>
            </a:r>
            <a:r>
              <a:rPr lang="en-US" sz="2800" dirty="0" smtClean="0">
                <a:latin typeface="Arial"/>
                <a:cs typeface="Arial"/>
              </a:rPr>
              <a:t>noise</a:t>
            </a:r>
          </a:p>
          <a:p>
            <a:pPr lvl="0"/>
            <a:r>
              <a:rPr lang="en-US" sz="2800" dirty="0" smtClean="0">
                <a:latin typeface="Arial"/>
                <a:cs typeface="Arial"/>
              </a:rPr>
              <a:t>Noise abatement (negative) vs. acoustic design (positive) </a:t>
            </a:r>
          </a:p>
          <a:p>
            <a:pPr lvl="0"/>
            <a:r>
              <a:rPr lang="en-US" sz="2800" dirty="0" smtClean="0">
                <a:latin typeface="Arial"/>
                <a:cs typeface="Arial"/>
              </a:rPr>
              <a:t>Ear cleaning</a:t>
            </a:r>
          </a:p>
          <a:p>
            <a:pPr lvl="0"/>
            <a:r>
              <a:rPr lang="en-US" sz="2800" dirty="0" smtClean="0">
                <a:latin typeface="Arial"/>
                <a:cs typeface="Arial"/>
              </a:rPr>
              <a:t>The world as a “macrocosmic composition”</a:t>
            </a: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29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476250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 smtClean="0">
                <a:latin typeface="Arial"/>
                <a:cs typeface="Arial"/>
              </a:rPr>
              <a:t>What </a:t>
            </a:r>
            <a:r>
              <a:rPr lang="en-US" sz="2800" dirty="0">
                <a:latin typeface="Arial"/>
                <a:cs typeface="Arial"/>
              </a:rPr>
              <a:t>is acoustic design</a:t>
            </a:r>
            <a:r>
              <a:rPr lang="en-US" sz="2800" dirty="0" smtClean="0">
                <a:latin typeface="Arial"/>
                <a:cs typeface="Arial"/>
              </a:rPr>
              <a:t>?</a:t>
            </a:r>
          </a:p>
          <a:p>
            <a:pPr lvl="0"/>
            <a:endParaRPr lang="en-US" sz="2800" dirty="0" smtClean="0">
              <a:latin typeface="Arial"/>
              <a:cs typeface="Arial"/>
            </a:endParaRPr>
          </a:p>
          <a:p>
            <a:pPr lvl="0"/>
            <a:endParaRPr lang="en-US" sz="2800" dirty="0" smtClean="0">
              <a:latin typeface="Arial"/>
              <a:cs typeface="Arial"/>
            </a:endParaRP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757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476250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 smtClean="0">
                <a:latin typeface="Arial"/>
                <a:cs typeface="Arial"/>
              </a:rPr>
              <a:t>What </a:t>
            </a:r>
            <a:r>
              <a:rPr lang="en-US" sz="2800" dirty="0">
                <a:latin typeface="Arial"/>
                <a:cs typeface="Arial"/>
              </a:rPr>
              <a:t>is acoustic design</a:t>
            </a:r>
            <a:r>
              <a:rPr lang="en-US" sz="2800" dirty="0" smtClean="0">
                <a:latin typeface="Arial"/>
                <a:cs typeface="Arial"/>
              </a:rPr>
              <a:t>?</a:t>
            </a:r>
          </a:p>
          <a:p>
            <a:pPr lvl="0"/>
            <a:endParaRPr lang="en-US" sz="2800" dirty="0" smtClean="0">
              <a:latin typeface="Arial"/>
              <a:cs typeface="Arial"/>
            </a:endParaRPr>
          </a:p>
          <a:p>
            <a:pPr lvl="0"/>
            <a:r>
              <a:rPr lang="en-US" sz="2800" dirty="0" smtClean="0">
                <a:latin typeface="Arial"/>
                <a:cs typeface="Arial"/>
              </a:rPr>
              <a:t>What are the sonic features of the landscape?</a:t>
            </a:r>
          </a:p>
          <a:p>
            <a:pPr lvl="0"/>
            <a:endParaRPr lang="en-US" sz="2800" dirty="0" smtClean="0">
              <a:latin typeface="Arial"/>
              <a:cs typeface="Arial"/>
            </a:endParaRPr>
          </a:p>
          <a:p>
            <a:pPr lvl="0"/>
            <a:endParaRPr lang="en-US" sz="2800" dirty="0" smtClean="0">
              <a:latin typeface="Arial"/>
              <a:cs typeface="Arial"/>
            </a:endParaRP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50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9000" y="476250"/>
            <a:ext cx="78359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 smtClean="0">
                <a:latin typeface="Arial"/>
                <a:cs typeface="Arial"/>
              </a:rPr>
              <a:t>What </a:t>
            </a:r>
            <a:r>
              <a:rPr lang="en-US" sz="2800" dirty="0">
                <a:latin typeface="Arial"/>
                <a:cs typeface="Arial"/>
              </a:rPr>
              <a:t>is acoustic design</a:t>
            </a:r>
            <a:r>
              <a:rPr lang="en-US" sz="2800" dirty="0" smtClean="0">
                <a:latin typeface="Arial"/>
                <a:cs typeface="Arial"/>
              </a:rPr>
              <a:t>?</a:t>
            </a:r>
          </a:p>
          <a:p>
            <a:pPr lvl="0"/>
            <a:endParaRPr lang="en-US" sz="2800" dirty="0" smtClean="0">
              <a:latin typeface="Arial"/>
              <a:cs typeface="Arial"/>
            </a:endParaRPr>
          </a:p>
          <a:p>
            <a:pPr lvl="0"/>
            <a:r>
              <a:rPr lang="en-US" sz="2800" dirty="0" smtClean="0">
                <a:latin typeface="Arial"/>
                <a:cs typeface="Arial"/>
              </a:rPr>
              <a:t>What are the sonic features of the landscape?</a:t>
            </a:r>
          </a:p>
          <a:p>
            <a:pPr lvl="0"/>
            <a:endParaRPr lang="en-US" sz="2800" dirty="0" smtClean="0">
              <a:latin typeface="Arial"/>
              <a:cs typeface="Arial"/>
            </a:endParaRPr>
          </a:p>
          <a:p>
            <a:pPr lvl="0"/>
            <a:r>
              <a:rPr lang="en-US" sz="2800" dirty="0" smtClean="0">
                <a:latin typeface="Arial"/>
                <a:cs typeface="Arial"/>
              </a:rPr>
              <a:t>What does Schafer say about hearing and the senses in different cultures? </a:t>
            </a:r>
          </a:p>
          <a:p>
            <a:pPr lvl="0"/>
            <a:endParaRPr lang="en-US" sz="2800" dirty="0" smtClean="0">
              <a:latin typeface="Arial"/>
              <a:cs typeface="Arial"/>
            </a:endParaRPr>
          </a:p>
          <a:p>
            <a:pPr lvl="1"/>
            <a:endParaRPr lang="en-US" sz="2400" dirty="0">
              <a:latin typeface="Arial"/>
              <a:cs typeface="Arial"/>
            </a:endParaRPr>
          </a:p>
          <a:p>
            <a:pPr marL="514350" indent="-514350">
              <a:buFont typeface="+mj-lt"/>
              <a:buAutoNum type="alphaUcPeriod"/>
            </a:pPr>
            <a:endParaRPr lang="en-US" dirty="0" smtClean="0">
              <a:latin typeface="Arial"/>
              <a:cs typeface="Arial"/>
            </a:endParaRPr>
          </a:p>
          <a:p>
            <a:pPr marL="0" indent="0" algn="ctr">
              <a:buFont typeface="Arial"/>
              <a:buNone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0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6768</TotalTime>
  <Words>611</Words>
  <Application>Microsoft Macintosh PowerPoint</Application>
  <PresentationFormat>On-screen Show (4:3)</PresentationFormat>
  <Paragraphs>81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Forty Part Motet (2001) by Janet Cardiff Installation in the Rideau Chapel, National Gallery of Canada  </vt:lpstr>
      <vt:lpstr>Installation in the Fuentidueña Chapel,  The Cloisters, New York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Pitzer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OFF-SCREEN</dc:title>
  <dc:creator>localuser</dc:creator>
  <cp:lastModifiedBy>Ming Ma</cp:lastModifiedBy>
  <cp:revision>182</cp:revision>
  <dcterms:created xsi:type="dcterms:W3CDTF">2010-12-29T21:54:42Z</dcterms:created>
  <dcterms:modified xsi:type="dcterms:W3CDTF">2017-03-26T23:37:37Z</dcterms:modified>
</cp:coreProperties>
</file>