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313" r:id="rId4"/>
    <p:sldId id="307" r:id="rId5"/>
    <p:sldId id="308" r:id="rId6"/>
    <p:sldId id="309" r:id="rId7"/>
    <p:sldId id="310" r:id="rId8"/>
    <p:sldId id="311" r:id="rId9"/>
    <p:sldId id="312" r:id="rId10"/>
    <p:sldId id="306" r:id="rId11"/>
    <p:sldId id="294" r:id="rId12"/>
    <p:sldId id="315" r:id="rId13"/>
    <p:sldId id="314" r:id="rId14"/>
    <p:sldId id="304" r:id="rId15"/>
    <p:sldId id="305" r:id="rId16"/>
    <p:sldId id="295" r:id="rId17"/>
    <p:sldId id="296" r:id="rId18"/>
    <p:sldId id="316" r:id="rId19"/>
    <p:sldId id="319" r:id="rId20"/>
    <p:sldId id="325" r:id="rId21"/>
    <p:sldId id="320" r:id="rId22"/>
    <p:sldId id="321" r:id="rId23"/>
    <p:sldId id="322" r:id="rId24"/>
    <p:sldId id="323" r:id="rId25"/>
    <p:sldId id="324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4"/>
    <p:restoredTop sz="91433"/>
  </p:normalViewPr>
  <p:slideViewPr>
    <p:cSldViewPr snapToGrid="0" snapToObjects="1">
      <p:cViewPr varScale="1">
        <p:scale>
          <a:sx n="113" d="100"/>
          <a:sy n="113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21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VIDEO &amp;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874110"/>
            <a:ext cx="7285663" cy="148042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Week 2: What is Video?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Video Vs. 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differences and similarities between video and film?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95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269"/>
            <a:ext cx="9144000" cy="58275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/>
                <a:cs typeface="Arial"/>
              </a:rPr>
              <a:t>Video Vs. 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pic>
        <p:nvPicPr>
          <p:cNvPr id="5" name="Picture 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B111B998-5DDB-4C47-89D1-ACB12F83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85" y="1956458"/>
            <a:ext cx="3693227" cy="2769920"/>
          </a:xfrm>
          <a:prstGeom prst="rect">
            <a:avLst/>
          </a:prstGeom>
        </p:spPr>
      </p:pic>
      <p:pic>
        <p:nvPicPr>
          <p:cNvPr id="7" name="Picture 6" descr="A picture containing table, indoor, cup, sitting&#10;&#10;Description automatically generated">
            <a:extLst>
              <a:ext uri="{FF2B5EF4-FFF2-40B4-BE49-F238E27FC236}">
                <a16:creationId xmlns:a16="http://schemas.microsoft.com/office/drawing/2014/main" id="{DDA297E9-D148-8949-96EB-D6341ED9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6" y="1956459"/>
            <a:ext cx="4616532" cy="27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269"/>
            <a:ext cx="9144000" cy="58275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/>
                <a:cs typeface="Arial"/>
              </a:rPr>
              <a:t>Video Vs. 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pic>
        <p:nvPicPr>
          <p:cNvPr id="4" name="Picture 3" descr="A picture containing table, mirror, sitting, view&#10;&#10;Description automatically generated">
            <a:extLst>
              <a:ext uri="{FF2B5EF4-FFF2-40B4-BE49-F238E27FC236}">
                <a16:creationId xmlns:a16="http://schemas.microsoft.com/office/drawing/2014/main" id="{CC5A8295-7D59-F54A-9D3A-E8C0FF86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2" y="1960972"/>
            <a:ext cx="3914741" cy="2936056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2C1C2A2-6BF9-7149-8DC0-4F84F408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19" y="1960972"/>
            <a:ext cx="4713349" cy="29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269"/>
            <a:ext cx="9144000" cy="58275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/>
                <a:cs typeface="Arial"/>
              </a:rPr>
              <a:t>Video Vs. 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E37973B-568C-5A48-850A-08131BE0BC82}"/>
              </a:ext>
            </a:extLst>
          </p:cNvPr>
          <p:cNvGraphicFramePr>
            <a:graphicFrameLocks noGrp="1"/>
          </p:cNvGraphicFramePr>
          <p:nvPr/>
        </p:nvGraphicFramePr>
        <p:xfrm>
          <a:off x="533399" y="1045027"/>
          <a:ext cx="8093766" cy="5350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7922">
                  <a:extLst>
                    <a:ext uri="{9D8B030D-6E8A-4147-A177-3AD203B41FA5}">
                      <a16:colId xmlns:a16="http://schemas.microsoft.com/office/drawing/2014/main" val="202958028"/>
                    </a:ext>
                  </a:extLst>
                </a:gridCol>
                <a:gridCol w="2697922">
                  <a:extLst>
                    <a:ext uri="{9D8B030D-6E8A-4147-A177-3AD203B41FA5}">
                      <a16:colId xmlns:a16="http://schemas.microsoft.com/office/drawing/2014/main" val="2512954086"/>
                    </a:ext>
                  </a:extLst>
                </a:gridCol>
                <a:gridCol w="2697922">
                  <a:extLst>
                    <a:ext uri="{9D8B030D-6E8A-4147-A177-3AD203B41FA5}">
                      <a16:colId xmlns:a16="http://schemas.microsoft.com/office/drawing/2014/main" val="2350665125"/>
                    </a:ext>
                  </a:extLst>
                </a:gridCol>
              </a:tblGrid>
              <a:tr h="79084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VIDEO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80188"/>
                  </a:ext>
                </a:extLst>
              </a:tr>
              <a:tr h="69199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Plastic, glue, magnetic emulsion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-Celluloid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37280"/>
                  </a:ext>
                </a:extLst>
              </a:tr>
              <a:tr h="98856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Resolution (scan lines for analog and pixels for digital video)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Grain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46360"/>
                  </a:ext>
                </a:extLst>
              </a:tr>
              <a:tr h="2141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Additive color mixing:</a:t>
                      </a:r>
                    </a:p>
                    <a:p>
                      <a:endParaRPr lang="en-US" sz="1400" baseline="0" dirty="0">
                        <a:latin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Red + green + blue = white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Green + red = yellow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Green + blue = cyan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Red + blue = magenta</a:t>
                      </a:r>
                    </a:p>
                    <a:p>
                      <a:endParaRPr lang="en-US" sz="1400" baseline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Subtractive color system:</a:t>
                      </a:r>
                    </a:p>
                    <a:p>
                      <a:endParaRPr lang="en-US" baseline="0" dirty="0">
                        <a:latin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- yellow = blue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- cyan = 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- magenta = green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All 3 = black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Arial" panose="020B0604020202020204" pitchFamily="34" charset="0"/>
                        </a:rPr>
                        <a:t>No dye =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37434"/>
                  </a:ext>
                </a:extLst>
              </a:tr>
              <a:tr h="737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Instant replay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Requires developing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4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25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269"/>
            <a:ext cx="9144000" cy="58275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/>
                <a:cs typeface="Arial"/>
              </a:rPr>
              <a:t>Video Vs. 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E37973B-568C-5A48-850A-08131BE0B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45442"/>
              </p:ext>
            </p:extLst>
          </p:nvPr>
        </p:nvGraphicFramePr>
        <p:xfrm>
          <a:off x="533399" y="1045027"/>
          <a:ext cx="8093766" cy="5350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7922">
                  <a:extLst>
                    <a:ext uri="{9D8B030D-6E8A-4147-A177-3AD203B41FA5}">
                      <a16:colId xmlns:a16="http://schemas.microsoft.com/office/drawing/2014/main" val="202958028"/>
                    </a:ext>
                  </a:extLst>
                </a:gridCol>
                <a:gridCol w="2697922">
                  <a:extLst>
                    <a:ext uri="{9D8B030D-6E8A-4147-A177-3AD203B41FA5}">
                      <a16:colId xmlns:a16="http://schemas.microsoft.com/office/drawing/2014/main" val="2512954086"/>
                    </a:ext>
                  </a:extLst>
                </a:gridCol>
                <a:gridCol w="2697922">
                  <a:extLst>
                    <a:ext uri="{9D8B030D-6E8A-4147-A177-3AD203B41FA5}">
                      <a16:colId xmlns:a16="http://schemas.microsoft.com/office/drawing/2014/main" val="2350665125"/>
                    </a:ext>
                  </a:extLst>
                </a:gridCol>
              </a:tblGrid>
              <a:tr h="898191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VIDEO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80188"/>
                  </a:ext>
                </a:extLst>
              </a:tr>
              <a:tr h="10523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Electromagnetic, electronic, or digital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Chemical, light-reflective 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37280"/>
                  </a:ext>
                </a:extLst>
              </a:tr>
              <a:tr h="769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Usually recorded with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Usually recorded separate from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46360"/>
                  </a:ext>
                </a:extLst>
              </a:tr>
              <a:tr h="263093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Editing &amp; Post-Production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</a:rPr>
                        <a:t>- Manipulation of video signal (editing system with decks, controllers, synthesizers, and computer) or digital information (computer-based non-linear editing software)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Cutting and hand manipulation of film strips possible, requires making work prints, physical process</a:t>
                      </a:r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3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7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269"/>
            <a:ext cx="9144000" cy="58275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/>
                <a:cs typeface="Arial"/>
              </a:rPr>
              <a:t>Video Vs. 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E37973B-568C-5A48-850A-08131BE0B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40368"/>
              </p:ext>
            </p:extLst>
          </p:nvPr>
        </p:nvGraphicFramePr>
        <p:xfrm>
          <a:off x="533399" y="1045027"/>
          <a:ext cx="8093766" cy="53507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7922">
                  <a:extLst>
                    <a:ext uri="{9D8B030D-6E8A-4147-A177-3AD203B41FA5}">
                      <a16:colId xmlns:a16="http://schemas.microsoft.com/office/drawing/2014/main" val="202958028"/>
                    </a:ext>
                  </a:extLst>
                </a:gridCol>
                <a:gridCol w="2697922">
                  <a:extLst>
                    <a:ext uri="{9D8B030D-6E8A-4147-A177-3AD203B41FA5}">
                      <a16:colId xmlns:a16="http://schemas.microsoft.com/office/drawing/2014/main" val="2512954086"/>
                    </a:ext>
                  </a:extLst>
                </a:gridCol>
                <a:gridCol w="2697922">
                  <a:extLst>
                    <a:ext uri="{9D8B030D-6E8A-4147-A177-3AD203B41FA5}">
                      <a16:colId xmlns:a16="http://schemas.microsoft.com/office/drawing/2014/main" val="2350665125"/>
                    </a:ext>
                  </a:extLst>
                </a:gridCol>
              </a:tblGrid>
              <a:tr h="83429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VIDEO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" panose="020B0604020202020204" pitchFamily="34" charset="0"/>
                        </a:rPr>
                        <a:t>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80188"/>
                  </a:ext>
                </a:extLst>
              </a:tr>
              <a:tr h="127076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Exhibition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Monitors, electronic projection, or broadcast of signal. Sound integrated.</a:t>
                      </a:r>
                      <a:endPara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Projection requires light source.  Sound usually separate.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37280"/>
                  </a:ext>
                </a:extLst>
              </a:tr>
              <a:tr h="97751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Comparatively more accessible (i.e. cheaper!)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Arial" panose="020B0604020202020204" pitchFamily="34" charset="0"/>
                        </a:rPr>
                        <a:t>- More expensive (film needs to be developed, work prints,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46360"/>
                  </a:ext>
                </a:extLst>
              </a:tr>
              <a:tr h="1270768">
                <a:tc>
                  <a:txBody>
                    <a:bodyPr/>
                    <a:lstStyle/>
                    <a:p>
                      <a:pPr algn="ctr"/>
                      <a:endParaRPr lang="en-US" sz="2400" b="1" i="0" baseline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</a:rPr>
                        <a:t>Videomaker</a:t>
                      </a:r>
                      <a:r>
                        <a:rPr lang="en-US" sz="1800" baseline="0" dirty="0">
                          <a:latin typeface="Arial" panose="020B0604020202020204" pitchFamily="34" charset="0"/>
                        </a:rPr>
                        <a:t> often involved in all stages of production and post-production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Filmmaker usually not involved in developing film (done at labs) or cutting the negative</a:t>
                      </a:r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37434"/>
                  </a:ext>
                </a:extLst>
              </a:tr>
              <a:tr h="997353">
                <a:tc>
                  <a:txBody>
                    <a:bodyPr/>
                    <a:lstStyle/>
                    <a:p>
                      <a:pPr algn="ctr"/>
                      <a:endParaRPr lang="en-US" sz="2400" b="1" i="0" baseline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</a:rPr>
                        <a:t>- Original (source tape) remains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Original film negative is 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06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09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Class Activity (5 mins.)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Open your Sakai playlist and watch the first minute from </a:t>
            </a:r>
            <a:r>
              <a:rPr lang="en-US" sz="2800" i="1" dirty="0">
                <a:latin typeface="Arial"/>
                <a:cs typeface="Arial"/>
              </a:rPr>
              <a:t>Fuses</a:t>
            </a:r>
            <a:r>
              <a:rPr lang="en-US" sz="2800" dirty="0">
                <a:latin typeface="Arial"/>
                <a:cs typeface="Arial"/>
              </a:rPr>
              <a:t> (1964-67) by Carolee Schneemann and </a:t>
            </a:r>
            <a:r>
              <a:rPr lang="en-US" sz="2800" i="1" dirty="0">
                <a:latin typeface="Arial"/>
                <a:cs typeface="Arial"/>
              </a:rPr>
              <a:t>Vertical Roll </a:t>
            </a:r>
            <a:r>
              <a:rPr lang="en-US" sz="2800" dirty="0">
                <a:latin typeface="Arial"/>
                <a:cs typeface="Arial"/>
              </a:rPr>
              <a:t>(1972) by Joan Jonas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While watching, make notes describing what you are seeing and hearing - focus more on what it looks and sounds like than what it is that you are perceiving – post these notes on Zoom chat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6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566" y="4444744"/>
            <a:ext cx="8680863" cy="241325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Video Formats: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1” or 2” reel-to-reel, ¾”, ½” (VHS),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Betacam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SP (broadcast quality), Video 8, Hi-8, Mini DV, DVD, (last 2 are digital formats)</a:t>
            </a: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  <p:pic>
        <p:nvPicPr>
          <p:cNvPr id="4" name="Picture 3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9EE0D72B-3CD3-C743-92FE-14CED26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03" y="283270"/>
            <a:ext cx="6115791" cy="38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5583"/>
            <a:ext cx="8912429" cy="7091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Film Formats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C038-FF97-D846-9296-0E1AB346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3" y="475013"/>
            <a:ext cx="7688033" cy="52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After watching </a:t>
            </a:r>
            <a:r>
              <a:rPr lang="en-US" sz="2800" i="1" dirty="0">
                <a:latin typeface="Arial"/>
                <a:cs typeface="Arial"/>
              </a:rPr>
              <a:t>Television Delivers People </a:t>
            </a:r>
            <a:r>
              <a:rPr lang="en-US" sz="2800" dirty="0">
                <a:latin typeface="Arial"/>
                <a:cs typeface="Arial"/>
              </a:rPr>
              <a:t>(1973) by Richard Serra and Carlotta Fay Schoolman and </a:t>
            </a:r>
            <a:r>
              <a:rPr lang="en-US" sz="2800" i="1" dirty="0">
                <a:latin typeface="Arial"/>
                <a:cs typeface="Arial"/>
              </a:rPr>
              <a:t>Boomerang</a:t>
            </a:r>
            <a:r>
              <a:rPr lang="en-US" sz="2800" dirty="0">
                <a:latin typeface="Arial"/>
                <a:cs typeface="Arial"/>
              </a:rPr>
              <a:t> (1974) by Serra, what do you think these works say about media production?</a:t>
            </a:r>
          </a:p>
        </p:txBody>
      </p:sp>
    </p:spTree>
    <p:extLst>
      <p:ext uri="{BB962C8B-B14F-4D97-AF65-F5344CB8AC3E}">
        <p14:creationId xmlns:p14="http://schemas.microsoft.com/office/powerpoint/2010/main" val="305526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</p:txBody>
      </p:sp>
    </p:spTree>
    <p:extLst>
      <p:ext uri="{BB962C8B-B14F-4D97-AF65-F5344CB8AC3E}">
        <p14:creationId xmlns:p14="http://schemas.microsoft.com/office/powerpoint/2010/main" val="189390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”Process not product.” (</a:t>
            </a:r>
            <a:r>
              <a:rPr lang="en-US" sz="2800" dirty="0" err="1">
                <a:latin typeface="Arial"/>
                <a:cs typeface="Arial"/>
              </a:rPr>
              <a:t>Armes</a:t>
            </a:r>
            <a:r>
              <a:rPr lang="en-US" sz="2800" dirty="0">
                <a:latin typeface="Arial"/>
                <a:cs typeface="Arial"/>
              </a:rPr>
              <a:t>, p.196)</a:t>
            </a:r>
          </a:p>
        </p:txBody>
      </p:sp>
    </p:spTree>
    <p:extLst>
      <p:ext uri="{BB962C8B-B14F-4D97-AF65-F5344CB8AC3E}">
        <p14:creationId xmlns:p14="http://schemas.microsoft.com/office/powerpoint/2010/main" val="96689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”Process not product.” (</a:t>
            </a:r>
            <a:r>
              <a:rPr lang="en-US" sz="2800" dirty="0" err="1">
                <a:latin typeface="Arial"/>
                <a:cs typeface="Arial"/>
              </a:rPr>
              <a:t>Armes</a:t>
            </a:r>
            <a:r>
              <a:rPr lang="en-US" sz="2800" dirty="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is in control of the message?</a:t>
            </a:r>
          </a:p>
        </p:txBody>
      </p:sp>
    </p:spTree>
    <p:extLst>
      <p:ext uri="{BB962C8B-B14F-4D97-AF65-F5344CB8AC3E}">
        <p14:creationId xmlns:p14="http://schemas.microsoft.com/office/powerpoint/2010/main" val="38293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”Process not product.” (</a:t>
            </a:r>
            <a:r>
              <a:rPr lang="en-US" sz="2800" dirty="0" err="1">
                <a:latin typeface="Arial"/>
                <a:cs typeface="Arial"/>
              </a:rPr>
              <a:t>Armes</a:t>
            </a:r>
            <a:r>
              <a:rPr lang="en-US" sz="2800" dirty="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is in control of the message?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has access to production and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60503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”Process not product.” (</a:t>
            </a:r>
            <a:r>
              <a:rPr lang="en-US" sz="2800" dirty="0" err="1">
                <a:latin typeface="Arial"/>
                <a:cs typeface="Arial"/>
              </a:rPr>
              <a:t>Armes</a:t>
            </a:r>
            <a:r>
              <a:rPr lang="en-US" sz="2800" dirty="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is in control of the message?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has access to production and distribution?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is the audience?</a:t>
            </a:r>
          </a:p>
        </p:txBody>
      </p:sp>
    </p:spTree>
    <p:extLst>
      <p:ext uri="{BB962C8B-B14F-4D97-AF65-F5344CB8AC3E}">
        <p14:creationId xmlns:p14="http://schemas.microsoft.com/office/powerpoint/2010/main" val="44190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743319"/>
            <a:ext cx="7416116" cy="58296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Media Production: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Is a construction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”Process not product.” (</a:t>
            </a:r>
            <a:r>
              <a:rPr lang="en-US" sz="2800" dirty="0" err="1">
                <a:latin typeface="Arial"/>
                <a:cs typeface="Arial"/>
              </a:rPr>
              <a:t>Armes</a:t>
            </a:r>
            <a:r>
              <a:rPr lang="en-US" sz="2800" dirty="0">
                <a:latin typeface="Arial"/>
                <a:cs typeface="Arial"/>
              </a:rPr>
              <a:t>, p.196)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is in control of the message?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has access to production and distribution?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Who is the audience?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What is the purpose (education, entertainment, propaganda, activism, and more)?</a:t>
            </a:r>
          </a:p>
        </p:txBody>
      </p:sp>
    </p:spTree>
    <p:extLst>
      <p:ext uri="{BB962C8B-B14F-4D97-AF65-F5344CB8AC3E}">
        <p14:creationId xmlns:p14="http://schemas.microsoft.com/office/powerpoint/2010/main" val="239121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42" y="1253958"/>
            <a:ext cx="7416116" cy="388805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“Video as an idea, as a working method, rather than a specific medium, a particular piece—something to keep in the back if my mind while I’m doing something else” (Vito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Acconci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43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59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54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Motion pictures or moving pictures (old timey!)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15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Motion pictures or moving pictures (old timey!)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Animation or cartoon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Motion pictures or moving pictures (old timey!)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Animation or cartoon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10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1028327"/>
            <a:ext cx="7416116" cy="52919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Some common terms: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Motion pictures or moving pictures (old timey!)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Animation or cartoon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Analog / digital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29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770</Words>
  <Application>Microsoft Macintosh PowerPoint</Application>
  <PresentationFormat>On-screen Show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VIDEO &amp;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75</cp:revision>
  <dcterms:created xsi:type="dcterms:W3CDTF">2010-12-29T21:54:42Z</dcterms:created>
  <dcterms:modified xsi:type="dcterms:W3CDTF">2020-08-31T19:36:54Z</dcterms:modified>
</cp:coreProperties>
</file>