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326" r:id="rId4"/>
    <p:sldId id="325" r:id="rId5"/>
    <p:sldId id="320" r:id="rId6"/>
    <p:sldId id="321" r:id="rId7"/>
    <p:sldId id="322" r:id="rId8"/>
    <p:sldId id="323" r:id="rId9"/>
    <p:sldId id="324" r:id="rId10"/>
    <p:sldId id="318" r:id="rId11"/>
    <p:sldId id="328" r:id="rId12"/>
    <p:sldId id="330" r:id="rId13"/>
    <p:sldId id="33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55"/>
    <p:restoredTop sz="86376"/>
  </p:normalViewPr>
  <p:slideViewPr>
    <p:cSldViewPr snapToGrid="0" snapToObjects="1">
      <p:cViewPr>
        <p:scale>
          <a:sx n="105" d="100"/>
          <a:sy n="105" d="100"/>
        </p:scale>
        <p:origin x="4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0:59:2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24575,'22'0'0,"-7"0"0,43 0 0,-28 0 0,30 4 0,-12 2 0,-5 9 0,17-3 0,-12 8 0,7-8 0,-7 3 0,5 1 0,-5-9 0,0 7 0,-1-8 0,-12 3 0,-7 1 0,-6-2 0,-10-3 0,4-1 0,-7-4 0,3 0 0,-5 0 0,1 0 0,-1 0 0,1 0 0,0 0 0,3 0 0,-2 0 0,7 0 0,-3 0 0,-1 0 0,0 0 0,-4 0 0,-1 0 0,1 0 0,-1 0 0,1 0 0,-1 0 0,1 0 0,-1 0 0,5-4 0,6-1 0,4 0 0,6-3 0,0 7 0,0-3 0,-1-1 0,7 4 0,-10-3 0,8 4 0,-9 0 0,0 0 0,-2 0 0,-4 0 0,-4 0 0,-1 0 0,-5 0 0,1 0 0,-1 0 0,1 0 0,-1 0 0,0 0 0,0 0 0,1 0 0,8 0 0,-2 0 0,8 0 0,-1 0 0,-3 0 0,9 0 0,-9 0 0,4 0 0,-6 0 0,1 0 0,-4 0 0,-1 0 0,-5 0 0,1 0 0,0 0 0,-7 0 0,-14 0 0,6 0 0,-9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1:23:30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24575,'33'0'0,"2"0"0,5 0 0,0-9 0,-5 7 0,-2-7 0,-5 9 0,-5 0 0,-2 0 0,-4 0 0,0-4 0,0 3 0,0-3 0,0 4 0,-1 0 0,1 0 0,0 0 0,0 0 0,0 0 0,0 0 0,-5 0 0,4 0 0,-3 0 0,4 0 0,4 0 0,-3 0 0,9 0 0,-4 0 0,4 0 0,1 0 0,-5 0 0,9 0 0,-8 0 0,9 0 0,-5 0 0,0 0 0,0 0 0,-1 0 0,-4 0 0,4 0 0,-5 0 0,6 0 0,0 0 0,0 0 0,-1 0 0,1 0 0,0 0 0,-1 0 0,1 0 0,0 0 0,-1 0 0,1 0 0,0 0 0,5 0 0,-4 0 0,9 0 0,-3 0 0,12 0 0,-6 0 0,12-4 0,-4 2 0,-1-3 0,5 5 0,-12 0 0,12 0 0,-11 0 0,-1 0 0,-2 0 0,-10 0 0,4 0 0,-10 0 0,4 0 0,-9 0 0,3 0 0,-4 0 0,-4 0 0,2 0 0,2 0 0,0 0 0,3 0 0,2 0 0,-4 0 0,4 0 0,-9 0 0,-2 0 0,-3 0 0,-1 0 0,7 0 0,9 0 0,3 0 0,13 0 0,-4 0 0,5 0 0,0 0 0,0 0 0,1 0 0,5-4 0,-4 2 0,5-2 0,-7 4 0,0 0 0,-5 0 0,-2 0 0,0 0 0,-3 0 0,3 0 0,-5 0 0,-6 0 0,5 0 0,-4 0 0,0 0 0,3 0 0,-8 0 0,4 0 0,-9 0 0,2 0 0,-2 0 0,0 0 0,3 0 0,-8 0 0,4 0 0,0 0 0,-4 0 0,4 0 0,0 0 0,1 0 0,-1 0 0,4 0 0,-3 0 0,4 0 0,4 0 0,-3 0 0,9 0 0,-4 0 0,4 0 0,1 0 0,5 0 0,2 0 0,5 0 0,1 0 0,-1 0 0,0 0 0,7 0 0,-6 0 0,6 0 0,-7 0 0,0 0 0,18 0 0,-13 0 0,13 0 0,-23 0 0,-2 0 0,-5 0 0,-6 0 0,-4 0 0,-6 0 0,-5 0 0,7 0 0,4 0 0,18 0 0,7 0 0,11 0 0,0 0 0,1 0 0,-1 0 0,1 0 0,-1 0 0,-6 0 0,5 0 0,-11 0 0,11 0 0,-11 0 0,4 0 0,1 0 0,-5 0 0,4 0 0,1 0 0,-5 0 0,4 0 0,0 0 0,-4 0 0,4 0 0,-5 0 0,-7 0 0,5 0 0,-10 0 0,5 0 0,-7 0 0,1 0 0,0 0 0,-1 0 0,1 0 0,0 0 0,-5 0 0,3 0 0,-3 0 0,5 0 0,-1 0 0,-4 0 0,4 0 0,-6 0 0,-2 0 0,-4 0 0,-8 0 0,0 0 0,10 0 0,7 0 0,11 0 0,5 0 0,0 0 0,0 0 0,1 0 0,-1 0 0,-5 0 0,-2 0 0,-5 0 0,-6 0 0,0 0 0,-5 3 0,-4-2 0,3 3 0,-4-4 0,1 0 0,3 0 0,-3 4 0,3-3 0,1 2 0,0 1 0,0-3 0,0 3 0,0-4 0,-5 3 0,4-2 0,-7 2 0,2-3 0,-3 0 0,0 0 0,-1 0 0,1 0 0,0 0 0,-1 0 0,1 0 0,-1 0 0,1 0 0,0 0 0,-1 0 0,1 0 0,-1 0 0,1 0 0,0 0 0,3 0 0,5 0 0,2 0 0,-2 0 0,0 0 0,-7 0 0,7 0 0,-8 0 0,4 0 0,-5 0 0,1 0 0,0 0 0,-1 0 0,1 0 0,0 0 0,-1 0 0,1 0 0,-1 0 0,1 0 0,0 0 0,-1 0 0,1 0 0,-1 0 0,1 0 0,0 0 0,-1 0 0,1 0 0,0 0 0,-1 0 0,1 0 0,-1 0 0,1 0 0,-1 0 0,1 0 0,-1 0 0,1 0 0,-1 0 0,0 0 0,0 0 0,0 0 0,0 0 0,0 0 0,0 0 0,0 0 0,-3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1:24:23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1:24:23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1:24:23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0:59:3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24575,'7'0'0,"5"0"0,9 0 0,1 0 0,0 0 0,1 0 0,-1 0 0,5 0 0,-9 0 0,4 0 0,-10 0 0,0 0 0,0 0 0,1 0 0,-1 0 0,4 0 0,-8 0 0,8 0 0,-3 0 0,4 0 0,-1 0 0,1 0 0,0 0 0,0 0 0,0 0 0,-4 0 0,-2 0 0,-3 0 0,0 0 0,-1 0 0,1 0 0,-1 0 0,5 0 0,-3 0 0,2 0 0,1 0 0,-3 0 0,2 0 0,-3 0 0,0 0 0,-1 0 0,1 0 0,-1 0 0,1 0 0,-4-3 0,-8 2 0,-1-2 0,-10 3 0,2 0 0,-4-4 0,4 3 0,-3-6 0,3 6 0,0-6 0,2 6 0,3-3 0,4 1 0,-3 2 0,3-2 0,-1 3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0:59:3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449 117 24575,'30'0'0,"1"0"0,9 0 0,-5 0 0,4 0 0,-10 0 0,0 0 0,-3 0 0,-8 0 0,3 0 0,-8 0 0,-3 0 0,-2 0 0,-1 0 0,1 0 0,-1 0 0,1 0 0,0 0 0,-1 0 0,0 0 0,0 0 0,0 0 0,0 0 0,0 0 0,1 0 0,-1 0 0,1 0 0,-1 0 0,-6 0 0,-5 0 0,-4 0 0,-3 0 0,4 0 0,-1 0 0,1 0 0,-5 0 0,-1-4 0,0 0 0,-3-1 0,4-2 0,-5 6 0,-5-7 0,4 7 0,-9-3 0,9 0 0,-9 3 0,4-3 0,0 4 0,-3 0 0,3 0 0,-5 0 0,0 0 0,0 0 0,-5 0 0,4-4 0,-10 3 0,4-8 0,0 8 0,-4-8 0,10 4 0,-4-1 0,5-2 0,5 3 0,-4 0 0,9-3 0,-4 7 0,9-6 0,-3 6 0,8-2 0,-4 3 0,4 0 0,0 0 0,1 0 0,3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0:59:51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24575,'15'0'0,"1"0"0,1 0 0,0 0 0,0 0 0,-1 0 0,1 0 0,-4 0 0,3 0 0,-3 0 0,-1 0 0,4 0 0,-3 0 0,-1 0 0,4 0 0,-3 0 0,4 0 0,0 0 0,-1 0 0,1 0 0,0 0 0,0 0 0,-4 0 0,2 0 0,-6 0 0,7 0 0,-8 0 0,4 0 0,-4 0 0,3 0 0,-2 0 0,3 0 0,-5 0 0,1 0 0,0 0 0,-1 0 0,1 0 0,-1 0 0,1 0 0,4 0 0,-4 0 0,8 0 0,-3 0 0,-1 0 0,4 0 0,-3 0 0,4 0 0,0 0 0,-5 0 0,9 0 0,-7 0 0,8 0 0,-6 0 0,1 0 0,0 0 0,0 0 0,0 0 0,0 0 0,-5 0 0,9 0 0,-11 0 0,10 0 0,-7 0 0,9 0 0,-4 0 0,11 0 0,-10 0 0,5 0 0,-2 0 0,-4 0 0,8 0 0,-8 0 0,4 0 0,-5 0 0,-1 0 0,1 0 0,0 0 0,-4 0 0,3 0 0,-8 0 0,8 0 0,-7 0 0,6 0 0,-6 0 0,7 0 0,-8 0 0,4 0 0,0 0 0,-4 0 0,8 0 0,-7 0 0,3 0 0,-1 0 0,1 0 0,5 0 0,-5 0 0,-1 0 0,1 0 0,-3 0 0,7 0 0,-8 0 0,8 0 0,-7 0 0,7 0 0,-8 0 0,4 0 0,0 0 0,-4 0 0,4 0 0,-5 0 0,5 0 0,-3 0 0,3 0 0,-5 0 0,5 0 0,-3 3 0,2-2 0,-3 2 0,-1-3 0,1 0 0,0 4 0,-1-4 0,1 4 0,-1-4 0,15 0 0,10 0 0,16 0 0,0 0 0,20 0 0,-9 0 0,27 5 0,-14-3 0,6 3 0,-8-5 0,17 0 0,-26 0 0,22 0 0,-33 0 0,18 0 0,-12 0 0,0 0 0,-3 0 0,-12 0 0,6 0 0,-7 0 0,0 0 0,1 0 0,-1 0 0,0 0 0,7 0 0,1 0 0,6 0 0,1 0 0,-1 0 0,-6 0 0,5 0 0,-11 0 0,4 0 0,-5 0 0,-1 0 0,-5 4 0,-2-3 0,0 4 0,-4-5 0,5 0 0,-7 4 0,1-3 0,0 3 0,-5-4 0,3 0 0,-8 0 0,5 0 0,5 0 0,10 0 0,4 0 0,11 0 0,-5 0 0,30 0 0,-18 0 0,32 0 0,-26 0 0,12 0 0,0-6 0,-6 5 0,-20-5 0,0 0 0,11 4 0,29-4 0,-35 6 0,14 0 0,-1 0 0,0 0 0,-7 0 0,-1 0 0,-8 0 0,-6 0 0,-1 0 0,-7 0 0,0 0 0,-5 0 0,-6 0 0,-3 0 0,0 0 0,14 0 0,13 0 0,3 0 0,6 0 0,-1 0 0,38 0 0,-27 0-478,-3 0 1,2 0 477,9 0 0,-19 0 0,2 0 0,35 0-411,0-6 411,-16 0 0,2-1 0,-19-3 0,13 4 0,-15-1 0,-1-3 0,-20 9 0,-2-4 934,-12 5-934,-5 0 432,-2 0-432,-8 0 0,-1 0 0,-5 0 0,1 0 0,5 0 0,5 0 0,7 0 0,15 0 0,-4 0 0,10 0 0,-5 0 0,-7 0 0,5 0 0,-10 0 0,10 0 0,-10 0 0,4 0 0,1 0 0,-5 0 0,4 0 0,0 0 0,-4 0 0,0 0 0,-3 0 0,-8 0 0,4 0 0,-5 0 0,0 0 0,0 0 0,0 0 0,-5 0 0,4 0 0,-7 0 0,2 0 0,-3 0 0,0 0 0,-1 0 0,1 0 0,0 0 0,-1 0 0,1 0 0,-1 0 0,1 0 0,-1 0 0,5 0 0,-4 0 0,8 0 0,-7 0 0,7 0 0,-8 0 0,8 0 0,-7 0 0,7 0 0,-8 0 0,4 0 0,0 0 0,-4 0 0,8 0 0,-7 3 0,7-2 0,-4 2 0,1-3 0,3 4 0,-3-3 0,4 7 0,-1-7 0,1 6 0,-4-6 0,3 3 0,-8-4 0,4 3 0,0-2 0,-4 2 0,4-3 0,-4 0 0,-1 0 0,1 0 0,-1 0 0,0 0 0,1 0 0,-1 0 0,1 4 0,0-3 0,-1 2 0,0-3 0,1 0 0,0 0 0,-1 0 0,1 0 0,-1 0 0,1 0 0,-1 0 0,0 3 0,0-2 0,0 2 0,0-3 0,0 0 0,1 0 0,0 0 0,-1 0 0,1 0 0,-1 0 0,1 0 0,0 0 0,-1 0 0,1 0 0,-1 0 0,0 0 0,0 0 0,1 0 0,-1 0 0,0 0 0,0 0 0,1 0 0,-4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0:59:52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1608 70 24575,'-11'0'0,"-8"0"0,5 0 0,-13 0 0,4 0 0,-16 0 0,2 0 0,-9 0 0,5 0 0,-5 0 0,4 0 0,-11 0 0,16 0 0,-14 0 0,20 0 0,-14 0 0,10 0 0,0 0 0,-4 0 0,15 0 0,-14 0 0,8 0 0,-5 0 0,-4 0 0,10 0 0,-10 0 0,10 0 0,-10 0 0,9 0 0,-3 0 0,5-4 0,0 3 0,6-7 0,-5 3 0,9 0 0,-4-3 0,5 3 0,0 0 0,0-2 0,0 6 0,0-7 0,0 7 0,5-6 0,-4 6 0,7-2 0,-7 3 0,3 0 0,0 0 0,-3 0 0,3 0 0,-4 0 0,1 0 0,-1 0 0,0 0 0,4 0 0,-3 0 0,3 0 0,0 0 0,1 0 0,5 0 0,-1 0 0,0 0 0,0 0 0,1 0 0,-1 0 0,1 0 0,0 0 0,-1 0 0,1 0 0,3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0:59:59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0:15:1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24575,'7'0'0,"-1"0"0,1 0 0,0 0 0,0 0 0,-1 0 0,1 0 0,0 0 0,0 0 0,-1 0 0,1 0 0,-1 0 0,1 0 0,-1 0 0,1 0 0,0 0 0,-1 0 0,0 0 0,1 0 0,0 0 0,-1 0 0,1 0 0,0 0 0,-1 0 0,1 0 0,0 0 0,0 0 0,-1 0 0,1 0 0,0 0 0,0 0 0,-1 0 0,1 0 0,0 0 0,0 0 0,-1 0 0,1 0 0,0 0 0,0 0 0,3 0 0,-2 0 0,2 0 0,0 0 0,-2 0 0,2 0 0,-3 0 0,0 3 0,0-3 0,-1 3 0,1-3 0,0 0 0,0 0 0,-1 0 0,1 0 0,-1 0 0,1 0 0,-1 0 0,1 0 0,-1 0 0,1 0 0,-1 0 0,1 0 0,-1 0 0,-3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0:59:59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1:23:20.8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32 24575,'0'39'0,"0"3"0,6 14 0,-1-16 0,11 27 0,-4-25 0,3 1 0,-5 8 0,4-20 0,-7 14 0,17-3 0,-20 0 0,20-5 0,-18-5 0,7-13 0,-5 2 0,1-4 0,-1-4 0,0-2 0,-1-3 0,1 0 0,0-1 0,-4 1 0,2-34 0,-10-10 0,-11-41 0,-11-3 0,0 6 0,-9-10 0,16 19 0,-5-6 0,7 16 0,7 14 0,5 12 0,1 7 0,4 5 0,0 5 0,0 0 0,12 3 0,3 1 0,8-1 0,4 4 0,-5 1 0,1 4 0,4 0 0,-9 0 0,8 0 0,-3 0 0,0 0 0,5 13 0,-9 3 0,10 14 0,-9 3 0,4-2 0,-9 2 0,2-10 0,-7 3 0,2-8 0,-3 4 0,-4 0 0,-2-4 0,1 3 0,-3 1 0,7 1 0,-7 0 0,3 3 0,0-3 0,-3 0 0,3-1 0,-4-10 0,0 0 0,0-4 0,-13-41 0,5 10 0,-16-43 0,8 24 0,0-4 0,-2 11 0,7 1 0,2 7 0,1 4 0,7 5 0,-3 6 0,4 4 0,0 1 0,0-9 0,0 7 0,0-11 0,0 8 0,4-5 0,0 0 0,8 3 0,2-2 0,2 7 0,6 0 0,6 6 0,-3 3 0,19 0 0,-7 4 0,20 18 0,1 16 0,3 24-422,-26-28 1,1 3 421,-3 5 0,0 0 0,25 24-388,-3 14 388,-14-27 0,1 12 0,-3-14 0,-6-3 0,-11-11 0,1-7 827,-14-13-827,3-5 404,-4-4-404,-13-43 0,-9 4 0,-3-32 0,-7 16 0,2 6 0,5-7 0,-7 11 0,13-3 0,-2 17 0,4 1 0,4 9 0,-2 1 0,6 5 0,-3-1 0,4-2 0,0 2 0,4-3 0,3 4 0,1 2 0,3 2 0,0 3 0,-3 0 0,7 0 0,3 0 0,0 0 0,8 8 0,4 14 0,-4 3 0,10 17 0,-10-1 0,7 4 0,-1 8 0,1-3 0,0 0 0,-6-3 0,-2-6 0,-5 0 0,-1-12 0,-4-1 0,-3-12 0,-4-3 0,0-1 0,-1-5 0,-8-55 0,-13 0 0,2-5 0,-4-4-223,-5 7 1,-3 2 222,-14-36 0,16 37 0,0 1 0,-14-27 0,6 0 0,1 10 0,13 22 0,-1 12 0,11 7 0,-2 10 0,8 0 445,0 5-445,0-4 0,10 6 0,0-1 0,5 6 0,1 0 0,-3 0 0,4 0 0,0 12 0,7 11 0,-4 6 0,11 13 0,-9-1 0,9 4 0,-8 2 0,2-11 0,-6-3 0,-1-10 0,-5-1 0,-1-9 0,-4-2 0,0-3 0,-1-4 0,-13-29 0,-1 14 0,-14-26 0,4 24 0,0 0 0,-4-4 0,2 7 0,-7-3 0,8 8 0,-9 1 0,4 4 0,-5 0 0,0 0 0,5 0 0,-3 0 0,8 8 0,-6 11 0,6 6 0,3 13 0,1 3 0,3 1 0,0 11 0,6-11 0,0 5 0,0-7 0,4-10 0,-3 2 0,4-18 0,-4 2 0,0-8 0,-4-4 0,-4-1 0,0-3 0,-5 0 0,0-3 0,0-6 0,0-4 0,-5-5 0,4 1 0,-4 3 0,5-2 0,0 7 0,4 0 0,2 2 0,3 6 0,0-2 0,-3 13 0,3-8 0,-3 11 0,-1-12 0,0 2 0,-10-3 0,4 0 0,-9 0 0,4 0 0,-6-13 0,6 6 0,-5-16 0,10 10 0,0-5 0,2 5 0,7 1 0,-3 4 0,5 3 0,2 30 0,2-6 0,3 19 0,0-12 0,0-8 0,0 0 0,0-6 0,0-5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74B5-E20B-7E4B-8EF5-88E4A50FB182}" type="datetimeFigureOut">
              <a:rPr lang="en-US" smtClean="0"/>
              <a:t>9/7/20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2938-3869-8C4E-8A56-FDBF49EC1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9/7/20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4.xml"/><Relationship Id="rId1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customXml" Target="../ink/ink1.xml"/><Relationship Id="rId12" Type="http://schemas.openxmlformats.org/officeDocument/2006/relationships/image" Target="../media/image8.png"/><Relationship Id="rId17" Type="http://schemas.openxmlformats.org/officeDocument/2006/relationships/customXml" Target="../ink/ink6.xml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customXml" Target="../ink/ink3.xml"/><Relationship Id="rId5" Type="http://schemas.openxmlformats.org/officeDocument/2006/relationships/image" Target="../media/image4.jpg"/><Relationship Id="rId15" Type="http://schemas.openxmlformats.org/officeDocument/2006/relationships/customXml" Target="../ink/ink5.xml"/><Relationship Id="rId10" Type="http://schemas.openxmlformats.org/officeDocument/2006/relationships/image" Target="../media/image7.png"/><Relationship Id="rId19" Type="http://schemas.openxmlformats.org/officeDocument/2006/relationships/customXml" Target="../ink/ink7.xml"/><Relationship Id="rId4" Type="http://schemas.openxmlformats.org/officeDocument/2006/relationships/image" Target="../media/image3.jpg"/><Relationship Id="rId9" Type="http://schemas.openxmlformats.org/officeDocument/2006/relationships/customXml" Target="../ink/ink2.xm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2.xml"/><Relationship Id="rId3" Type="http://schemas.openxmlformats.org/officeDocument/2006/relationships/image" Target="../media/image14.jpg"/><Relationship Id="rId7" Type="http://schemas.openxmlformats.org/officeDocument/2006/relationships/image" Target="../media/image11.png"/><Relationship Id="rId12" Type="http://schemas.openxmlformats.org/officeDocument/2006/relationships/customXml" Target="../ink/ink1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11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customXml" Target="../ink/ink10.xml"/><Relationship Id="rId4" Type="http://schemas.openxmlformats.org/officeDocument/2006/relationships/image" Target="../media/image15.jpg"/><Relationship Id="rId9" Type="http://schemas.openxmlformats.org/officeDocument/2006/relationships/image" Target="../media/image16.png"/><Relationship Id="rId14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521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VIDEO &amp; 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3874110"/>
            <a:ext cx="7285663" cy="148042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Week 3: Post-WWII Mediascape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1253958"/>
            <a:ext cx="7416116" cy="3888057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“Video as an idea, as a working method, rather than a specific medium, a particular piece—something to keep in the back if my mind while I’m doing something else” (Vito </a:t>
            </a:r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Acconci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43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536" y="3338001"/>
            <a:ext cx="4267344" cy="318863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000" b="1">
                <a:latin typeface="Arial"/>
                <a:cs typeface="Arial"/>
              </a:rPr>
              <a:t>The 1940s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b="1">
                <a:latin typeface="Arial"/>
                <a:cs typeface="Arial"/>
              </a:rPr>
              <a:t>World War II</a:t>
            </a:r>
          </a:p>
          <a:p>
            <a:pPr lvl="1" algn="l">
              <a:lnSpc>
                <a:spcPct val="90000"/>
              </a:lnSpc>
            </a:pPr>
            <a:endParaRPr lang="en-US" sz="1200">
              <a:latin typeface="Arial"/>
              <a:cs typeface="Arial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1941 – Japan attacks Pearl Harbor, US enters the war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1942 – Executive Order 9066, Japanese American internment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Nazism and the Holocaust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Women in the workplace (e.g. Rosie the Riveter)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Racial segregation in the arm forces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Atom bomb dropped on Hiroshima and Nagasaki; Japan surrendered in 1945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US becomes a “superpower”.</a:t>
            </a:r>
          </a:p>
        </p:txBody>
      </p:sp>
      <p:pic>
        <p:nvPicPr>
          <p:cNvPr id="14" name="Picture 13" descr="A group of people in a rocky area&#10;&#10;Description automatically generated">
            <a:extLst>
              <a:ext uri="{FF2B5EF4-FFF2-40B4-BE49-F238E27FC236}">
                <a16:creationId xmlns:a16="http://schemas.microsoft.com/office/drawing/2014/main" id="{3E3EE8A1-6B28-804F-B10A-E6F45094D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" r="7" b="7"/>
          <a:stretch/>
        </p:blipFill>
        <p:spPr>
          <a:xfrm>
            <a:off x="3" y="881953"/>
            <a:ext cx="2748621" cy="2310286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343972" y="451044"/>
            <a:ext cx="1731437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2" name="Picture 11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60996CF-4C77-A249-AE2F-70964958D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1" r="19356"/>
          <a:stretch/>
        </p:blipFill>
        <p:spPr>
          <a:xfrm>
            <a:off x="3193440" y="9426"/>
            <a:ext cx="3038933" cy="3192239"/>
          </a:xfrm>
          <a:prstGeom prst="rect">
            <a:avLst/>
          </a:prstGeom>
        </p:spPr>
      </p:pic>
      <p:pic>
        <p:nvPicPr>
          <p:cNvPr id="6" name="Picture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F1E388C3-04BC-B247-AC5A-79EC3E53A9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60" r="20014" b="-1"/>
          <a:stretch/>
        </p:blipFill>
        <p:spPr>
          <a:xfrm>
            <a:off x="6359979" y="863600"/>
            <a:ext cx="2122714" cy="1894535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7100232" y="434000"/>
            <a:ext cx="1731438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00" y="5377218"/>
            <a:ext cx="3290816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096C65E-9F35-7547-BB00-FC45C96B07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50" r="13508" b="3"/>
          <a:stretch/>
        </p:blipFill>
        <p:spPr>
          <a:xfrm>
            <a:off x="4682888" y="3338001"/>
            <a:ext cx="1549485" cy="2507628"/>
          </a:xfrm>
          <a:prstGeom prst="rect">
            <a:avLst/>
          </a:prstGeom>
        </p:spPr>
      </p:pic>
      <p:pic>
        <p:nvPicPr>
          <p:cNvPr id="4" name="Picture 3" descr="A picture containing newspaper, person, text, person&#10;&#10;Description automatically generated">
            <a:extLst>
              <a:ext uri="{FF2B5EF4-FFF2-40B4-BE49-F238E27FC236}">
                <a16:creationId xmlns:a16="http://schemas.microsoft.com/office/drawing/2014/main" id="{D5425AC2-8024-4F4D-A484-B70ACAE343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91" r="21769" b="-4"/>
          <a:stretch/>
        </p:blipFill>
        <p:spPr>
          <a:xfrm>
            <a:off x="6703266" y="2919002"/>
            <a:ext cx="2440734" cy="2940275"/>
          </a:xfrm>
          <a:prstGeom prst="rect">
            <a:avLst/>
          </a:prstGeom>
        </p:spPr>
      </p:pic>
      <p:sp>
        <p:nvSpPr>
          <p:cNvPr id="30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57624" y="2919002"/>
            <a:ext cx="1893804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D1F9CB-03F7-724D-9D49-5F722AAF8881}"/>
              </a:ext>
            </a:extLst>
          </p:cNvPr>
          <p:cNvGrpSpPr/>
          <p:nvPr/>
        </p:nvGrpSpPr>
        <p:grpSpPr>
          <a:xfrm>
            <a:off x="544487" y="5347641"/>
            <a:ext cx="3451320" cy="68400"/>
            <a:chOff x="544487" y="5347641"/>
            <a:chExt cx="3451320" cy="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F4E93B-58FE-8149-AA46-D12BC307F988}"/>
                    </a:ext>
                  </a:extLst>
                </p14:cNvPr>
                <p14:cNvContentPartPr/>
                <p14:nvPr/>
              </p14:nvContentPartPr>
              <p14:xfrm>
                <a:off x="678767" y="5357001"/>
                <a:ext cx="594000" cy="59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F4E93B-58FE-8149-AA46-D12BC307F9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0127" y="5348361"/>
                  <a:ext cx="611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7A482D-58AE-EC4E-9C31-1C2A5241CFA7}"/>
                    </a:ext>
                  </a:extLst>
                </p14:cNvPr>
                <p14:cNvContentPartPr/>
                <p14:nvPr/>
              </p14:nvContentPartPr>
              <p14:xfrm>
                <a:off x="697847" y="5385801"/>
                <a:ext cx="211680" cy="1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7A482D-58AE-EC4E-9C31-1C2A5241CF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9207" y="5377161"/>
                  <a:ext cx="229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D0BA0B0-F66A-B648-B3F2-26F77856986E}"/>
                    </a:ext>
                  </a:extLst>
                </p14:cNvPr>
                <p14:cNvContentPartPr/>
                <p14:nvPr/>
              </p14:nvContentPartPr>
              <p14:xfrm>
                <a:off x="544487" y="5348721"/>
                <a:ext cx="320040" cy="42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D0BA0B0-F66A-B648-B3F2-26F77856986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5847" y="5340081"/>
                  <a:ext cx="337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B8D9E7-83E7-5648-9267-E461D5CA9F22}"/>
                    </a:ext>
                  </a:extLst>
                </p14:cNvPr>
                <p14:cNvContentPartPr/>
                <p14:nvPr/>
              </p14:nvContentPartPr>
              <p14:xfrm>
                <a:off x="823127" y="5352681"/>
                <a:ext cx="3172680" cy="30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B8D9E7-83E7-5648-9267-E461D5CA9F2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5487" y="5335041"/>
                  <a:ext cx="3208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4D70CC-AC71-9245-98DE-DC3C6B5A8D5F}"/>
                    </a:ext>
                  </a:extLst>
                </p14:cNvPr>
                <p14:cNvContentPartPr/>
                <p14:nvPr/>
              </p14:nvContentPartPr>
              <p14:xfrm>
                <a:off x="3275087" y="5347641"/>
                <a:ext cx="579240" cy="25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4D70CC-AC71-9245-98DE-DC3C6B5A8D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57447" y="5330001"/>
                  <a:ext cx="61488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004D3A6-C2BE-7E47-BE42-447B6461CCC5}"/>
                  </a:ext>
                </a:extLst>
              </p14:cNvPr>
              <p14:cNvContentPartPr/>
              <p14:nvPr/>
            </p14:nvContentPartPr>
            <p14:xfrm>
              <a:off x="6439487" y="6588561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004D3A6-C2BE-7E47-BE42-447B6461CC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21847" y="65705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D8C66D-58C9-4F48-BCE7-31E5FB18914B}"/>
                  </a:ext>
                </a:extLst>
              </p14:cNvPr>
              <p14:cNvContentPartPr/>
              <p14:nvPr/>
            </p14:nvContentPartPr>
            <p14:xfrm>
              <a:off x="3326196" y="5380311"/>
              <a:ext cx="159120" cy="2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D8C66D-58C9-4F48-BCE7-31E5FB18914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17196" y="5371671"/>
                <a:ext cx="17676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83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5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in a chair&#10;&#10;Description automatically generated">
            <a:extLst>
              <a:ext uri="{FF2B5EF4-FFF2-40B4-BE49-F238E27FC236}">
                <a16:creationId xmlns:a16="http://schemas.microsoft.com/office/drawing/2014/main" id="{D4E25B64-557E-494F-BD5C-4D49AECA8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6" r="13919"/>
          <a:stretch/>
        </p:blipFill>
        <p:spPr>
          <a:xfrm>
            <a:off x="2682914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5" name="Picture 14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B317A8F7-A132-6444-8E18-A1A30E465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9" r="1" b="1"/>
          <a:stretch/>
        </p:blipFill>
        <p:spPr>
          <a:xfrm>
            <a:off x="5866892" y="3456433"/>
            <a:ext cx="3277108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1" name="Picture 10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D81E61AF-4AC9-9848-BA19-DD8E8706F4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6" r="7490" b="3"/>
          <a:stretch/>
        </p:blipFill>
        <p:spPr>
          <a:xfrm>
            <a:off x="2722695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56" name="Freeform: Shape 47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97852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7" name="Freeform: Shape 49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9878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riding a horse in the snow&#10;&#10;Description automatically generated">
            <a:extLst>
              <a:ext uri="{FF2B5EF4-FFF2-40B4-BE49-F238E27FC236}">
                <a16:creationId xmlns:a16="http://schemas.microsoft.com/office/drawing/2014/main" id="{E809A8FA-4B9C-DF44-86A3-01823F1A4C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58" r="27129" b="2"/>
          <a:stretch/>
        </p:blipFill>
        <p:spPr>
          <a:xfrm>
            <a:off x="5883905" y="10"/>
            <a:ext cx="3260096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4544568"/>
            <a:ext cx="256122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004D3A6-C2BE-7E47-BE42-447B6461CCC5}"/>
                  </a:ext>
                </a:extLst>
              </p14:cNvPr>
              <p14:cNvContentPartPr/>
              <p14:nvPr/>
            </p14:nvContentPartPr>
            <p14:xfrm>
              <a:off x="6439487" y="6588561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004D3A6-C2BE-7E47-BE42-447B6461CC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1847" y="65705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59090F-6493-5C44-B755-86BB628E023B}"/>
                  </a:ext>
                </a:extLst>
              </p14:cNvPr>
              <p14:cNvContentPartPr/>
              <p14:nvPr/>
            </p14:nvContentPartPr>
            <p14:xfrm>
              <a:off x="341447" y="586691"/>
              <a:ext cx="582480" cy="305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59090F-6493-5C44-B755-86BB628E02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447" y="524051"/>
                <a:ext cx="7081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707A158-456D-DF4D-B2CF-6BD71C502A2D}"/>
                  </a:ext>
                </a:extLst>
              </p14:cNvPr>
              <p14:cNvContentPartPr/>
              <p14:nvPr/>
            </p14:nvContentPartPr>
            <p14:xfrm>
              <a:off x="315887" y="4548851"/>
              <a:ext cx="2576880" cy="18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707A158-456D-DF4D-B2CF-6BD71C502A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7887" y="4531211"/>
                <a:ext cx="261252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082D18B-B621-1148-BD83-80208C222D4D}"/>
              </a:ext>
            </a:extLst>
          </p:cNvPr>
          <p:cNvGrpSpPr/>
          <p:nvPr/>
        </p:nvGrpSpPr>
        <p:grpSpPr>
          <a:xfrm>
            <a:off x="1143887" y="2467331"/>
            <a:ext cx="360" cy="360"/>
            <a:chOff x="1143887" y="246733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8A9544C-F82B-F447-9471-1C27D30B4B9C}"/>
                    </a:ext>
                  </a:extLst>
                </p14:cNvPr>
                <p14:cNvContentPartPr/>
                <p14:nvPr/>
              </p14:nvContentPartPr>
              <p14:xfrm>
                <a:off x="1143887" y="2467331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8A9544C-F82B-F447-9471-1C27D30B4B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5887" y="24496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3FBCA2F-1242-6844-9471-CE745B7C6BC0}"/>
                    </a:ext>
                  </a:extLst>
                </p14:cNvPr>
                <p14:cNvContentPartPr/>
                <p14:nvPr/>
              </p14:nvContentPartPr>
              <p14:xfrm>
                <a:off x="1143887" y="2467331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3FBCA2F-1242-6844-9471-CE745B7C6B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5887" y="24496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2DED35-5950-804C-B937-D683D10425EB}"/>
                    </a:ext>
                  </a:extLst>
                </p14:cNvPr>
                <p14:cNvContentPartPr/>
                <p14:nvPr/>
              </p14:nvContentPartPr>
              <p14:xfrm>
                <a:off x="1143887" y="2467331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2DED35-5950-804C-B937-D683D10425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5887" y="24496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51" y="1364460"/>
            <a:ext cx="2854630" cy="379275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>
                <a:latin typeface="Arial"/>
                <a:cs typeface="Arial"/>
              </a:rPr>
              <a:t>The 1950s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l">
              <a:lnSpc>
                <a:spcPct val="90000"/>
              </a:lnSpc>
            </a:pPr>
            <a:r>
              <a:rPr lang="en-US" sz="2000" b="1">
                <a:latin typeface="Arial"/>
                <a:cs typeface="Arial"/>
              </a:rPr>
              <a:t>The Cold War</a:t>
            </a:r>
          </a:p>
          <a:p>
            <a:pPr lvl="1" algn="l">
              <a:lnSpc>
                <a:spcPct val="90000"/>
              </a:lnSpc>
            </a:pPr>
            <a:endParaRPr lang="en-US" sz="700">
              <a:latin typeface="Arial"/>
              <a:cs typeface="Arial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Nuclear arms race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Korean War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Red scare / HUAC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Hollywood 10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1951-53 Julius &amp; Ethel Rosenberg trial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Civil Rights – Rosa Parks, Emmett Till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Post-WWII baby boom &amp;  rise of consumerist culture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Television became the dominant media</a:t>
            </a:r>
          </a:p>
        </p:txBody>
      </p:sp>
    </p:spTree>
    <p:extLst>
      <p:ext uri="{BB962C8B-B14F-4D97-AF65-F5344CB8AC3E}">
        <p14:creationId xmlns:p14="http://schemas.microsoft.com/office/powerpoint/2010/main" val="206576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7814"/>
            <a:ext cx="9144000" cy="340980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Comparative Analysis: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suit&#10;&#10;Description automatically generated">
            <a:extLst>
              <a:ext uri="{FF2B5EF4-FFF2-40B4-BE49-F238E27FC236}">
                <a16:creationId xmlns:a16="http://schemas.microsoft.com/office/drawing/2014/main" id="{FBF355A5-D967-7140-8DD0-E0D8D1695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720" y="1421144"/>
            <a:ext cx="3388760" cy="4299172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7295046-4E45-7D40-948D-FD5790CF9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53" y="1421144"/>
            <a:ext cx="3388760" cy="42991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1EA43C-0170-CB40-B3F9-8844D945A221}"/>
              </a:ext>
            </a:extLst>
          </p:cNvPr>
          <p:cNvSpPr/>
          <p:nvPr/>
        </p:nvSpPr>
        <p:spPr>
          <a:xfrm>
            <a:off x="1084520" y="5739392"/>
            <a:ext cx="3374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Flower Drum Song </a:t>
            </a:r>
            <a:r>
              <a:rPr lang="en-US" b="1" dirty="0">
                <a:latin typeface="Arial"/>
                <a:cs typeface="Arial"/>
              </a:rPr>
              <a:t>(1961) </a:t>
            </a:r>
          </a:p>
          <a:p>
            <a:r>
              <a:rPr lang="en-US" b="1" dirty="0">
                <a:latin typeface="Arial"/>
                <a:cs typeface="Arial"/>
              </a:rPr>
              <a:t>Dir. Henry Koster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4684788" y="5720316"/>
            <a:ext cx="3374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Guess Who’s Coming to Dinner</a:t>
            </a:r>
            <a:r>
              <a:rPr lang="en-US" b="1" dirty="0">
                <a:latin typeface="Arial"/>
                <a:cs typeface="Arial"/>
              </a:rPr>
              <a:t> (1967) Dir. Stanley Kramer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5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Media Production Process: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After watching </a:t>
            </a:r>
            <a:r>
              <a:rPr lang="en-US" sz="2800" i="1" dirty="0">
                <a:latin typeface="Arial"/>
                <a:cs typeface="Arial"/>
              </a:rPr>
              <a:t>Television Delivers People </a:t>
            </a:r>
            <a:r>
              <a:rPr lang="en-US" sz="2800" dirty="0">
                <a:latin typeface="Arial"/>
                <a:cs typeface="Arial"/>
              </a:rPr>
              <a:t>(1973) by Richard Serra and Carlotta Fay Schoolman and </a:t>
            </a:r>
            <a:r>
              <a:rPr lang="en-US" sz="2800" i="1" dirty="0">
                <a:latin typeface="Arial"/>
                <a:cs typeface="Arial"/>
              </a:rPr>
              <a:t>Boomerang</a:t>
            </a:r>
            <a:r>
              <a:rPr lang="en-US" sz="2800" dirty="0">
                <a:latin typeface="Arial"/>
                <a:cs typeface="Arial"/>
              </a:rPr>
              <a:t> (1974) by Serra, what do you think these works tell us about media production processes?</a:t>
            </a:r>
          </a:p>
          <a:p>
            <a:pPr lvl="0"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41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Media Production Process: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After watching </a:t>
            </a:r>
            <a:r>
              <a:rPr lang="en-US" sz="2800" i="1" dirty="0">
                <a:latin typeface="Arial"/>
                <a:cs typeface="Arial"/>
              </a:rPr>
              <a:t>Television Delivers People </a:t>
            </a:r>
            <a:r>
              <a:rPr lang="en-US" sz="2800" dirty="0">
                <a:latin typeface="Arial"/>
                <a:cs typeface="Arial"/>
              </a:rPr>
              <a:t>(1973) by Richard Serra and Carlotta Fay Schoolman and </a:t>
            </a:r>
            <a:r>
              <a:rPr lang="en-US" sz="2800" i="1" dirty="0">
                <a:latin typeface="Arial"/>
                <a:cs typeface="Arial"/>
              </a:rPr>
              <a:t>Boomerang</a:t>
            </a:r>
            <a:r>
              <a:rPr lang="en-US" sz="2800" dirty="0">
                <a:latin typeface="Arial"/>
                <a:cs typeface="Arial"/>
              </a:rPr>
              <a:t> (1974) by Serra, what do you think these works tell us about media production processes?</a:t>
            </a:r>
          </a:p>
          <a:p>
            <a:pPr lvl="0"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how do they tell us?</a:t>
            </a: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75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Is a construction</a:t>
            </a:r>
          </a:p>
        </p:txBody>
      </p:sp>
    </p:spTree>
    <p:extLst>
      <p:ext uri="{BB962C8B-B14F-4D97-AF65-F5344CB8AC3E}">
        <p14:creationId xmlns:p14="http://schemas.microsoft.com/office/powerpoint/2010/main" val="189390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Is a construction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”Process not product.” (</a:t>
            </a:r>
            <a:r>
              <a:rPr lang="en-US" sz="2800" dirty="0" err="1">
                <a:latin typeface="Arial"/>
                <a:cs typeface="Arial"/>
              </a:rPr>
              <a:t>Armes</a:t>
            </a:r>
            <a:r>
              <a:rPr lang="en-US" sz="2800">
                <a:latin typeface="Arial"/>
                <a:cs typeface="Arial"/>
              </a:rPr>
              <a:t>, p.196)</a:t>
            </a:r>
          </a:p>
        </p:txBody>
      </p:sp>
    </p:spTree>
    <p:extLst>
      <p:ext uri="{BB962C8B-B14F-4D97-AF65-F5344CB8AC3E}">
        <p14:creationId xmlns:p14="http://schemas.microsoft.com/office/powerpoint/2010/main" val="96689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Is a construction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”Process not product.” (</a:t>
            </a:r>
            <a:r>
              <a:rPr lang="en-US" sz="2800" err="1">
                <a:latin typeface="Arial"/>
                <a:cs typeface="Arial"/>
              </a:rPr>
              <a:t>Armes</a:t>
            </a:r>
            <a:r>
              <a:rPr lang="en-US" sz="2800">
                <a:latin typeface="Arial"/>
                <a:cs typeface="Arial"/>
              </a:rPr>
              <a:t>, p.196)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Who is in control of the message?</a:t>
            </a:r>
          </a:p>
        </p:txBody>
      </p:sp>
    </p:spTree>
    <p:extLst>
      <p:ext uri="{BB962C8B-B14F-4D97-AF65-F5344CB8AC3E}">
        <p14:creationId xmlns:p14="http://schemas.microsoft.com/office/powerpoint/2010/main" val="38293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Is a construction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”Process not product.” (</a:t>
            </a:r>
            <a:r>
              <a:rPr lang="en-US" sz="2800" err="1">
                <a:latin typeface="Arial"/>
                <a:cs typeface="Arial"/>
              </a:rPr>
              <a:t>Armes</a:t>
            </a:r>
            <a:r>
              <a:rPr lang="en-US" sz="2800">
                <a:latin typeface="Arial"/>
                <a:cs typeface="Arial"/>
              </a:rPr>
              <a:t>, p.196)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Who is in control of the message?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Who has access to production and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60503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Is a construction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”Process not product.” (</a:t>
            </a:r>
            <a:r>
              <a:rPr lang="en-US" sz="2800" err="1">
                <a:latin typeface="Arial"/>
                <a:cs typeface="Arial"/>
              </a:rPr>
              <a:t>Armes</a:t>
            </a:r>
            <a:r>
              <a:rPr lang="en-US" sz="2800">
                <a:latin typeface="Arial"/>
                <a:cs typeface="Arial"/>
              </a:rPr>
              <a:t>, p.196)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Who is in control of the message?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Who has access to production and distribution?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Who is the audience?</a:t>
            </a:r>
          </a:p>
        </p:txBody>
      </p:sp>
    </p:spTree>
    <p:extLst>
      <p:ext uri="{BB962C8B-B14F-4D97-AF65-F5344CB8AC3E}">
        <p14:creationId xmlns:p14="http://schemas.microsoft.com/office/powerpoint/2010/main" val="44190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Is a construction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”Process not product.” (</a:t>
            </a:r>
            <a:r>
              <a:rPr lang="en-US" sz="2800" err="1">
                <a:latin typeface="Arial"/>
                <a:cs typeface="Arial"/>
              </a:rPr>
              <a:t>Armes</a:t>
            </a:r>
            <a:r>
              <a:rPr lang="en-US" sz="2800">
                <a:latin typeface="Arial"/>
                <a:cs typeface="Arial"/>
              </a:rPr>
              <a:t>, p.196)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Who is in control of the message?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Who has access to production and distribution?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Who is the audience?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cs typeface="Arial"/>
              </a:rPr>
              <a:t>What is the purpose (education, entertainment, propaganda, activism, and more)?</a:t>
            </a:r>
          </a:p>
        </p:txBody>
      </p:sp>
    </p:spTree>
    <p:extLst>
      <p:ext uri="{BB962C8B-B14F-4D97-AF65-F5344CB8AC3E}">
        <p14:creationId xmlns:p14="http://schemas.microsoft.com/office/powerpoint/2010/main" val="239121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450</Words>
  <Application>Microsoft Macintosh PowerPoint</Application>
  <PresentationFormat>On-screen Show 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VIDEO &amp; DIVERSITY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&amp; DIVERSITY</dc:title>
  <dc:creator>Ming-Yuen Ma</dc:creator>
  <cp:lastModifiedBy>Ming-Yuen Ma</cp:lastModifiedBy>
  <cp:revision>7</cp:revision>
  <dcterms:created xsi:type="dcterms:W3CDTF">2020-09-07T01:21:38Z</dcterms:created>
  <dcterms:modified xsi:type="dcterms:W3CDTF">2020-09-08T00:16:55Z</dcterms:modified>
</cp:coreProperties>
</file>