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388" r:id="rId3"/>
    <p:sldId id="389" r:id="rId4"/>
    <p:sldId id="390" r:id="rId5"/>
    <p:sldId id="391" r:id="rId6"/>
    <p:sldId id="393" r:id="rId7"/>
    <p:sldId id="392" r:id="rId8"/>
    <p:sldId id="331" r:id="rId9"/>
    <p:sldId id="394" r:id="rId10"/>
    <p:sldId id="395" r:id="rId11"/>
    <p:sldId id="396" r:id="rId12"/>
    <p:sldId id="398" r:id="rId13"/>
    <p:sldId id="39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57"/>
    <p:restoredTop sz="86447"/>
  </p:normalViewPr>
  <p:slideViewPr>
    <p:cSldViewPr snapToGrid="0" snapToObjects="1">
      <p:cViewPr>
        <p:scale>
          <a:sx n="100" d="100"/>
          <a:sy n="100" d="100"/>
        </p:scale>
        <p:origin x="296" y="296"/>
      </p:cViewPr>
      <p:guideLst>
        <p:guide orient="horz" pos="2160"/>
        <p:guide pos="2880"/>
      </p:guideLst>
    </p:cSldViewPr>
  </p:slideViewPr>
  <p:outlineViewPr>
    <p:cViewPr>
      <p:scale>
        <a:sx n="33" d="100"/>
        <a:sy n="33" d="100"/>
      </p:scale>
      <p:origin x="0" y="-5152"/>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94" d="100"/>
          <a:sy n="94" d="100"/>
        </p:scale>
        <p:origin x="316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5074B5-E20B-7E4B-8EF5-88E4A50FB182}" type="datetimeFigureOut">
              <a:rPr lang="en-US" smtClean="0"/>
              <a:t>10/3/20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642938-3869-8C4E-8A56-FDBF49EC1872}" type="slidenum">
              <a:rPr lang="en-US" smtClean="0"/>
              <a:t>‹#›</a:t>
            </a:fld>
            <a:endParaRPr lang="en-US" dirty="0"/>
          </a:p>
        </p:txBody>
      </p:sp>
    </p:spTree>
    <p:extLst>
      <p:ext uri="{BB962C8B-B14F-4D97-AF65-F5344CB8AC3E}">
        <p14:creationId xmlns:p14="http://schemas.microsoft.com/office/powerpoint/2010/main" val="4265815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8</a:t>
            </a:fld>
            <a:endParaRPr lang="en-US" dirty="0"/>
          </a:p>
        </p:txBody>
      </p:sp>
    </p:spTree>
    <p:extLst>
      <p:ext uri="{BB962C8B-B14F-4D97-AF65-F5344CB8AC3E}">
        <p14:creationId xmlns:p14="http://schemas.microsoft.com/office/powerpoint/2010/main" val="3093092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9</a:t>
            </a:fld>
            <a:endParaRPr lang="en-US" dirty="0"/>
          </a:p>
        </p:txBody>
      </p:sp>
    </p:spTree>
    <p:extLst>
      <p:ext uri="{BB962C8B-B14F-4D97-AF65-F5344CB8AC3E}">
        <p14:creationId xmlns:p14="http://schemas.microsoft.com/office/powerpoint/2010/main" val="194915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10</a:t>
            </a:fld>
            <a:endParaRPr lang="en-US" dirty="0"/>
          </a:p>
        </p:txBody>
      </p:sp>
    </p:spTree>
    <p:extLst>
      <p:ext uri="{BB962C8B-B14F-4D97-AF65-F5344CB8AC3E}">
        <p14:creationId xmlns:p14="http://schemas.microsoft.com/office/powerpoint/2010/main" val="472208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11</a:t>
            </a:fld>
            <a:endParaRPr lang="en-US" dirty="0"/>
          </a:p>
        </p:txBody>
      </p:sp>
    </p:spTree>
    <p:extLst>
      <p:ext uri="{BB962C8B-B14F-4D97-AF65-F5344CB8AC3E}">
        <p14:creationId xmlns:p14="http://schemas.microsoft.com/office/powerpoint/2010/main" val="3928011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12</a:t>
            </a:fld>
            <a:endParaRPr lang="en-US" dirty="0"/>
          </a:p>
        </p:txBody>
      </p:sp>
    </p:spTree>
    <p:extLst>
      <p:ext uri="{BB962C8B-B14F-4D97-AF65-F5344CB8AC3E}">
        <p14:creationId xmlns:p14="http://schemas.microsoft.com/office/powerpoint/2010/main" val="302555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13</a:t>
            </a:fld>
            <a:endParaRPr lang="en-US" dirty="0"/>
          </a:p>
        </p:txBody>
      </p:sp>
    </p:spTree>
    <p:extLst>
      <p:ext uri="{BB962C8B-B14F-4D97-AF65-F5344CB8AC3E}">
        <p14:creationId xmlns:p14="http://schemas.microsoft.com/office/powerpoint/2010/main" val="42363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602E06-6383-CD41-A89C-C18DB2948F67}" type="datetimeFigureOut">
              <a:rPr lang="en-US" smtClean="0"/>
              <a:pPr/>
              <a:t>10/3/20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10/3/20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10/3/20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10/3/20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602E06-6383-CD41-A89C-C18DB2948F67}" type="datetimeFigureOut">
              <a:rPr lang="en-US" smtClean="0"/>
              <a:pPr/>
              <a:t>10/3/20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602E06-6383-CD41-A89C-C18DB2948F67}" type="datetimeFigureOut">
              <a:rPr lang="en-US" smtClean="0"/>
              <a:pPr/>
              <a:t>10/3/20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602E06-6383-CD41-A89C-C18DB2948F67}" type="datetimeFigureOut">
              <a:rPr lang="en-US" smtClean="0"/>
              <a:pPr/>
              <a:t>10/3/20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602E06-6383-CD41-A89C-C18DB2948F67}" type="datetimeFigureOut">
              <a:rPr lang="en-US" smtClean="0"/>
              <a:pPr/>
              <a:t>10/3/20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2E06-6383-CD41-A89C-C18DB2948F67}" type="datetimeFigureOut">
              <a:rPr lang="en-US" smtClean="0"/>
              <a:pPr/>
              <a:t>10/3/20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10/3/20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10/3/20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2E06-6383-CD41-A89C-C18DB2948F67}" type="datetimeFigureOut">
              <a:rPr lang="en-US" smtClean="0"/>
              <a:pPr/>
              <a:t>10/3/20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AD372-DC91-424A-9BC0-BEF46D0A27C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5219"/>
            <a:ext cx="7772400" cy="1470025"/>
          </a:xfrm>
        </p:spPr>
        <p:txBody>
          <a:bodyPr>
            <a:normAutofit/>
          </a:bodyPr>
          <a:lstStyle/>
          <a:p>
            <a:r>
              <a:rPr lang="en-US" b="1" dirty="0">
                <a:latin typeface="Arial"/>
                <a:cs typeface="Arial"/>
              </a:rPr>
              <a:t>VIDEO &amp; DIVERSITY</a:t>
            </a:r>
          </a:p>
        </p:txBody>
      </p:sp>
      <p:sp>
        <p:nvSpPr>
          <p:cNvPr id="3" name="Subtitle 2"/>
          <p:cNvSpPr>
            <a:spLocks noGrp="1"/>
          </p:cNvSpPr>
          <p:nvPr>
            <p:ph type="subTitle" idx="1"/>
          </p:nvPr>
        </p:nvSpPr>
        <p:spPr>
          <a:xfrm>
            <a:off x="915631" y="3874110"/>
            <a:ext cx="7285663" cy="1480426"/>
          </a:xfrm>
        </p:spPr>
        <p:txBody>
          <a:bodyPr>
            <a:normAutofit/>
          </a:bodyPr>
          <a:lstStyle/>
          <a:p>
            <a:r>
              <a:rPr lang="en-US" sz="4000" b="1" dirty="0">
                <a:latin typeface="Arial"/>
                <a:cs typeface="Arial"/>
              </a:rPr>
              <a:t>Week 7: Feminist Video Art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0" y="497814"/>
            <a:ext cx="7772400" cy="6004586"/>
          </a:xfrm>
        </p:spPr>
        <p:txBody>
          <a:bodyPr>
            <a:normAutofit/>
          </a:bodyPr>
          <a:lstStyle/>
          <a:p>
            <a:r>
              <a:rPr lang="en-US" sz="4000" b="1" dirty="0">
                <a:solidFill>
                  <a:srgbClr val="FFFF00"/>
                </a:solidFill>
                <a:latin typeface="Arial"/>
                <a:cs typeface="Arial"/>
              </a:rPr>
              <a:t>Comparative Analysis</a:t>
            </a:r>
          </a:p>
          <a:p>
            <a:pPr marL="571500" lvl="0" indent="-5715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Martha Gever argues: “Many women artists recognize that the project of counteracting descriptions of ‘reality’ that routinely objectify women would not be effective if the concept of ‘reality’ itself was not overhauled.  That meant initiating a thorough and specific examination of the ways in which ‘real’ events and people were represented.” (p. 230) </a:t>
            </a:r>
          </a:p>
          <a:p>
            <a:pPr marL="571500" lvl="0" indent="-5715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6011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0" y="497814"/>
            <a:ext cx="7772400" cy="6004586"/>
          </a:xfrm>
        </p:spPr>
        <p:txBody>
          <a:bodyPr>
            <a:normAutofit/>
          </a:bodyPr>
          <a:lstStyle/>
          <a:p>
            <a:r>
              <a:rPr lang="en-US" sz="4000" b="1" dirty="0">
                <a:solidFill>
                  <a:srgbClr val="FFFF00"/>
                </a:solidFill>
                <a:latin typeface="Arial"/>
                <a:cs typeface="Arial"/>
              </a:rPr>
              <a:t>Comparative Analysis</a:t>
            </a:r>
          </a:p>
          <a:p>
            <a:pPr marL="571500" lvl="0" indent="-5715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dirty="0">
                <a:solidFill>
                  <a:srgbClr val="FFFF00"/>
                </a:solidFill>
                <a:latin typeface="Arial" panose="020B0604020202020204" pitchFamily="34" charset="0"/>
                <a:cs typeface="Arial" panose="020B0604020202020204" pitchFamily="34" charset="0"/>
              </a:rPr>
              <a:t>Do Clarke or Rubinitz and Magnuson’s videotapes support Gever’s argument?  If so, in what ways?</a:t>
            </a: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dirty="0">
                <a:solidFill>
                  <a:srgbClr val="FFFF00"/>
                </a:solidFill>
                <a:latin typeface="Arial" panose="020B0604020202020204" pitchFamily="34" charset="0"/>
                <a:cs typeface="Arial" panose="020B0604020202020204" pitchFamily="34" charset="0"/>
              </a:rPr>
              <a:t>How about the lived experiences and media practices of Kate Horsfield and Susan Mogul, both of whom participated in the Feminist video art movement?</a:t>
            </a: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571500" lvl="0" indent="-5715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2650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person, indoor, teeth&#10;&#10;Description automatically generated">
            <a:extLst>
              <a:ext uri="{FF2B5EF4-FFF2-40B4-BE49-F238E27FC236}">
                <a16:creationId xmlns:a16="http://schemas.microsoft.com/office/drawing/2014/main" id="{FC4C396D-C66A-FD40-99F2-64BDC9F7EDA5}"/>
              </a:ext>
            </a:extLst>
          </p:cNvPr>
          <p:cNvPicPr>
            <a:picLocks noChangeAspect="1"/>
          </p:cNvPicPr>
          <p:nvPr/>
        </p:nvPicPr>
        <p:blipFill>
          <a:blip r:embed="rId3"/>
          <a:stretch>
            <a:fillRect/>
          </a:stretch>
        </p:blipFill>
        <p:spPr>
          <a:xfrm>
            <a:off x="-341472" y="0"/>
            <a:ext cx="9826943" cy="6896100"/>
          </a:xfrm>
          <a:prstGeom prst="rect">
            <a:avLst/>
          </a:prstGeom>
        </p:spPr>
      </p:pic>
      <p:sp>
        <p:nvSpPr>
          <p:cNvPr id="8" name="Rectangle 7">
            <a:extLst>
              <a:ext uri="{FF2B5EF4-FFF2-40B4-BE49-F238E27FC236}">
                <a16:creationId xmlns:a16="http://schemas.microsoft.com/office/drawing/2014/main" id="{BE77A898-8AA3-A744-AA1A-0E9FFC62E8DA}"/>
              </a:ext>
            </a:extLst>
          </p:cNvPr>
          <p:cNvSpPr/>
          <p:nvPr/>
        </p:nvSpPr>
        <p:spPr>
          <a:xfrm>
            <a:off x="0" y="5555216"/>
            <a:ext cx="9144000" cy="369332"/>
          </a:xfrm>
          <a:prstGeom prst="rect">
            <a:avLst/>
          </a:prstGeom>
        </p:spPr>
        <p:txBody>
          <a:bodyPr wrap="square">
            <a:spAutoFit/>
          </a:bodyPr>
          <a:lstStyle/>
          <a:p>
            <a:pPr algn="ctr"/>
            <a:r>
              <a:rPr lang="en-US" b="1" i="1" dirty="0">
                <a:solidFill>
                  <a:srgbClr val="FFFF00"/>
                </a:solidFill>
                <a:latin typeface="Arial"/>
                <a:cs typeface="Arial"/>
              </a:rPr>
              <a:t>Joan Does Dynasty </a:t>
            </a:r>
            <a:r>
              <a:rPr lang="en-US" b="1" dirty="0">
                <a:solidFill>
                  <a:srgbClr val="FFFF00"/>
                </a:solidFill>
                <a:latin typeface="Arial"/>
                <a:cs typeface="Arial"/>
              </a:rPr>
              <a:t>(1986) Dir. Joan Braderman</a:t>
            </a:r>
            <a:endParaRPr lang="en-US" dirty="0">
              <a:solidFill>
                <a:srgbClr val="FFFF00"/>
              </a:solidFill>
            </a:endParaRPr>
          </a:p>
        </p:txBody>
      </p:sp>
      <p:sp>
        <p:nvSpPr>
          <p:cNvPr id="3" name="Subtitle 2"/>
          <p:cNvSpPr>
            <a:spLocks noGrp="1"/>
          </p:cNvSpPr>
          <p:nvPr>
            <p:ph type="subTitle" idx="1"/>
          </p:nvPr>
        </p:nvSpPr>
        <p:spPr>
          <a:xfrm>
            <a:off x="0" y="497814"/>
            <a:ext cx="9144000" cy="3409806"/>
          </a:xfrm>
        </p:spPr>
        <p:txBody>
          <a:bodyPr>
            <a:normAutofit/>
          </a:bodyPr>
          <a:lstStyle/>
          <a:p>
            <a:r>
              <a:rPr lang="en-US" sz="4000" b="1" dirty="0">
                <a:solidFill>
                  <a:srgbClr val="FFFF00"/>
                </a:solidFill>
                <a:latin typeface="Arial"/>
                <a:cs typeface="Arial"/>
              </a:rPr>
              <a:t>Comparative Analysis</a:t>
            </a:r>
          </a:p>
          <a:p>
            <a:pPr marL="571500" lvl="0" indent="-571500">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907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0" y="497814"/>
            <a:ext cx="7772400" cy="6004586"/>
          </a:xfrm>
        </p:spPr>
        <p:txBody>
          <a:bodyPr>
            <a:normAutofit/>
          </a:bodyPr>
          <a:lstStyle/>
          <a:p>
            <a:r>
              <a:rPr lang="en-US" sz="4000" b="1" dirty="0">
                <a:solidFill>
                  <a:srgbClr val="FFFF00"/>
                </a:solidFill>
                <a:latin typeface="Arial"/>
                <a:cs typeface="Arial"/>
              </a:rPr>
              <a:t>Comparative Analysis</a:t>
            </a:r>
          </a:p>
          <a:p>
            <a:pPr marL="571500" lvl="0" indent="-5715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dirty="0">
                <a:solidFill>
                  <a:srgbClr val="FFFF00"/>
                </a:solidFill>
                <a:latin typeface="Arial" panose="020B0604020202020204" pitchFamily="34" charset="0"/>
                <a:cs typeface="Arial" panose="020B0604020202020204" pitchFamily="34" charset="0"/>
              </a:rPr>
              <a:t>How do the videos, criticism and discourse, as well as lived experiences of U.S. feminist video art and artists support or challenge bell hooks’s definition of feminism?</a:t>
            </a: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dirty="0">
                <a:solidFill>
                  <a:srgbClr val="FFFF00"/>
                </a:solidFill>
                <a:latin typeface="Arial" panose="020B0604020202020204" pitchFamily="34" charset="0"/>
                <a:cs typeface="Arial" panose="020B0604020202020204" pitchFamily="34" charset="0"/>
              </a:rPr>
              <a:t>What about other ideas (e.g. “the personal is political”, social construction, consciousness raising, performance, parody and humor) from this week’s reading on feminism?</a:t>
            </a: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800" dirty="0">
              <a:solidFill>
                <a:srgbClr val="FFFF00"/>
              </a:solidFill>
              <a:latin typeface="Arial" panose="020B0604020202020204" pitchFamily="34" charset="0"/>
              <a:cs typeface="Arial" panose="020B0604020202020204" pitchFamily="34" charset="0"/>
            </a:endParaRPr>
          </a:p>
          <a:p>
            <a:pPr marL="571500" lvl="0" indent="-5715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2960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tanding in front of a building&#10;&#10;Description automatically generated">
            <a:extLst>
              <a:ext uri="{FF2B5EF4-FFF2-40B4-BE49-F238E27FC236}">
                <a16:creationId xmlns:a16="http://schemas.microsoft.com/office/drawing/2014/main" id="{573DAE27-9FBF-AB40-B71B-6F09FCAF11AE}"/>
              </a:ext>
            </a:extLst>
          </p:cNvPr>
          <p:cNvPicPr>
            <a:picLocks noChangeAspect="1"/>
          </p:cNvPicPr>
          <p:nvPr/>
        </p:nvPicPr>
        <p:blipFill>
          <a:blip r:embed="rId2"/>
          <a:stretch>
            <a:fillRect/>
          </a:stretch>
        </p:blipFill>
        <p:spPr>
          <a:xfrm>
            <a:off x="-655652" y="-119270"/>
            <a:ext cx="10279586" cy="6977269"/>
          </a:xfrm>
          <a:prstGeom prst="rect">
            <a:avLst/>
          </a:prstGeom>
        </p:spPr>
      </p:pic>
      <p:sp>
        <p:nvSpPr>
          <p:cNvPr id="3" name="Subtitle 2"/>
          <p:cNvSpPr>
            <a:spLocks noGrp="1"/>
          </p:cNvSpPr>
          <p:nvPr>
            <p:ph type="subTitle" idx="1"/>
          </p:nvPr>
        </p:nvSpPr>
        <p:spPr>
          <a:xfrm>
            <a:off x="863942" y="658995"/>
            <a:ext cx="7416116" cy="2168426"/>
          </a:xfrm>
        </p:spPr>
        <p:txBody>
          <a:bodyPr>
            <a:normAutofit/>
          </a:bodyPr>
          <a:lstStyle/>
          <a:p>
            <a:pPr algn="l"/>
            <a:r>
              <a:rPr lang="en-US" sz="4000" b="1" dirty="0">
                <a:solidFill>
                  <a:srgbClr val="FFFF00"/>
                </a:solidFill>
                <a:latin typeface="Arial"/>
                <a:cs typeface="Arial"/>
              </a:rPr>
              <a:t>Feminist Video Art </a:t>
            </a:r>
          </a:p>
          <a:p>
            <a:pPr algn="l"/>
            <a:r>
              <a:rPr lang="en-US" sz="4000" b="1" dirty="0">
                <a:solidFill>
                  <a:srgbClr val="FFFF00"/>
                </a:solidFill>
                <a:latin typeface="Arial"/>
                <a:cs typeface="Arial"/>
              </a:rPr>
              <a:t>in the 1970s</a:t>
            </a:r>
          </a:p>
          <a:p>
            <a:pPr marL="742950" lvl="0" indent="-742950" algn="l">
              <a:buFont typeface="+mj-lt"/>
              <a:buAutoNum type="arabicPeriod"/>
            </a:pPr>
            <a:endParaRPr lang="en-US" sz="2800" dirty="0">
              <a:solidFill>
                <a:srgbClr val="FFFF00"/>
              </a:solidFill>
              <a:latin typeface="Arial" panose="020B0604020202020204" pitchFamily="34" charset="0"/>
              <a:cs typeface="Arial" panose="020B0604020202020204" pitchFamily="34" charset="0"/>
            </a:endParaRPr>
          </a:p>
          <a:p>
            <a:pPr lvl="0" algn="l"/>
            <a:endParaRPr lang="en-US" sz="2800" dirty="0">
              <a:solidFill>
                <a:srgbClr val="FFFF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704EFFD-3337-C14A-906A-2E492BBA8F1B}"/>
              </a:ext>
            </a:extLst>
          </p:cNvPr>
          <p:cNvSpPr txBox="1"/>
          <p:nvPr/>
        </p:nvSpPr>
        <p:spPr>
          <a:xfrm>
            <a:off x="5626101" y="5862739"/>
            <a:ext cx="3357033" cy="276999"/>
          </a:xfrm>
          <a:prstGeom prst="rect">
            <a:avLst/>
          </a:prstGeom>
          <a:noFill/>
        </p:spPr>
        <p:txBody>
          <a:bodyPr wrap="square" rtlCol="0">
            <a:spAutoFit/>
          </a:bodyPr>
          <a:lstStyle/>
          <a:p>
            <a:r>
              <a:rPr lang="en-US" sz="1200" dirty="0">
                <a:solidFill>
                  <a:srgbClr val="FFFF00"/>
                </a:solidFill>
                <a:latin typeface="Arial" panose="020B0604020202020204" pitchFamily="34" charset="0"/>
                <a:cs typeface="Arial" panose="020B0604020202020204" pitchFamily="34" charset="0"/>
              </a:rPr>
              <a:t>Women’s Building, Los Angeles, 1975</a:t>
            </a:r>
          </a:p>
        </p:txBody>
      </p:sp>
    </p:spTree>
    <p:extLst>
      <p:ext uri="{BB962C8B-B14F-4D97-AF65-F5344CB8AC3E}">
        <p14:creationId xmlns:p14="http://schemas.microsoft.com/office/powerpoint/2010/main" val="1065431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3942" y="658995"/>
            <a:ext cx="7416116" cy="5609458"/>
          </a:xfrm>
        </p:spPr>
        <p:txBody>
          <a:bodyPr>
            <a:normAutofit/>
          </a:bodyPr>
          <a:lstStyle/>
          <a:p>
            <a:pPr algn="l"/>
            <a:r>
              <a:rPr lang="en-US" sz="4000" b="1" dirty="0">
                <a:solidFill>
                  <a:srgbClr val="FFFF00"/>
                </a:solidFill>
                <a:latin typeface="Arial"/>
                <a:cs typeface="Arial"/>
              </a:rPr>
              <a:t>Feminist Video Art </a:t>
            </a:r>
          </a:p>
          <a:p>
            <a:pPr algn="l"/>
            <a:r>
              <a:rPr lang="en-US" sz="4000" b="1" dirty="0">
                <a:solidFill>
                  <a:srgbClr val="FFFF00"/>
                </a:solidFill>
                <a:latin typeface="Arial"/>
                <a:cs typeface="Arial"/>
              </a:rPr>
              <a:t>in the 1970s</a:t>
            </a:r>
          </a:p>
          <a:p>
            <a:pPr algn="l"/>
            <a:endParaRPr lang="en-US" sz="2800" b="1" dirty="0">
              <a:solidFill>
                <a:srgbClr val="FFFF00"/>
              </a:solidFill>
              <a:latin typeface="Arial"/>
              <a:cs typeface="Arial"/>
            </a:endParaRPr>
          </a:p>
          <a:p>
            <a:pPr marL="514350" indent="-514350" algn="l">
              <a:buFont typeface="+mj-lt"/>
              <a:buAutoNum type="arabicPeriod"/>
            </a:pPr>
            <a:r>
              <a:rPr lang="en-US" sz="2800" i="1" dirty="0">
                <a:solidFill>
                  <a:srgbClr val="FFFF00"/>
                </a:solidFill>
                <a:latin typeface="Arial" panose="020B0604020202020204" pitchFamily="34" charset="0"/>
                <a:cs typeface="Arial" panose="020B0604020202020204" pitchFamily="34" charset="0"/>
              </a:rPr>
              <a:t>Vertical Roll </a:t>
            </a:r>
            <a:r>
              <a:rPr lang="en-US" sz="2800" dirty="0">
                <a:solidFill>
                  <a:srgbClr val="FFFF00"/>
                </a:solidFill>
                <a:latin typeface="Arial" panose="020B0604020202020204" pitchFamily="34" charset="0"/>
                <a:cs typeface="Arial" panose="020B0604020202020204" pitchFamily="34" charset="0"/>
              </a:rPr>
              <a:t>(1972) by Joan Jonas</a:t>
            </a:r>
          </a:p>
          <a:p>
            <a:pPr marL="514350" indent="-514350" algn="l">
              <a:buFont typeface="+mj-lt"/>
              <a:buAutoNum type="arabicPeriod"/>
            </a:pPr>
            <a:r>
              <a:rPr lang="en-US" sz="2800" i="1" dirty="0">
                <a:solidFill>
                  <a:srgbClr val="FFFF00"/>
                </a:solidFill>
                <a:latin typeface="Arial" panose="020B0604020202020204" pitchFamily="34" charset="0"/>
                <a:cs typeface="Arial" panose="020B0604020202020204" pitchFamily="34" charset="0"/>
              </a:rPr>
              <a:t>Always Love Your Man </a:t>
            </a:r>
            <a:r>
              <a:rPr lang="en-US" sz="2800" dirty="0">
                <a:solidFill>
                  <a:srgbClr val="FFFF00"/>
                </a:solidFill>
                <a:latin typeface="Arial" panose="020B0604020202020204" pitchFamily="34" charset="0"/>
                <a:cs typeface="Arial" panose="020B0604020202020204" pitchFamily="34" charset="0"/>
              </a:rPr>
              <a:t>by Carla DeVito (1975)</a:t>
            </a:r>
          </a:p>
          <a:p>
            <a:pPr marL="514350" indent="-514350" algn="l">
              <a:buFont typeface="+mj-lt"/>
              <a:buAutoNum type="arabicPeriod"/>
            </a:pPr>
            <a:r>
              <a:rPr lang="en-US" sz="2800" dirty="0">
                <a:solidFill>
                  <a:srgbClr val="FFFF00"/>
                </a:solidFill>
                <a:latin typeface="Arial" panose="020B0604020202020204" pitchFamily="34" charset="0"/>
                <a:cs typeface="Arial" panose="020B0604020202020204" pitchFamily="34" charset="0"/>
              </a:rPr>
              <a:t>Take Off by Susan Mogul (1974)</a:t>
            </a:r>
          </a:p>
          <a:p>
            <a:pPr marL="514350" indent="-514350" algn="l">
              <a:buFont typeface="+mj-lt"/>
              <a:buAutoNum type="arabicPeriod"/>
            </a:pPr>
            <a:r>
              <a:rPr lang="en-US" sz="2800" dirty="0">
                <a:solidFill>
                  <a:srgbClr val="00B050"/>
                </a:solidFill>
                <a:latin typeface="Arial" panose="020B0604020202020204" pitchFamily="34" charset="0"/>
                <a:cs typeface="Arial" panose="020B0604020202020204" pitchFamily="34" charset="0"/>
              </a:rPr>
              <a:t>Vital Statistics of A Citizen, Simply Obtained by Martha Rosler (1977)</a:t>
            </a:r>
            <a:endParaRPr lang="en-US" sz="2800" b="1" dirty="0">
              <a:solidFill>
                <a:srgbClr val="00B050"/>
              </a:solidFill>
              <a:latin typeface="Arial" panose="020B0604020202020204" pitchFamily="34" charset="0"/>
              <a:cs typeface="Arial" panose="020B0604020202020204" pitchFamily="34" charset="0"/>
            </a:endParaRPr>
          </a:p>
          <a:p>
            <a:pPr marL="742950" lvl="0" indent="-742950" algn="l">
              <a:buFont typeface="+mj-lt"/>
              <a:buAutoNum type="arabicPeriod"/>
            </a:pPr>
            <a:endParaRPr lang="en-US" sz="2800" dirty="0">
              <a:solidFill>
                <a:srgbClr val="FFFF00"/>
              </a:solidFill>
              <a:latin typeface="Arial" panose="020B0604020202020204" pitchFamily="34" charset="0"/>
              <a:cs typeface="Arial" panose="020B0604020202020204" pitchFamily="34" charset="0"/>
            </a:endParaRPr>
          </a:p>
          <a:p>
            <a:pPr lvl="0" algn="l"/>
            <a:endParaRPr lang="en-US"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4708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3942" y="658995"/>
            <a:ext cx="7416116" cy="5609458"/>
          </a:xfrm>
        </p:spPr>
        <p:txBody>
          <a:bodyPr>
            <a:normAutofit/>
          </a:bodyPr>
          <a:lstStyle/>
          <a:p>
            <a:pPr algn="l"/>
            <a:r>
              <a:rPr lang="en-US" sz="4000" b="1" dirty="0">
                <a:solidFill>
                  <a:srgbClr val="FFFF00"/>
                </a:solidFill>
                <a:latin typeface="Arial"/>
                <a:cs typeface="Arial"/>
              </a:rPr>
              <a:t>Feminist Video Art </a:t>
            </a:r>
          </a:p>
          <a:p>
            <a:pPr algn="l"/>
            <a:r>
              <a:rPr lang="en-US" sz="4000" b="1" dirty="0">
                <a:solidFill>
                  <a:srgbClr val="FFFF00"/>
                </a:solidFill>
                <a:latin typeface="Arial"/>
                <a:cs typeface="Arial"/>
              </a:rPr>
              <a:t>in the 1970s</a:t>
            </a:r>
          </a:p>
          <a:p>
            <a:pPr algn="l"/>
            <a:endParaRPr lang="en-US" sz="2800" b="1" dirty="0">
              <a:solidFill>
                <a:srgbClr val="FFFF00"/>
              </a:solidFill>
              <a:latin typeface="Arial"/>
              <a:cs typeface="Arial"/>
            </a:endParaRPr>
          </a:p>
          <a:p>
            <a:pPr marL="742950" lvl="0" indent="-742950" algn="l">
              <a:buFont typeface="Arial" panose="020B0604020202020204" pitchFamily="34" charset="0"/>
              <a:buChar char="•"/>
            </a:pPr>
            <a:r>
              <a:rPr lang="en-US" sz="2800" dirty="0">
                <a:solidFill>
                  <a:srgbClr val="FFFF00"/>
                </a:solidFill>
                <a:latin typeface="Arial" panose="020B0604020202020204" pitchFamily="34" charset="0"/>
                <a:cs typeface="Arial" panose="020B0604020202020204" pitchFamily="34" charset="0"/>
              </a:rPr>
              <a:t>Working together, each group will create an introductory paragraph, with a clearly identifiable thesis statement, and summaries of 2-3 supporting arguments (i.e. the introduction for your second essay)</a:t>
            </a:r>
          </a:p>
          <a:p>
            <a:pPr lvl="0" algn="l"/>
            <a:endParaRPr lang="en-US"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8348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3942" y="658995"/>
            <a:ext cx="7416116" cy="5609458"/>
          </a:xfrm>
        </p:spPr>
        <p:txBody>
          <a:bodyPr>
            <a:normAutofit/>
          </a:bodyPr>
          <a:lstStyle/>
          <a:p>
            <a:pPr algn="l"/>
            <a:r>
              <a:rPr lang="en-US" sz="4000" b="1" dirty="0">
                <a:solidFill>
                  <a:srgbClr val="FFFF00"/>
                </a:solidFill>
                <a:latin typeface="Arial"/>
                <a:cs typeface="Arial"/>
              </a:rPr>
              <a:t>Feminist Video Art </a:t>
            </a:r>
          </a:p>
          <a:p>
            <a:pPr algn="l"/>
            <a:r>
              <a:rPr lang="en-US" sz="4000" b="1" dirty="0">
                <a:solidFill>
                  <a:srgbClr val="FFFF00"/>
                </a:solidFill>
                <a:latin typeface="Arial"/>
                <a:cs typeface="Arial"/>
              </a:rPr>
              <a:t>in the 1970s</a:t>
            </a:r>
          </a:p>
          <a:p>
            <a:pPr algn="l"/>
            <a:endParaRPr lang="en-US" sz="2800" b="1" dirty="0">
              <a:solidFill>
                <a:srgbClr val="FFFF00"/>
              </a:solidFill>
              <a:latin typeface="Arial"/>
              <a:cs typeface="Arial"/>
            </a:endParaRPr>
          </a:p>
          <a:p>
            <a:pPr marL="742950" lvl="0" indent="-742950" algn="l">
              <a:buFont typeface="Arial" panose="020B0604020202020204" pitchFamily="34" charset="0"/>
              <a:buChar char="•"/>
            </a:pPr>
            <a:r>
              <a:rPr lang="en-US" sz="2800" dirty="0">
                <a:solidFill>
                  <a:srgbClr val="FFFF00"/>
                </a:solidFill>
                <a:latin typeface="Arial" panose="020B0604020202020204" pitchFamily="34" charset="0"/>
                <a:cs typeface="Arial" panose="020B0604020202020204" pitchFamily="34" charset="0"/>
              </a:rPr>
              <a:t>Your thesis and supporting arguments should reference </a:t>
            </a:r>
            <a:r>
              <a:rPr lang="en-US" sz="2800" i="1" dirty="0">
                <a:solidFill>
                  <a:srgbClr val="00B050"/>
                </a:solidFill>
                <a:latin typeface="Arial" panose="020B0604020202020204" pitchFamily="34" charset="0"/>
                <a:cs typeface="Arial" panose="020B0604020202020204" pitchFamily="34" charset="0"/>
              </a:rPr>
              <a:t>at least one </a:t>
            </a:r>
            <a:r>
              <a:rPr lang="en-US" sz="2800" dirty="0">
                <a:solidFill>
                  <a:srgbClr val="FFFF00"/>
                </a:solidFill>
                <a:latin typeface="Arial" panose="020B0604020202020204" pitchFamily="34" charset="0"/>
                <a:cs typeface="Arial" panose="020B0604020202020204" pitchFamily="34" charset="0"/>
              </a:rPr>
              <a:t>of the class readings for this week and its thesis, and use </a:t>
            </a:r>
            <a:r>
              <a:rPr lang="en-US" sz="2800" dirty="0">
                <a:solidFill>
                  <a:srgbClr val="00B050"/>
                </a:solidFill>
                <a:latin typeface="Arial" panose="020B0604020202020204" pitchFamily="34" charset="0"/>
                <a:cs typeface="Arial" panose="020B0604020202020204" pitchFamily="34" charset="0"/>
              </a:rPr>
              <a:t>the two videos you all watched</a:t>
            </a:r>
            <a:r>
              <a:rPr lang="en-US" sz="2800" dirty="0">
                <a:solidFill>
                  <a:srgbClr val="FFFF00"/>
                </a:solidFill>
                <a:latin typeface="Arial" panose="020B0604020202020204" pitchFamily="34" charset="0"/>
                <a:cs typeface="Arial" panose="020B0604020202020204" pitchFamily="34" charset="0"/>
              </a:rPr>
              <a:t> to construct your thesis as well as supporting arguments.</a:t>
            </a:r>
          </a:p>
          <a:p>
            <a:pPr lvl="0" algn="l"/>
            <a:endParaRPr lang="en-US"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726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3942" y="658995"/>
            <a:ext cx="7416116" cy="5609458"/>
          </a:xfrm>
        </p:spPr>
        <p:txBody>
          <a:bodyPr>
            <a:normAutofit/>
          </a:bodyPr>
          <a:lstStyle/>
          <a:p>
            <a:pPr algn="l"/>
            <a:r>
              <a:rPr lang="en-US" sz="4000" b="1" dirty="0">
                <a:solidFill>
                  <a:srgbClr val="FFFF00"/>
                </a:solidFill>
                <a:latin typeface="Arial"/>
                <a:cs typeface="Arial"/>
              </a:rPr>
              <a:t>Feminist Video Art </a:t>
            </a:r>
          </a:p>
          <a:p>
            <a:pPr algn="l"/>
            <a:r>
              <a:rPr lang="en-US" sz="4000" b="1" dirty="0">
                <a:solidFill>
                  <a:srgbClr val="FFFF00"/>
                </a:solidFill>
                <a:latin typeface="Arial"/>
                <a:cs typeface="Arial"/>
              </a:rPr>
              <a:t>in the 1970s</a:t>
            </a:r>
          </a:p>
          <a:p>
            <a:pPr algn="l"/>
            <a:endParaRPr lang="en-US" sz="2800" b="1" dirty="0">
              <a:solidFill>
                <a:srgbClr val="FFFF00"/>
              </a:solidFill>
              <a:latin typeface="Arial"/>
              <a:cs typeface="Arial"/>
            </a:endParaRPr>
          </a:p>
          <a:p>
            <a:pPr marL="742950" lvl="0" indent="-742950" algn="l">
              <a:buFont typeface="Arial" panose="020B0604020202020204" pitchFamily="34" charset="0"/>
              <a:buChar char="•"/>
            </a:pPr>
            <a:r>
              <a:rPr lang="en-US" sz="2800" dirty="0">
                <a:solidFill>
                  <a:srgbClr val="FFFF00"/>
                </a:solidFill>
                <a:latin typeface="Arial" panose="020B0604020202020204" pitchFamily="34" charset="0"/>
                <a:cs typeface="Arial" panose="020B0604020202020204" pitchFamily="34" charset="0"/>
              </a:rPr>
              <a:t>Additionally, your paragraph should incorporate, in a meaningful way, </a:t>
            </a:r>
            <a:r>
              <a:rPr lang="en-US" sz="2800" i="1" dirty="0">
                <a:solidFill>
                  <a:srgbClr val="00B050"/>
                </a:solidFill>
                <a:latin typeface="Arial" panose="020B0604020202020204" pitchFamily="34" charset="0"/>
                <a:cs typeface="Arial" panose="020B0604020202020204" pitchFamily="34" charset="0"/>
              </a:rPr>
              <a:t>at least two </a:t>
            </a:r>
            <a:r>
              <a:rPr lang="en-US" sz="2800" dirty="0">
                <a:solidFill>
                  <a:srgbClr val="FFFF00"/>
                </a:solidFill>
                <a:latin typeface="Arial" panose="020B0604020202020204" pitchFamily="34" charset="0"/>
                <a:cs typeface="Arial" panose="020B0604020202020204" pitchFamily="34" charset="0"/>
              </a:rPr>
              <a:t>of the following keywords and phrases: </a:t>
            </a:r>
            <a:r>
              <a:rPr lang="en-US" sz="2800" dirty="0">
                <a:solidFill>
                  <a:srgbClr val="00B050"/>
                </a:solidFill>
                <a:latin typeface="Arial" panose="020B0604020202020204" pitchFamily="34" charset="0"/>
                <a:cs typeface="Arial" panose="020B0604020202020204" pitchFamily="34" charset="0"/>
              </a:rPr>
              <a:t>collective, consciousness-raising, giving voice to, oral history (or herstory), performance, self-reflexivity, social construction, the personal is political </a:t>
            </a:r>
          </a:p>
          <a:p>
            <a:pPr lvl="0" algn="l"/>
            <a:endParaRPr lang="en-US"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3734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3942" y="658995"/>
            <a:ext cx="7416116" cy="5609458"/>
          </a:xfrm>
        </p:spPr>
        <p:txBody>
          <a:bodyPr>
            <a:normAutofit/>
          </a:bodyPr>
          <a:lstStyle/>
          <a:p>
            <a:pPr algn="l"/>
            <a:r>
              <a:rPr lang="en-US" sz="4000" b="1" dirty="0">
                <a:solidFill>
                  <a:srgbClr val="FFFF00"/>
                </a:solidFill>
                <a:latin typeface="Arial"/>
                <a:cs typeface="Arial"/>
              </a:rPr>
              <a:t>Feminist Video Art </a:t>
            </a:r>
          </a:p>
          <a:p>
            <a:pPr algn="l"/>
            <a:r>
              <a:rPr lang="en-US" sz="4000" b="1" dirty="0">
                <a:solidFill>
                  <a:srgbClr val="FFFF00"/>
                </a:solidFill>
                <a:latin typeface="Arial"/>
                <a:cs typeface="Arial"/>
              </a:rPr>
              <a:t>in the 1970s</a:t>
            </a:r>
          </a:p>
          <a:p>
            <a:pPr algn="l"/>
            <a:endParaRPr lang="en-US" sz="2800" b="1" dirty="0">
              <a:solidFill>
                <a:srgbClr val="FFFF00"/>
              </a:solidFill>
              <a:latin typeface="Arial"/>
              <a:cs typeface="Arial"/>
            </a:endParaRPr>
          </a:p>
          <a:p>
            <a:pPr marL="742950" lvl="0" indent="-742950" algn="l">
              <a:buFont typeface="Arial" panose="020B0604020202020204" pitchFamily="34" charset="0"/>
              <a:buChar char="•"/>
            </a:pPr>
            <a:r>
              <a:rPr lang="en-US" sz="2800" dirty="0">
                <a:solidFill>
                  <a:srgbClr val="FFFF00"/>
                </a:solidFill>
                <a:latin typeface="Arial" panose="020B0604020202020204" pitchFamily="34" charset="0"/>
                <a:cs typeface="Arial" panose="020B0604020202020204" pitchFamily="34" charset="0"/>
              </a:rPr>
              <a:t>Your paragraph will be read and discussed in class.</a:t>
            </a:r>
          </a:p>
          <a:p>
            <a:pPr lvl="0" algn="l"/>
            <a:endParaRPr lang="en-US"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802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n old photo of a person&#10;&#10;Description automatically generated">
            <a:extLst>
              <a:ext uri="{FF2B5EF4-FFF2-40B4-BE49-F238E27FC236}">
                <a16:creationId xmlns:a16="http://schemas.microsoft.com/office/drawing/2014/main" id="{DDE7A333-4406-1442-9049-445A828F7DF7}"/>
              </a:ext>
            </a:extLst>
          </p:cNvPr>
          <p:cNvPicPr>
            <a:picLocks noChangeAspect="1"/>
          </p:cNvPicPr>
          <p:nvPr/>
        </p:nvPicPr>
        <p:blipFill>
          <a:blip r:embed="rId3"/>
          <a:stretch>
            <a:fillRect/>
          </a:stretch>
        </p:blipFill>
        <p:spPr>
          <a:xfrm>
            <a:off x="-844983" y="12700"/>
            <a:ext cx="5529771" cy="6858000"/>
          </a:xfrm>
          <a:prstGeom prst="rect">
            <a:avLst/>
          </a:prstGeom>
        </p:spPr>
      </p:pic>
      <p:sp>
        <p:nvSpPr>
          <p:cNvPr id="7" name="Rectangle 6">
            <a:extLst>
              <a:ext uri="{FF2B5EF4-FFF2-40B4-BE49-F238E27FC236}">
                <a16:creationId xmlns:a16="http://schemas.microsoft.com/office/drawing/2014/main" id="{411EA43C-0170-CB40-B3F9-8844D945A221}"/>
              </a:ext>
            </a:extLst>
          </p:cNvPr>
          <p:cNvSpPr/>
          <p:nvPr/>
        </p:nvSpPr>
        <p:spPr>
          <a:xfrm>
            <a:off x="368300" y="5739392"/>
            <a:ext cx="4090912" cy="646331"/>
          </a:xfrm>
          <a:prstGeom prst="rect">
            <a:avLst/>
          </a:prstGeom>
        </p:spPr>
        <p:txBody>
          <a:bodyPr wrap="square">
            <a:spAutoFit/>
          </a:bodyPr>
          <a:lstStyle/>
          <a:p>
            <a:r>
              <a:rPr lang="en-US" b="1" i="1" dirty="0">
                <a:solidFill>
                  <a:srgbClr val="FFFF00"/>
                </a:solidFill>
                <a:latin typeface="Arial"/>
                <a:cs typeface="Arial"/>
              </a:rPr>
              <a:t>Love Tapes </a:t>
            </a:r>
            <a:r>
              <a:rPr lang="en-US" b="1" dirty="0">
                <a:solidFill>
                  <a:srgbClr val="FFFF00"/>
                </a:solidFill>
                <a:latin typeface="Arial"/>
                <a:cs typeface="Arial"/>
              </a:rPr>
              <a:t>(1971-2001) </a:t>
            </a:r>
          </a:p>
          <a:p>
            <a:r>
              <a:rPr lang="en-US" b="1" dirty="0">
                <a:solidFill>
                  <a:srgbClr val="FFFF00"/>
                </a:solidFill>
                <a:latin typeface="Arial"/>
                <a:cs typeface="Arial"/>
              </a:rPr>
              <a:t>Dir. Wendy Clarke</a:t>
            </a:r>
            <a:endParaRPr lang="en-US" dirty="0">
              <a:solidFill>
                <a:srgbClr val="FFFF00"/>
              </a:solidFill>
            </a:endParaRPr>
          </a:p>
        </p:txBody>
      </p:sp>
      <p:pic>
        <p:nvPicPr>
          <p:cNvPr id="10" name="Picture 9" descr="A picture containing indoor, person, cake, table&#10;&#10;Description automatically generated">
            <a:extLst>
              <a:ext uri="{FF2B5EF4-FFF2-40B4-BE49-F238E27FC236}">
                <a16:creationId xmlns:a16="http://schemas.microsoft.com/office/drawing/2014/main" id="{3E481DF2-A6AD-2044-BE77-0AA84E792D17}"/>
              </a:ext>
            </a:extLst>
          </p:cNvPr>
          <p:cNvPicPr>
            <a:picLocks noChangeAspect="1"/>
          </p:cNvPicPr>
          <p:nvPr/>
        </p:nvPicPr>
        <p:blipFill>
          <a:blip r:embed="rId4"/>
          <a:stretch>
            <a:fillRect/>
          </a:stretch>
        </p:blipFill>
        <p:spPr>
          <a:xfrm>
            <a:off x="4684788" y="0"/>
            <a:ext cx="9084273" cy="7029497"/>
          </a:xfrm>
          <a:prstGeom prst="rect">
            <a:avLst/>
          </a:prstGeom>
        </p:spPr>
      </p:pic>
      <p:sp>
        <p:nvSpPr>
          <p:cNvPr id="8" name="Rectangle 7">
            <a:extLst>
              <a:ext uri="{FF2B5EF4-FFF2-40B4-BE49-F238E27FC236}">
                <a16:creationId xmlns:a16="http://schemas.microsoft.com/office/drawing/2014/main" id="{BE77A898-8AA3-A744-AA1A-0E9FFC62E8DA}"/>
              </a:ext>
            </a:extLst>
          </p:cNvPr>
          <p:cNvSpPr/>
          <p:nvPr/>
        </p:nvSpPr>
        <p:spPr>
          <a:xfrm>
            <a:off x="4848446" y="5720316"/>
            <a:ext cx="4295553" cy="646331"/>
          </a:xfrm>
          <a:prstGeom prst="rect">
            <a:avLst/>
          </a:prstGeom>
        </p:spPr>
        <p:txBody>
          <a:bodyPr wrap="square">
            <a:spAutoFit/>
          </a:bodyPr>
          <a:lstStyle/>
          <a:p>
            <a:r>
              <a:rPr lang="en-US" b="1" i="1" dirty="0">
                <a:solidFill>
                  <a:srgbClr val="FFFF00"/>
                </a:solidFill>
                <a:latin typeface="Arial"/>
                <a:cs typeface="Arial"/>
              </a:rPr>
              <a:t>Made for TV </a:t>
            </a:r>
            <a:r>
              <a:rPr lang="en-US" b="1" dirty="0">
                <a:solidFill>
                  <a:srgbClr val="FFFF00"/>
                </a:solidFill>
                <a:latin typeface="Arial"/>
                <a:cs typeface="Arial"/>
              </a:rPr>
              <a:t>(1984) Dir. Tom Rubinitz &amp; Ann Magnuson</a:t>
            </a:r>
            <a:endParaRPr lang="en-US" dirty="0">
              <a:solidFill>
                <a:srgbClr val="FFFF00"/>
              </a:solidFill>
            </a:endParaRPr>
          </a:p>
        </p:txBody>
      </p:sp>
      <p:sp>
        <p:nvSpPr>
          <p:cNvPr id="3" name="Subtitle 2"/>
          <p:cNvSpPr>
            <a:spLocks noGrp="1"/>
          </p:cNvSpPr>
          <p:nvPr>
            <p:ph type="subTitle" idx="1"/>
          </p:nvPr>
        </p:nvSpPr>
        <p:spPr>
          <a:xfrm>
            <a:off x="0" y="497814"/>
            <a:ext cx="9144000" cy="3409806"/>
          </a:xfrm>
        </p:spPr>
        <p:txBody>
          <a:bodyPr>
            <a:normAutofit/>
          </a:bodyPr>
          <a:lstStyle/>
          <a:p>
            <a:r>
              <a:rPr lang="en-US" sz="4000" b="1" dirty="0">
                <a:solidFill>
                  <a:srgbClr val="FFFF00"/>
                </a:solidFill>
                <a:latin typeface="Arial"/>
                <a:cs typeface="Arial"/>
              </a:rPr>
              <a:t>Comparative Analysis</a:t>
            </a:r>
          </a:p>
          <a:p>
            <a:pPr marL="571500" lvl="0" indent="-571500">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8975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0" y="497814"/>
            <a:ext cx="7772400" cy="6004586"/>
          </a:xfrm>
        </p:spPr>
        <p:txBody>
          <a:bodyPr>
            <a:normAutofit/>
          </a:bodyPr>
          <a:lstStyle/>
          <a:p>
            <a:r>
              <a:rPr lang="en-US" sz="4000" b="1" dirty="0">
                <a:solidFill>
                  <a:srgbClr val="FFFF00"/>
                </a:solidFill>
                <a:latin typeface="Arial"/>
                <a:cs typeface="Arial"/>
              </a:rPr>
              <a:t>Comparative Analysis</a:t>
            </a:r>
          </a:p>
          <a:p>
            <a:pPr marL="571500" lvl="0" indent="-5715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algn="l"/>
            <a:r>
              <a:rPr lang="en-US" sz="2800" dirty="0">
                <a:solidFill>
                  <a:srgbClr val="FFFF00"/>
                </a:solidFill>
                <a:latin typeface="Arial" panose="020B0604020202020204" pitchFamily="34" charset="0"/>
                <a:cs typeface="Arial" panose="020B0604020202020204" pitchFamily="34" charset="0"/>
              </a:rPr>
              <a:t>Christine Tamblyn writes: “Video’s lack of an established tradition undoubtedly promotes experimentation, and its multichannel sound and image transcription predisposes artists to produce layered work.” (p. 405)</a:t>
            </a:r>
          </a:p>
          <a:p>
            <a:pPr algn="l"/>
            <a:endParaRPr lang="en-US" sz="2800" dirty="0">
              <a:solidFill>
                <a:srgbClr val="FFFF0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dirty="0">
                <a:solidFill>
                  <a:srgbClr val="FFFF00"/>
                </a:solidFill>
                <a:latin typeface="Arial" panose="020B0604020202020204" pitchFamily="34" charset="0"/>
                <a:cs typeface="Arial" panose="020B0604020202020204" pitchFamily="34" charset="0"/>
              </a:rPr>
              <a:t>How do these two videos demonstrate or challenge her observation?</a:t>
            </a:r>
          </a:p>
          <a:p>
            <a:pPr marL="571500" lvl="0" indent="-5715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6780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2364</TotalTime>
  <Words>496</Words>
  <Application>Microsoft Macintosh PowerPoint</Application>
  <PresentationFormat>On-screen Show (4:3)</PresentationFormat>
  <Paragraphs>60</Paragraphs>
  <Slides>13</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VIDEO &amp; DIVERSITY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&amp; DIVERSITY</dc:title>
  <dc:creator>Ming-Yuen Ma</dc:creator>
  <cp:lastModifiedBy>Ming-Yuen Ma</cp:lastModifiedBy>
  <cp:revision>28</cp:revision>
  <dcterms:created xsi:type="dcterms:W3CDTF">2020-09-19T05:09:43Z</dcterms:created>
  <dcterms:modified xsi:type="dcterms:W3CDTF">2020-10-04T01:40:02Z</dcterms:modified>
</cp:coreProperties>
</file>