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25" r:id="rId2"/>
    <p:sldId id="257" r:id="rId3"/>
    <p:sldId id="258" r:id="rId4"/>
    <p:sldId id="298" r:id="rId5"/>
    <p:sldId id="289" r:id="rId6"/>
    <p:sldId id="290" r:id="rId7"/>
    <p:sldId id="295" r:id="rId8"/>
    <p:sldId id="287" r:id="rId9"/>
    <p:sldId id="285" r:id="rId10"/>
    <p:sldId id="276" r:id="rId11"/>
    <p:sldId id="277" r:id="rId12"/>
    <p:sldId id="297" r:id="rId13"/>
    <p:sldId id="286" r:id="rId14"/>
    <p:sldId id="284" r:id="rId15"/>
    <p:sldId id="288" r:id="rId16"/>
    <p:sldId id="263" r:id="rId17"/>
    <p:sldId id="264" r:id="rId18"/>
    <p:sldId id="268" r:id="rId19"/>
    <p:sldId id="270" r:id="rId20"/>
    <p:sldId id="271" r:id="rId21"/>
    <p:sldId id="274" r:id="rId22"/>
    <p:sldId id="300" r:id="rId23"/>
    <p:sldId id="301" r:id="rId24"/>
    <p:sldId id="302" r:id="rId25"/>
    <p:sldId id="309" r:id="rId26"/>
    <p:sldId id="310" r:id="rId27"/>
    <p:sldId id="311" r:id="rId28"/>
    <p:sldId id="313" r:id="rId29"/>
    <p:sldId id="314" r:id="rId30"/>
    <p:sldId id="316" r:id="rId31"/>
    <p:sldId id="317" r:id="rId32"/>
    <p:sldId id="320" r:id="rId33"/>
    <p:sldId id="319" r:id="rId34"/>
    <p:sldId id="322" r:id="rId35"/>
    <p:sldId id="323" r:id="rId36"/>
    <p:sldId id="326" r:id="rId37"/>
    <p:sldId id="294" r:id="rId38"/>
    <p:sldId id="299" r:id="rId39"/>
    <p:sldId id="324"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12" d="100"/>
          <a:sy n="112" d="100"/>
        </p:scale>
        <p:origin x="-60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1602E06-6383-CD41-A89C-C18DB2948F67}" type="datetimeFigureOut">
              <a:rPr lang="en-US" smtClean="0"/>
              <a:pPr/>
              <a:t>3/28/17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AD372-DC91-424A-9BC0-BEF46D0A27C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602E06-6383-CD41-A89C-C18DB2948F67}" type="datetimeFigureOut">
              <a:rPr lang="en-US" smtClean="0"/>
              <a:pPr/>
              <a:t>3/28/17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AD372-DC91-424A-9BC0-BEF46D0A27C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602E06-6383-CD41-A89C-C18DB2948F67}" type="datetimeFigureOut">
              <a:rPr lang="en-US" smtClean="0"/>
              <a:pPr/>
              <a:t>3/28/17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AD372-DC91-424A-9BC0-BEF46D0A27C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602E06-6383-CD41-A89C-C18DB2948F67}" type="datetimeFigureOut">
              <a:rPr lang="en-US" smtClean="0"/>
              <a:pPr/>
              <a:t>3/28/17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AD372-DC91-424A-9BC0-BEF46D0A27C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1602E06-6383-CD41-A89C-C18DB2948F67}" type="datetimeFigureOut">
              <a:rPr lang="en-US" smtClean="0"/>
              <a:pPr/>
              <a:t>3/28/17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AD372-DC91-424A-9BC0-BEF46D0A27C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1602E06-6383-CD41-A89C-C18DB2948F67}" type="datetimeFigureOut">
              <a:rPr lang="en-US" smtClean="0"/>
              <a:pPr/>
              <a:t>3/28/17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7AD372-DC91-424A-9BC0-BEF46D0A27C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1602E06-6383-CD41-A89C-C18DB2948F67}" type="datetimeFigureOut">
              <a:rPr lang="en-US" smtClean="0"/>
              <a:pPr/>
              <a:t>3/28/17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7AD372-DC91-424A-9BC0-BEF46D0A27C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1602E06-6383-CD41-A89C-C18DB2948F67}" type="datetimeFigureOut">
              <a:rPr lang="en-US" smtClean="0"/>
              <a:pPr/>
              <a:t>3/28/17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7AD372-DC91-424A-9BC0-BEF46D0A27C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602E06-6383-CD41-A89C-C18DB2948F67}" type="datetimeFigureOut">
              <a:rPr lang="en-US" smtClean="0"/>
              <a:pPr/>
              <a:t>3/28/17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7AD372-DC91-424A-9BC0-BEF46D0A27C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602E06-6383-CD41-A89C-C18DB2948F67}" type="datetimeFigureOut">
              <a:rPr lang="en-US" smtClean="0"/>
              <a:pPr/>
              <a:t>3/28/17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7AD372-DC91-424A-9BC0-BEF46D0A27C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602E06-6383-CD41-A89C-C18DB2948F67}" type="datetimeFigureOut">
              <a:rPr lang="en-US" smtClean="0"/>
              <a:pPr/>
              <a:t>3/28/17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7AD372-DC91-424A-9BC0-BEF46D0A27C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602E06-6383-CD41-A89C-C18DB2948F67}" type="datetimeFigureOut">
              <a:rPr lang="en-US" smtClean="0"/>
              <a:pPr/>
              <a:t>3/28/17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7AD372-DC91-424A-9BC0-BEF46D0A27CF}"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smtClean="0">
                <a:latin typeface="Arial"/>
                <a:cs typeface="Arial"/>
              </a:rPr>
              <a:t>EXPERIMENTAL MEDIA </a:t>
            </a:r>
            <a:r>
              <a:rPr lang="en-US" b="1" dirty="0" smtClean="0">
                <a:latin typeface="Arial"/>
                <a:cs typeface="Arial"/>
              </a:rPr>
              <a:t>STUDIO</a:t>
            </a:r>
            <a:endParaRPr lang="en-US" b="1" dirty="0">
              <a:latin typeface="Arial"/>
              <a:cs typeface="Arial"/>
            </a:endParaRPr>
          </a:p>
        </p:txBody>
      </p:sp>
      <p:sp>
        <p:nvSpPr>
          <p:cNvPr id="3" name="Subtitle 2"/>
          <p:cNvSpPr>
            <a:spLocks noGrp="1"/>
          </p:cNvSpPr>
          <p:nvPr>
            <p:ph type="subTitle" idx="1"/>
          </p:nvPr>
        </p:nvSpPr>
        <p:spPr>
          <a:xfrm>
            <a:off x="1360420" y="3900850"/>
            <a:ext cx="6400800" cy="1480426"/>
          </a:xfrm>
        </p:spPr>
        <p:txBody>
          <a:bodyPr>
            <a:normAutofit/>
          </a:bodyPr>
          <a:lstStyle/>
          <a:p>
            <a:r>
              <a:rPr lang="en-US" sz="4000" b="1" dirty="0" smtClean="0">
                <a:latin typeface="Arial"/>
                <a:cs typeface="Arial"/>
              </a:rPr>
              <a:t>Topic Four: Action</a:t>
            </a:r>
            <a:endParaRPr lang="en-US" sz="4000" b="1" dirty="0">
              <a:latin typeface="Arial"/>
              <a:cs typeface="Arial"/>
            </a:endParaRPr>
          </a:p>
        </p:txBody>
      </p:sp>
    </p:spTree>
    <p:extLst>
      <p:ext uri="{BB962C8B-B14F-4D97-AF65-F5344CB8AC3E}">
        <p14:creationId xmlns:p14="http://schemas.microsoft.com/office/powerpoint/2010/main" val="122632459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pectacle-comic2.gif"/>
          <p:cNvPicPr>
            <a:picLocks noChangeAspect="1"/>
          </p:cNvPicPr>
          <p:nvPr/>
        </p:nvPicPr>
        <p:blipFill>
          <a:blip r:embed="rId2"/>
          <a:stretch>
            <a:fillRect/>
          </a:stretch>
        </p:blipFill>
        <p:spPr>
          <a:xfrm>
            <a:off x="774890" y="178885"/>
            <a:ext cx="4341010" cy="6424308"/>
          </a:xfrm>
          <a:prstGeom prst="rect">
            <a:avLst/>
          </a:prstGeom>
        </p:spPr>
      </p:pic>
      <p:sp>
        <p:nvSpPr>
          <p:cNvPr id="11" name="TextBox 10"/>
          <p:cNvSpPr txBox="1"/>
          <p:nvPr/>
        </p:nvSpPr>
        <p:spPr>
          <a:xfrm>
            <a:off x="5517930" y="2566276"/>
            <a:ext cx="2846551" cy="1323439"/>
          </a:xfrm>
          <a:prstGeom prst="rect">
            <a:avLst/>
          </a:prstGeom>
          <a:noFill/>
        </p:spPr>
        <p:txBody>
          <a:bodyPr wrap="square" rtlCol="0">
            <a:spAutoFit/>
          </a:bodyPr>
          <a:lstStyle/>
          <a:p>
            <a:r>
              <a:rPr lang="en-US" sz="1600" dirty="0" smtClean="0">
                <a:latin typeface="Arial"/>
                <a:cs typeface="Arial"/>
              </a:rPr>
              <a:t>Leaflet publicizing the </a:t>
            </a:r>
            <a:r>
              <a:rPr lang="en-US" sz="1600" i="1" dirty="0" err="1" smtClean="0">
                <a:latin typeface="Arial"/>
                <a:cs typeface="Arial"/>
              </a:rPr>
              <a:t>Situationist</a:t>
            </a:r>
            <a:r>
              <a:rPr lang="en-US" sz="1600" i="1" dirty="0" smtClean="0">
                <a:latin typeface="Arial"/>
                <a:cs typeface="Arial"/>
              </a:rPr>
              <a:t> International Anthology</a:t>
            </a:r>
            <a:r>
              <a:rPr lang="en-US" sz="1600" dirty="0" smtClean="0">
                <a:latin typeface="Arial"/>
                <a:cs typeface="Arial"/>
              </a:rPr>
              <a:t>, December, 1981, by Ken </a:t>
            </a:r>
            <a:r>
              <a:rPr lang="en-US" sz="1600" dirty="0" err="1" smtClean="0">
                <a:latin typeface="Arial"/>
                <a:cs typeface="Arial"/>
              </a:rPr>
              <a:t>Knabb</a:t>
            </a:r>
            <a:r>
              <a:rPr lang="en-US" sz="1600" dirty="0" smtClean="0">
                <a:latin typeface="Arial"/>
                <a:cs typeface="Arial"/>
              </a:rPr>
              <a:t>, Bureau of Public Secrets</a:t>
            </a:r>
            <a:endParaRPr lang="en-US" sz="1600" dirty="0">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sychogeography.jpg"/>
          <p:cNvPicPr>
            <a:picLocks noGrp="1" noChangeAspect="1"/>
          </p:cNvPicPr>
          <p:nvPr>
            <p:ph idx="1"/>
          </p:nvPr>
        </p:nvPicPr>
        <p:blipFill>
          <a:blip r:embed="rId2"/>
          <a:srcRect l="-22251" r="-22251"/>
          <a:stretch>
            <a:fillRect/>
          </a:stretch>
        </p:blipFill>
        <p:spPr>
          <a:xfrm>
            <a:off x="-527183" y="1010700"/>
            <a:ext cx="10035038" cy="5518884"/>
          </a:xfrm>
        </p:spPr>
      </p:pic>
      <p:sp>
        <p:nvSpPr>
          <p:cNvPr id="6" name="TextBox 5"/>
          <p:cNvSpPr txBox="1"/>
          <p:nvPr/>
        </p:nvSpPr>
        <p:spPr>
          <a:xfrm>
            <a:off x="0" y="277272"/>
            <a:ext cx="9143999" cy="461665"/>
          </a:xfrm>
          <a:prstGeom prst="rect">
            <a:avLst/>
          </a:prstGeom>
          <a:noFill/>
        </p:spPr>
        <p:txBody>
          <a:bodyPr wrap="square" rtlCol="0">
            <a:spAutoFit/>
          </a:bodyPr>
          <a:lstStyle/>
          <a:p>
            <a:pPr algn="ctr"/>
            <a:r>
              <a:rPr lang="en-US" sz="2400" dirty="0" err="1" smtClean="0">
                <a:latin typeface="Arial"/>
                <a:cs typeface="Arial"/>
              </a:rPr>
              <a:t>Psychogeographical</a:t>
            </a:r>
            <a:r>
              <a:rPr lang="en-US" sz="2400" dirty="0" smtClean="0">
                <a:latin typeface="Arial"/>
                <a:cs typeface="Arial"/>
              </a:rPr>
              <a:t> Map of Paris, 1955(?), by Guy </a:t>
            </a:r>
            <a:r>
              <a:rPr lang="en-US" sz="2400" dirty="0" err="1" smtClean="0">
                <a:latin typeface="Arial"/>
                <a:cs typeface="Arial"/>
              </a:rPr>
              <a:t>Debord</a:t>
            </a:r>
            <a:endParaRPr lang="en-US" sz="2400" dirty="0">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098"/>
            <a:ext cx="8229600" cy="1143000"/>
          </a:xfrm>
        </p:spPr>
        <p:txBody>
          <a:bodyPr>
            <a:normAutofit/>
          </a:bodyPr>
          <a:lstStyle/>
          <a:p>
            <a:r>
              <a:rPr lang="en-US" sz="3200" dirty="0" smtClean="0">
                <a:latin typeface="Arial"/>
                <a:cs typeface="Arial"/>
              </a:rPr>
              <a:t>Woman’s Building, 1973, Los Angeles</a:t>
            </a:r>
            <a:endParaRPr lang="en-US" sz="3200" dirty="0">
              <a:latin typeface="Arial"/>
              <a:cs typeface="Arial"/>
            </a:endParaRPr>
          </a:p>
        </p:txBody>
      </p:sp>
      <p:pic>
        <p:nvPicPr>
          <p:cNvPr id="7" name="Content Placeholder 6" descr="woman'sbuilding-1.jpg"/>
          <p:cNvPicPr>
            <a:picLocks noGrp="1" noChangeAspect="1"/>
          </p:cNvPicPr>
          <p:nvPr>
            <p:ph idx="1"/>
          </p:nvPr>
        </p:nvPicPr>
        <p:blipFill>
          <a:blip r:embed="rId2"/>
          <a:srcRect l="-24952" r="-24952"/>
          <a:stretch>
            <a:fillRect/>
          </a:stretch>
        </p:blipFill>
        <p:spPr>
          <a:xfrm>
            <a:off x="0" y="1241425"/>
            <a:ext cx="9173474" cy="5045057"/>
          </a:xfrm>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0276"/>
            <a:ext cx="8229600" cy="1287517"/>
          </a:xfrm>
        </p:spPr>
        <p:txBody>
          <a:bodyPr>
            <a:noAutofit/>
          </a:bodyPr>
          <a:lstStyle/>
          <a:p>
            <a:r>
              <a:rPr lang="en-US" sz="2400" dirty="0" smtClean="0">
                <a:latin typeface="Arial"/>
                <a:cs typeface="Arial"/>
              </a:rPr>
              <a:t>Leslie </a:t>
            </a:r>
            <a:r>
              <a:rPr lang="en-US" sz="2400" dirty="0" err="1" smtClean="0">
                <a:latin typeface="Arial"/>
                <a:cs typeface="Arial"/>
              </a:rPr>
              <a:t>Labowitz</a:t>
            </a:r>
            <a:r>
              <a:rPr lang="en-US" sz="2400" dirty="0" smtClean="0">
                <a:latin typeface="Arial"/>
                <a:cs typeface="Arial"/>
              </a:rPr>
              <a:t>, </a:t>
            </a:r>
            <a:r>
              <a:rPr lang="en-US" sz="2400" i="1" dirty="0" smtClean="0">
                <a:latin typeface="Arial"/>
                <a:cs typeface="Arial"/>
              </a:rPr>
              <a:t>Record Companies Drag Their Feet</a:t>
            </a:r>
            <a:r>
              <a:rPr lang="en-US" sz="2400" dirty="0" smtClean="0">
                <a:latin typeface="Arial"/>
                <a:cs typeface="Arial"/>
              </a:rPr>
              <a:t>, 1977, with Women Against Violence Against </a:t>
            </a:r>
            <a:r>
              <a:rPr lang="en-US" sz="2400" dirty="0" err="1" smtClean="0">
                <a:latin typeface="Arial"/>
                <a:cs typeface="Arial"/>
              </a:rPr>
              <a:t>Women(WAVAW</a:t>
            </a:r>
            <a:r>
              <a:rPr lang="en-US" sz="2400" dirty="0" smtClean="0">
                <a:latin typeface="Arial"/>
                <a:cs typeface="Arial"/>
              </a:rPr>
              <a:t>) and National Organization for Women (NOW)</a:t>
            </a:r>
            <a:endParaRPr lang="en-US" sz="2400" dirty="0"/>
          </a:p>
        </p:txBody>
      </p:sp>
      <p:pic>
        <p:nvPicPr>
          <p:cNvPr id="5" name="Content Placeholder 4" descr="labowitz.jpg"/>
          <p:cNvPicPr>
            <a:picLocks noGrp="1" noChangeAspect="1"/>
          </p:cNvPicPr>
          <p:nvPr>
            <p:ph idx="1"/>
          </p:nvPr>
        </p:nvPicPr>
        <p:blipFill>
          <a:blip r:embed="rId2"/>
          <a:srcRect l="-19776" r="-19776"/>
          <a:stretch>
            <a:fillRect/>
          </a:stretch>
        </p:blipFill>
        <p:spPr>
          <a:xfrm>
            <a:off x="457200" y="1871717"/>
            <a:ext cx="8229600" cy="4525963"/>
          </a:xfrm>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4069"/>
            <a:ext cx="8229600" cy="1143000"/>
          </a:xfrm>
        </p:spPr>
        <p:txBody>
          <a:bodyPr>
            <a:normAutofit/>
          </a:bodyPr>
          <a:lstStyle/>
          <a:p>
            <a:r>
              <a:rPr lang="en-US" sz="3200" dirty="0" smtClean="0">
                <a:latin typeface="Arial"/>
                <a:cs typeface="Arial"/>
              </a:rPr>
              <a:t>Suzanne Lacy &amp; Leslie </a:t>
            </a:r>
            <a:r>
              <a:rPr lang="en-US" sz="3200" dirty="0" err="1" smtClean="0">
                <a:latin typeface="Arial"/>
                <a:cs typeface="Arial"/>
              </a:rPr>
              <a:t>Labowitz</a:t>
            </a:r>
            <a:r>
              <a:rPr lang="en-US" sz="3200" dirty="0" smtClean="0">
                <a:latin typeface="Arial"/>
                <a:cs typeface="Arial"/>
              </a:rPr>
              <a:t>, </a:t>
            </a:r>
            <a:r>
              <a:rPr lang="en-US" sz="3200" i="1" dirty="0" smtClean="0">
                <a:latin typeface="Arial"/>
                <a:cs typeface="Arial"/>
              </a:rPr>
              <a:t>In Mourning and In Rage</a:t>
            </a:r>
            <a:r>
              <a:rPr lang="en-US" sz="3200" dirty="0" smtClean="0">
                <a:latin typeface="Arial"/>
                <a:cs typeface="Arial"/>
              </a:rPr>
              <a:t>, 1977</a:t>
            </a:r>
            <a:endParaRPr lang="en-US" sz="3200" dirty="0">
              <a:latin typeface="Arial"/>
              <a:cs typeface="Arial"/>
            </a:endParaRPr>
          </a:p>
        </p:txBody>
      </p:sp>
      <p:pic>
        <p:nvPicPr>
          <p:cNvPr id="5" name="Content Placeholder 4" descr="mourning-1.jpg"/>
          <p:cNvPicPr>
            <a:picLocks noGrp="1" noChangeAspect="1"/>
          </p:cNvPicPr>
          <p:nvPr>
            <p:ph idx="1"/>
          </p:nvPr>
        </p:nvPicPr>
        <p:blipFill>
          <a:blip r:embed="rId2"/>
          <a:srcRect l="-10548" r="-10548"/>
          <a:stretch>
            <a:fillRect/>
          </a:stretch>
        </p:blipFill>
        <p:spPr>
          <a:xfrm>
            <a:off x="457200" y="1722820"/>
            <a:ext cx="8229600" cy="4525963"/>
          </a:xfr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ourning-2.jpg"/>
          <p:cNvPicPr>
            <a:picLocks noGrp="1" noChangeAspect="1"/>
          </p:cNvPicPr>
          <p:nvPr>
            <p:ph idx="1"/>
          </p:nvPr>
        </p:nvPicPr>
        <p:blipFill>
          <a:blip r:embed="rId2"/>
          <a:srcRect l="-10189" r="-10189"/>
          <a:stretch>
            <a:fillRect/>
          </a:stretch>
        </p:blipFill>
        <p:spPr>
          <a:xfrm>
            <a:off x="1732227" y="284434"/>
            <a:ext cx="5311685" cy="2921222"/>
          </a:xfrm>
        </p:spPr>
      </p:pic>
      <p:pic>
        <p:nvPicPr>
          <p:cNvPr id="6" name="Picture 5" descr="mourning-3.jpg"/>
          <p:cNvPicPr>
            <a:picLocks noChangeAspect="1"/>
          </p:cNvPicPr>
          <p:nvPr/>
        </p:nvPicPr>
        <p:blipFill>
          <a:blip r:embed="rId3"/>
          <a:stretch>
            <a:fillRect/>
          </a:stretch>
        </p:blipFill>
        <p:spPr>
          <a:xfrm>
            <a:off x="2176518" y="3626069"/>
            <a:ext cx="4423104" cy="296348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5793"/>
            <a:ext cx="8229600" cy="1143000"/>
          </a:xfrm>
        </p:spPr>
        <p:txBody>
          <a:bodyPr>
            <a:normAutofit/>
          </a:bodyPr>
          <a:lstStyle/>
          <a:p>
            <a:r>
              <a:rPr lang="en-US" sz="3200" dirty="0" smtClean="0">
                <a:latin typeface="Arial"/>
                <a:cs typeface="Arial"/>
              </a:rPr>
              <a:t>Gran Fury, </a:t>
            </a:r>
            <a:r>
              <a:rPr lang="en-US" sz="3200" i="1" dirty="0" smtClean="0">
                <a:latin typeface="Arial"/>
                <a:cs typeface="Arial"/>
              </a:rPr>
              <a:t>Kissing Doesn’t Kill </a:t>
            </a:r>
            <a:r>
              <a:rPr lang="en-US" sz="3200" dirty="0" smtClean="0">
                <a:latin typeface="Arial"/>
                <a:cs typeface="Arial"/>
              </a:rPr>
              <a:t>Campaign, 1989</a:t>
            </a:r>
            <a:endParaRPr lang="en-US" sz="3200" dirty="0">
              <a:latin typeface="Arial"/>
              <a:cs typeface="Arial"/>
            </a:endParaRPr>
          </a:p>
        </p:txBody>
      </p:sp>
      <p:pic>
        <p:nvPicPr>
          <p:cNvPr id="6" name="Content Placeholder 5" descr="kissing.jpg"/>
          <p:cNvPicPr>
            <a:picLocks noGrp="1" noChangeAspect="1"/>
          </p:cNvPicPr>
          <p:nvPr>
            <p:ph idx="1"/>
          </p:nvPr>
        </p:nvPicPr>
        <p:blipFill>
          <a:blip r:embed="rId2"/>
          <a:srcRect t="-37643" b="-37643"/>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enetton-1.JPG"/>
          <p:cNvPicPr>
            <a:picLocks noGrp="1" noChangeAspect="1"/>
          </p:cNvPicPr>
          <p:nvPr>
            <p:ph idx="1"/>
          </p:nvPr>
        </p:nvPicPr>
        <p:blipFill>
          <a:blip r:embed="rId2"/>
          <a:srcRect l="-11173" r="-11173"/>
          <a:stretch>
            <a:fillRect/>
          </a:stretch>
        </p:blipFill>
        <p:spPr>
          <a:xfrm>
            <a:off x="0" y="1068552"/>
            <a:ext cx="9157508" cy="5036276"/>
          </a:xfrm>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enetton-4.jpg"/>
          <p:cNvPicPr>
            <a:picLocks noGrp="1" noChangeAspect="1"/>
          </p:cNvPicPr>
          <p:nvPr>
            <p:ph idx="1"/>
          </p:nvPr>
        </p:nvPicPr>
        <p:blipFill>
          <a:blip r:embed="rId2"/>
          <a:srcRect l="-14764" r="-14764"/>
          <a:stretch>
            <a:fillRect/>
          </a:stretch>
        </p:blipFill>
        <p:spPr>
          <a:xfrm>
            <a:off x="-1" y="1097315"/>
            <a:ext cx="9144001" cy="5028849"/>
          </a:xfr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kissing-2.jpg"/>
          <p:cNvPicPr>
            <a:picLocks noGrp="1" noChangeAspect="1"/>
          </p:cNvPicPr>
          <p:nvPr>
            <p:ph idx="1"/>
          </p:nvPr>
        </p:nvPicPr>
        <p:blipFill>
          <a:blip r:embed="rId2"/>
          <a:srcRect l="-12186" r="-12186"/>
          <a:stretch>
            <a:fillRect/>
          </a:stretch>
        </p:blipFill>
        <p:spPr>
          <a:xfrm>
            <a:off x="-322318" y="391511"/>
            <a:ext cx="5276243" cy="2901731"/>
          </a:xfrm>
        </p:spPr>
      </p:pic>
      <p:pic>
        <p:nvPicPr>
          <p:cNvPr id="9" name="Picture 8" descr="silence=death.jpg"/>
          <p:cNvPicPr>
            <a:picLocks noChangeAspect="1"/>
          </p:cNvPicPr>
          <p:nvPr/>
        </p:nvPicPr>
        <p:blipFill>
          <a:blip r:embed="rId3"/>
          <a:stretch>
            <a:fillRect/>
          </a:stretch>
        </p:blipFill>
        <p:spPr>
          <a:xfrm>
            <a:off x="4738414" y="867103"/>
            <a:ext cx="4152900" cy="5080000"/>
          </a:xfrm>
          <a:prstGeom prst="rect">
            <a:avLst/>
          </a:prstGeom>
        </p:spPr>
      </p:pic>
      <p:pic>
        <p:nvPicPr>
          <p:cNvPr id="10" name="Picture 9" descr="ACTUP.jpg"/>
          <p:cNvPicPr>
            <a:picLocks noChangeAspect="1"/>
          </p:cNvPicPr>
          <p:nvPr/>
        </p:nvPicPr>
        <p:blipFill>
          <a:blip r:embed="rId4"/>
          <a:stretch>
            <a:fillRect/>
          </a:stretch>
        </p:blipFill>
        <p:spPr>
          <a:xfrm>
            <a:off x="296917" y="3619274"/>
            <a:ext cx="4064876" cy="279203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Bold"/>
                <a:cs typeface="Arial Bold"/>
              </a:rPr>
              <a:t>Key Concepts &amp; Genres</a:t>
            </a:r>
            <a:endParaRPr lang="en-US" dirty="0">
              <a:latin typeface="Arial Bold"/>
              <a:cs typeface="Arial Bold"/>
            </a:endParaRPr>
          </a:p>
        </p:txBody>
      </p:sp>
      <p:sp>
        <p:nvSpPr>
          <p:cNvPr id="3" name="Content Placeholder 2"/>
          <p:cNvSpPr>
            <a:spLocks noGrp="1"/>
          </p:cNvSpPr>
          <p:nvPr>
            <p:ph idx="1"/>
          </p:nvPr>
        </p:nvSpPr>
        <p:spPr>
          <a:xfrm>
            <a:off x="457200" y="1600200"/>
            <a:ext cx="8229600" cy="4960007"/>
          </a:xfrm>
        </p:spPr>
        <p:txBody>
          <a:bodyPr>
            <a:normAutofit fontScale="92500"/>
          </a:bodyPr>
          <a:lstStyle/>
          <a:p>
            <a:r>
              <a:rPr lang="en-US" dirty="0" smtClean="0">
                <a:latin typeface="Arial"/>
                <a:cs typeface="Arial"/>
              </a:rPr>
              <a:t>Action and intervention</a:t>
            </a:r>
          </a:p>
          <a:p>
            <a:r>
              <a:rPr lang="en-US" dirty="0" smtClean="0">
                <a:latin typeface="Arial"/>
                <a:cs typeface="Arial"/>
              </a:rPr>
              <a:t>Praxis = theory </a:t>
            </a:r>
            <a:r>
              <a:rPr lang="en-US" smtClean="0">
                <a:latin typeface="Arial"/>
                <a:cs typeface="Arial"/>
              </a:rPr>
              <a:t>+ practice</a:t>
            </a:r>
          </a:p>
          <a:p>
            <a:r>
              <a:rPr lang="en-US" dirty="0" err="1" smtClean="0">
                <a:latin typeface="Arial"/>
                <a:cs typeface="Arial"/>
              </a:rPr>
              <a:t>Situationism</a:t>
            </a:r>
            <a:r>
              <a:rPr lang="en-US" dirty="0" smtClean="0">
                <a:latin typeface="Arial"/>
                <a:cs typeface="Arial"/>
              </a:rPr>
              <a:t> (see </a:t>
            </a:r>
            <a:r>
              <a:rPr lang="en-US" dirty="0" err="1" smtClean="0">
                <a:latin typeface="Arial"/>
                <a:cs typeface="Arial"/>
              </a:rPr>
              <a:t>p</a:t>
            </a:r>
            <a:r>
              <a:rPr lang="en-US" dirty="0" smtClean="0">
                <a:latin typeface="Arial"/>
                <a:cs typeface="Arial"/>
              </a:rPr>
              <a:t>. 45 of reading) </a:t>
            </a:r>
          </a:p>
          <a:p>
            <a:r>
              <a:rPr lang="en-US" dirty="0" err="1" smtClean="0">
                <a:latin typeface="Arial"/>
                <a:cs typeface="Arial"/>
              </a:rPr>
              <a:t>Detournement</a:t>
            </a:r>
            <a:r>
              <a:rPr lang="en-US" dirty="0" smtClean="0">
                <a:latin typeface="Arial"/>
                <a:cs typeface="Arial"/>
              </a:rPr>
              <a:t> </a:t>
            </a:r>
          </a:p>
          <a:p>
            <a:r>
              <a:rPr lang="en-US" dirty="0" err="1" smtClean="0">
                <a:latin typeface="Arial"/>
                <a:cs typeface="Arial"/>
              </a:rPr>
              <a:t>Dérive</a:t>
            </a:r>
            <a:endParaRPr lang="en-US" dirty="0" smtClean="0">
              <a:latin typeface="Arial"/>
              <a:cs typeface="Arial"/>
            </a:endParaRPr>
          </a:p>
          <a:p>
            <a:r>
              <a:rPr lang="en-US" dirty="0" smtClean="0">
                <a:latin typeface="Arial"/>
                <a:cs typeface="Arial"/>
              </a:rPr>
              <a:t>Media performance – media event and public information campaign </a:t>
            </a:r>
          </a:p>
          <a:p>
            <a:r>
              <a:rPr lang="en-US" dirty="0" smtClean="0">
                <a:latin typeface="Arial"/>
                <a:cs typeface="Arial"/>
              </a:rPr>
              <a:t>Propaganda vs. </a:t>
            </a:r>
            <a:r>
              <a:rPr lang="en-US" dirty="0" err="1" smtClean="0">
                <a:latin typeface="Arial"/>
                <a:cs typeface="Arial"/>
              </a:rPr>
              <a:t>agit</a:t>
            </a:r>
            <a:r>
              <a:rPr lang="en-US" dirty="0" smtClean="0">
                <a:latin typeface="Arial"/>
                <a:cs typeface="Arial"/>
              </a:rPr>
              <a:t> prop</a:t>
            </a:r>
          </a:p>
          <a:p>
            <a:r>
              <a:rPr lang="en-US" dirty="0" smtClean="0">
                <a:latin typeface="Arial"/>
                <a:cs typeface="Arial"/>
              </a:rPr>
              <a:t>Culture jamming – memes and </a:t>
            </a:r>
            <a:r>
              <a:rPr lang="en-US" dirty="0" err="1" smtClean="0">
                <a:latin typeface="Arial"/>
                <a:cs typeface="Arial"/>
              </a:rPr>
              <a:t>metamemes</a:t>
            </a:r>
            <a:endParaRPr lang="en-US" dirty="0" smtClean="0">
              <a:latin typeface="Arial"/>
              <a:cs typeface="Arial"/>
            </a:endParaRPr>
          </a:p>
          <a:p>
            <a:endParaRPr lang="en-US" dirty="0" smtClean="0">
              <a:latin typeface="Arial"/>
              <a:cs typeface="Arial"/>
            </a:endParaRPr>
          </a:p>
          <a:p>
            <a:pPr>
              <a:buNone/>
            </a:pPr>
            <a:endParaRPr lang="en-US" dirty="0" smtClean="0">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benetton-7.jpg"/>
          <p:cNvPicPr>
            <a:picLocks noGrp="1" noChangeAspect="1"/>
          </p:cNvPicPr>
          <p:nvPr>
            <p:ph idx="1"/>
          </p:nvPr>
        </p:nvPicPr>
        <p:blipFill>
          <a:blip r:embed="rId2"/>
          <a:srcRect l="-7550" r="-7550"/>
          <a:stretch>
            <a:fillRect/>
          </a:stretch>
        </p:blipFill>
        <p:spPr>
          <a:xfrm>
            <a:off x="191238" y="1150418"/>
            <a:ext cx="8690004" cy="4779167"/>
          </a:xfrm>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enetton-5.jpg"/>
          <p:cNvPicPr>
            <a:picLocks noGrp="1" noChangeAspect="1"/>
          </p:cNvPicPr>
          <p:nvPr>
            <p:ph idx="1"/>
          </p:nvPr>
        </p:nvPicPr>
        <p:blipFill>
          <a:blip r:embed="rId2"/>
          <a:srcRect l="-18187" r="-18187"/>
          <a:stretch>
            <a:fillRect/>
          </a:stretch>
        </p:blipFill>
        <p:spPr>
          <a:xfrm>
            <a:off x="0" y="1097315"/>
            <a:ext cx="9144000" cy="5028848"/>
          </a:xfrm>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42296"/>
            <a:ext cx="9144000" cy="1219200"/>
          </a:xfrm>
        </p:spPr>
        <p:txBody>
          <a:bodyPr>
            <a:noAutofit/>
          </a:bodyPr>
          <a:lstStyle/>
          <a:p>
            <a:r>
              <a:rPr lang="en-US" sz="3200" dirty="0" err="1">
                <a:latin typeface="Arial"/>
                <a:cs typeface="Arial"/>
              </a:rPr>
              <a:t>Elana</a:t>
            </a:r>
            <a:r>
              <a:rPr lang="en-US" sz="3200" dirty="0">
                <a:latin typeface="Arial"/>
                <a:cs typeface="Arial"/>
              </a:rPr>
              <a:t> </a:t>
            </a:r>
            <a:r>
              <a:rPr lang="en-US" sz="3200" dirty="0" smtClean="0">
                <a:latin typeface="Arial"/>
                <a:cs typeface="Arial"/>
              </a:rPr>
              <a:t>Mann,</a:t>
            </a:r>
            <a:r>
              <a:rPr lang="en-US" sz="3200" i="1" dirty="0" smtClean="0">
                <a:latin typeface="Arial"/>
                <a:cs typeface="Arial"/>
              </a:rPr>
              <a:t> </a:t>
            </a:r>
            <a:r>
              <a:rPr lang="en-US" sz="3200" i="1" dirty="0">
                <a:latin typeface="Arial"/>
                <a:cs typeface="Arial"/>
              </a:rPr>
              <a:t>Listening </a:t>
            </a:r>
            <a:r>
              <a:rPr lang="en-US" sz="3200" i="1" dirty="0" smtClean="0">
                <a:latin typeface="Arial"/>
                <a:cs typeface="Arial"/>
              </a:rPr>
              <a:t>as (a) movement, </a:t>
            </a:r>
            <a:r>
              <a:rPr lang="en-US" sz="3200" dirty="0" smtClean="0">
                <a:latin typeface="Arial"/>
                <a:cs typeface="Arial"/>
              </a:rPr>
              <a:t>2013</a:t>
            </a:r>
            <a:r>
              <a:rPr lang="en-US" sz="3200" dirty="0">
                <a:latin typeface="Arial"/>
                <a:cs typeface="Arial"/>
              </a:rPr>
              <a:t/>
            </a:r>
            <a:br>
              <a:rPr lang="en-US" sz="3200" dirty="0">
                <a:latin typeface="Arial"/>
                <a:cs typeface="Arial"/>
              </a:rPr>
            </a:br>
            <a:endParaRPr lang="en-US" sz="3200" dirty="0">
              <a:latin typeface="Arial"/>
              <a:cs typeface="Arial"/>
            </a:endParaRPr>
          </a:p>
        </p:txBody>
      </p:sp>
      <p:pic>
        <p:nvPicPr>
          <p:cNvPr id="4" name="Picture 3" descr="LASM-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546032"/>
            <a:ext cx="6477000" cy="4857750"/>
          </a:xfrm>
          <a:prstGeom prst="rect">
            <a:avLst/>
          </a:prstGeom>
        </p:spPr>
      </p:pic>
    </p:spTree>
    <p:extLst>
      <p:ext uri="{BB962C8B-B14F-4D97-AF65-F5344CB8AC3E}">
        <p14:creationId xmlns:p14="http://schemas.microsoft.com/office/powerpoint/2010/main" val="31325851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ASM-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098" y="304800"/>
            <a:ext cx="7467600" cy="5600700"/>
          </a:xfrm>
          <a:prstGeom prst="rect">
            <a:avLst/>
          </a:prstGeom>
        </p:spPr>
      </p:pic>
    </p:spTree>
    <p:extLst>
      <p:ext uri="{BB962C8B-B14F-4D97-AF65-F5344CB8AC3E}">
        <p14:creationId xmlns:p14="http://schemas.microsoft.com/office/powerpoint/2010/main" val="234636172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ASM-1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57200"/>
            <a:ext cx="7924800" cy="5943600"/>
          </a:xfrm>
          <a:prstGeom prst="rect">
            <a:avLst/>
          </a:prstGeom>
        </p:spPr>
      </p:pic>
    </p:spTree>
    <p:extLst>
      <p:ext uri="{BB962C8B-B14F-4D97-AF65-F5344CB8AC3E}">
        <p14:creationId xmlns:p14="http://schemas.microsoft.com/office/powerpoint/2010/main" val="198548698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2873" y="1676400"/>
            <a:ext cx="7467600" cy="3352800"/>
          </a:xfrm>
        </p:spPr>
        <p:txBody>
          <a:bodyPr>
            <a:noAutofit/>
          </a:bodyPr>
          <a:lstStyle/>
          <a:p>
            <a:pPr algn="l"/>
            <a:r>
              <a:rPr lang="en-US" sz="2800" dirty="0" smtClean="0">
                <a:latin typeface="Arial"/>
                <a:cs typeface="Arial"/>
              </a:rPr>
              <a:t>What are the different kinds of listening that one can do at this project and site?</a:t>
            </a:r>
            <a:endParaRPr lang="en-US" sz="2800" dirty="0">
              <a:latin typeface="Arial"/>
              <a:cs typeface="Arial"/>
            </a:endParaRPr>
          </a:p>
        </p:txBody>
      </p:sp>
    </p:spTree>
    <p:extLst>
      <p:ext uri="{BB962C8B-B14F-4D97-AF65-F5344CB8AC3E}">
        <p14:creationId xmlns:p14="http://schemas.microsoft.com/office/powerpoint/2010/main" val="291937686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533400"/>
            <a:ext cx="4114800" cy="1600200"/>
          </a:xfrm>
        </p:spPr>
        <p:txBody>
          <a:bodyPr>
            <a:noAutofit/>
          </a:bodyPr>
          <a:lstStyle/>
          <a:p>
            <a:pPr marL="342900" indent="-342900" algn="l">
              <a:buFont typeface="Arial"/>
              <a:buChar char="•"/>
            </a:pPr>
            <a:r>
              <a:rPr lang="en-US" sz="2800" dirty="0" smtClean="0">
                <a:latin typeface="Arial"/>
                <a:cs typeface="Arial"/>
              </a:rPr>
              <a:t>Physical listening</a:t>
            </a:r>
            <a:endParaRPr lang="en-US" sz="2800" dirty="0">
              <a:latin typeface="Arial"/>
              <a:cs typeface="Arial"/>
            </a:endParaRPr>
          </a:p>
        </p:txBody>
      </p:sp>
      <p:pic>
        <p:nvPicPr>
          <p:cNvPr id="5" name="Picture 4" descr="LASM-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533400"/>
            <a:ext cx="3825240" cy="5737860"/>
          </a:xfrm>
          <a:prstGeom prst="rect">
            <a:avLst/>
          </a:prstGeom>
        </p:spPr>
      </p:pic>
    </p:spTree>
    <p:extLst>
      <p:ext uri="{BB962C8B-B14F-4D97-AF65-F5344CB8AC3E}">
        <p14:creationId xmlns:p14="http://schemas.microsoft.com/office/powerpoint/2010/main" val="258511707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143000"/>
            <a:ext cx="4114800" cy="2895600"/>
          </a:xfrm>
        </p:spPr>
        <p:txBody>
          <a:bodyPr>
            <a:noAutofit/>
          </a:bodyPr>
          <a:lstStyle/>
          <a:p>
            <a:pPr marL="457200" indent="-457200" algn="l">
              <a:buFont typeface="Arial"/>
              <a:buChar char="•"/>
            </a:pPr>
            <a:r>
              <a:rPr lang="en-US" sz="2800" dirty="0" smtClean="0">
                <a:latin typeface="Arial"/>
                <a:cs typeface="Arial"/>
              </a:rPr>
              <a:t>Playful listening, as performance (music performance by Allison Johnson at Opening night)</a:t>
            </a:r>
            <a:endParaRPr lang="en-US" sz="2800" dirty="0">
              <a:latin typeface="Arial"/>
              <a:cs typeface="Arial"/>
            </a:endParaRPr>
          </a:p>
        </p:txBody>
      </p:sp>
      <p:pic>
        <p:nvPicPr>
          <p:cNvPr id="3" name="Picture 2" descr="LASM-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304800"/>
            <a:ext cx="4165600" cy="6248400"/>
          </a:xfrm>
          <a:prstGeom prst="rect">
            <a:avLst/>
          </a:prstGeom>
        </p:spPr>
      </p:pic>
    </p:spTree>
    <p:extLst>
      <p:ext uri="{BB962C8B-B14F-4D97-AF65-F5344CB8AC3E}">
        <p14:creationId xmlns:p14="http://schemas.microsoft.com/office/powerpoint/2010/main" val="154948080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5676899"/>
            <a:ext cx="7162800" cy="1022777"/>
          </a:xfrm>
        </p:spPr>
        <p:txBody>
          <a:bodyPr>
            <a:noAutofit/>
          </a:bodyPr>
          <a:lstStyle/>
          <a:p>
            <a:pPr marL="342900" indent="-342900" algn="l">
              <a:buFont typeface="Arial"/>
              <a:buChar char="•"/>
            </a:pPr>
            <a:r>
              <a:rPr lang="en-US" sz="2800" dirty="0" smtClean="0">
                <a:latin typeface="Arial"/>
                <a:cs typeface="Arial"/>
              </a:rPr>
              <a:t>Listening as surveillance, information gathering, mapping, ethnography</a:t>
            </a:r>
            <a:endParaRPr lang="en-US" sz="2800" dirty="0">
              <a:latin typeface="Arial"/>
              <a:cs typeface="Arial"/>
            </a:endParaRPr>
          </a:p>
        </p:txBody>
      </p:sp>
      <p:pic>
        <p:nvPicPr>
          <p:cNvPr id="5" name="Picture 4" descr="LASM-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304800"/>
            <a:ext cx="7162800" cy="5372100"/>
          </a:xfrm>
          <a:prstGeom prst="rect">
            <a:avLst/>
          </a:prstGeom>
        </p:spPr>
      </p:pic>
    </p:spTree>
    <p:extLst>
      <p:ext uri="{BB962C8B-B14F-4D97-AF65-F5344CB8AC3E}">
        <p14:creationId xmlns:p14="http://schemas.microsoft.com/office/powerpoint/2010/main" val="266144154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5676899"/>
            <a:ext cx="8540909" cy="1022777"/>
          </a:xfrm>
        </p:spPr>
        <p:txBody>
          <a:bodyPr>
            <a:noAutofit/>
          </a:bodyPr>
          <a:lstStyle/>
          <a:p>
            <a:r>
              <a:rPr lang="en-US" sz="2800" dirty="0" smtClean="0">
                <a:latin typeface="Arial"/>
                <a:cs typeface="Arial"/>
              </a:rPr>
              <a:t>Japanese “War Tubas” (1930s)</a:t>
            </a:r>
            <a:endParaRPr lang="en-US" sz="2800" dirty="0">
              <a:latin typeface="Arial"/>
              <a:cs typeface="Arial"/>
            </a:endParaRPr>
          </a:p>
        </p:txBody>
      </p:sp>
      <p:pic>
        <p:nvPicPr>
          <p:cNvPr id="4" name="Picture 3" descr="LASM-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960" y="609600"/>
            <a:ext cx="8088640" cy="5176188"/>
          </a:xfrm>
          <a:prstGeom prst="rect">
            <a:avLst/>
          </a:prstGeom>
        </p:spPr>
      </p:pic>
    </p:spTree>
    <p:extLst>
      <p:ext uri="{BB962C8B-B14F-4D97-AF65-F5344CB8AC3E}">
        <p14:creationId xmlns:p14="http://schemas.microsoft.com/office/powerpoint/2010/main" val="363058193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Bold"/>
                <a:cs typeface="Arial Bold"/>
              </a:rPr>
              <a:t>Artists and Movements</a:t>
            </a:r>
            <a:endParaRPr lang="en-US" dirty="0">
              <a:latin typeface="Arial Bold"/>
              <a:cs typeface="Arial Bold"/>
            </a:endParaRPr>
          </a:p>
        </p:txBody>
      </p:sp>
      <p:sp>
        <p:nvSpPr>
          <p:cNvPr id="3" name="Content Placeholder 2"/>
          <p:cNvSpPr>
            <a:spLocks noGrp="1"/>
          </p:cNvSpPr>
          <p:nvPr>
            <p:ph idx="1"/>
          </p:nvPr>
        </p:nvSpPr>
        <p:spPr/>
        <p:txBody>
          <a:bodyPr>
            <a:normAutofit/>
          </a:bodyPr>
          <a:lstStyle/>
          <a:p>
            <a:pPr>
              <a:buClr>
                <a:schemeClr val="tx1">
                  <a:lumMod val="95000"/>
                </a:schemeClr>
              </a:buClr>
            </a:pPr>
            <a:r>
              <a:rPr lang="en-US" dirty="0" smtClean="0">
                <a:solidFill>
                  <a:srgbClr val="FF0000"/>
                </a:solidFill>
                <a:latin typeface="Arial"/>
                <a:cs typeface="Arial"/>
              </a:rPr>
              <a:t>The </a:t>
            </a:r>
            <a:r>
              <a:rPr lang="en-US" dirty="0" err="1" smtClean="0">
                <a:solidFill>
                  <a:srgbClr val="FF0000"/>
                </a:solidFill>
                <a:latin typeface="Arial"/>
                <a:cs typeface="Arial"/>
              </a:rPr>
              <a:t>Situationist</a:t>
            </a:r>
            <a:r>
              <a:rPr lang="en-US" dirty="0" smtClean="0">
                <a:solidFill>
                  <a:srgbClr val="FF0000"/>
                </a:solidFill>
                <a:latin typeface="Arial"/>
                <a:cs typeface="Arial"/>
              </a:rPr>
              <a:t> International</a:t>
            </a:r>
            <a:r>
              <a:rPr lang="en-US" dirty="0" smtClean="0">
                <a:latin typeface="Arial"/>
                <a:cs typeface="Arial"/>
              </a:rPr>
              <a:t>, </a:t>
            </a:r>
            <a:r>
              <a:rPr lang="en-US" dirty="0" smtClean="0">
                <a:solidFill>
                  <a:srgbClr val="FF0000"/>
                </a:solidFill>
                <a:latin typeface="Arial"/>
                <a:cs typeface="Arial"/>
              </a:rPr>
              <a:t>Suzanne Lacy, Leslie </a:t>
            </a:r>
            <a:r>
              <a:rPr lang="en-US" dirty="0" err="1" smtClean="0">
                <a:solidFill>
                  <a:srgbClr val="FF0000"/>
                </a:solidFill>
                <a:latin typeface="Arial"/>
                <a:cs typeface="Arial"/>
              </a:rPr>
              <a:t>Labowitz</a:t>
            </a:r>
            <a:r>
              <a:rPr lang="en-US" dirty="0" smtClean="0">
                <a:solidFill>
                  <a:srgbClr val="FF0000"/>
                </a:solidFill>
                <a:latin typeface="Arial"/>
                <a:cs typeface="Arial"/>
              </a:rPr>
              <a:t>, Gran Fury, </a:t>
            </a:r>
            <a:r>
              <a:rPr lang="en-US" dirty="0" err="1" smtClean="0">
                <a:solidFill>
                  <a:srgbClr val="FF0000"/>
                </a:solidFill>
                <a:latin typeface="Arial"/>
                <a:cs typeface="Arial"/>
              </a:rPr>
              <a:t>Adbuster</a:t>
            </a:r>
            <a:r>
              <a:rPr lang="en-US" dirty="0" smtClean="0">
                <a:solidFill>
                  <a:srgbClr val="FF0000"/>
                </a:solidFill>
                <a:latin typeface="Arial"/>
                <a:cs typeface="Arial"/>
              </a:rPr>
              <a:t> Media Foundation</a:t>
            </a:r>
            <a:r>
              <a:rPr lang="en-US" dirty="0" smtClean="0">
                <a:latin typeface="Arial"/>
                <a:cs typeface="Arial"/>
              </a:rPr>
              <a:t>, </a:t>
            </a:r>
            <a:r>
              <a:rPr lang="en-US" dirty="0" err="1" smtClean="0">
                <a:latin typeface="Arial"/>
                <a:cs typeface="Arial"/>
              </a:rPr>
              <a:t>RTMark</a:t>
            </a:r>
            <a:r>
              <a:rPr lang="en-US" dirty="0" smtClean="0">
                <a:latin typeface="Arial"/>
                <a:cs typeface="Arial"/>
              </a:rPr>
              <a:t>, The Yes Men, </a:t>
            </a:r>
            <a:r>
              <a:rPr lang="en-US" dirty="0" err="1" smtClean="0">
                <a:solidFill>
                  <a:srgbClr val="FF0000"/>
                </a:solidFill>
                <a:latin typeface="Arial"/>
                <a:cs typeface="Arial"/>
              </a:rPr>
              <a:t>Wafaa</a:t>
            </a:r>
            <a:r>
              <a:rPr lang="en-US" dirty="0" smtClean="0">
                <a:solidFill>
                  <a:srgbClr val="FF0000"/>
                </a:solidFill>
                <a:latin typeface="Arial"/>
                <a:cs typeface="Arial"/>
              </a:rPr>
              <a:t> Bilal, </a:t>
            </a:r>
            <a:r>
              <a:rPr lang="en-US" dirty="0" smtClean="0">
                <a:solidFill>
                  <a:srgbClr val="FFFFFF"/>
                </a:solidFill>
                <a:latin typeface="Arial"/>
                <a:cs typeface="Arial"/>
              </a:rPr>
              <a:t>Fallen Fruit, </a:t>
            </a:r>
            <a:r>
              <a:rPr lang="en-US" dirty="0" err="1" smtClean="0">
                <a:solidFill>
                  <a:srgbClr val="FF0000"/>
                </a:solidFill>
                <a:latin typeface="Arial"/>
                <a:cs typeface="Arial"/>
              </a:rPr>
              <a:t>Elana</a:t>
            </a:r>
            <a:r>
              <a:rPr lang="en-US" dirty="0" smtClean="0">
                <a:solidFill>
                  <a:srgbClr val="FF0000"/>
                </a:solidFill>
                <a:latin typeface="Arial"/>
                <a:cs typeface="Arial"/>
              </a:rPr>
              <a:t> Mann,</a:t>
            </a:r>
            <a:r>
              <a:rPr lang="en-US" dirty="0" smtClean="0">
                <a:solidFill>
                  <a:srgbClr val="FFFFFF"/>
                </a:solidFill>
                <a:latin typeface="Arial"/>
                <a:cs typeface="Arial"/>
              </a:rPr>
              <a:t> Yoko Ono</a:t>
            </a:r>
            <a:endParaRPr lang="en-US" dirty="0" smtClean="0">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5943600"/>
            <a:ext cx="7391400" cy="698926"/>
          </a:xfrm>
        </p:spPr>
        <p:txBody>
          <a:bodyPr>
            <a:noAutofit/>
          </a:bodyPr>
          <a:lstStyle/>
          <a:p>
            <a:r>
              <a:rPr lang="en-US" sz="2400" dirty="0" err="1" smtClean="0">
                <a:latin typeface="Arial"/>
                <a:cs typeface="Arial"/>
              </a:rPr>
              <a:t>Denge</a:t>
            </a:r>
            <a:r>
              <a:rPr lang="en-US" sz="2400" dirty="0" smtClean="0">
                <a:latin typeface="Arial"/>
                <a:cs typeface="Arial"/>
              </a:rPr>
              <a:t> sound mirrors, Dungeness, UK </a:t>
            </a:r>
            <a:br>
              <a:rPr lang="en-US" sz="2400" dirty="0" smtClean="0">
                <a:latin typeface="Arial"/>
                <a:cs typeface="Arial"/>
              </a:rPr>
            </a:br>
            <a:r>
              <a:rPr lang="en-US" sz="2400" dirty="0" smtClean="0">
                <a:latin typeface="Arial"/>
                <a:cs typeface="Arial"/>
              </a:rPr>
              <a:t>Built in 1920s and </a:t>
            </a:r>
            <a:r>
              <a:rPr lang="fr-FR" sz="2400" dirty="0" smtClean="0">
                <a:latin typeface="Arial"/>
                <a:cs typeface="Arial"/>
              </a:rPr>
              <a:t>’</a:t>
            </a:r>
            <a:r>
              <a:rPr lang="en-US" sz="2400" dirty="0" smtClean="0">
                <a:latin typeface="Arial"/>
                <a:cs typeface="Arial"/>
              </a:rPr>
              <a:t>30s – between WWI &amp; II</a:t>
            </a:r>
            <a:endParaRPr lang="en-US" sz="2400" dirty="0">
              <a:latin typeface="Arial"/>
              <a:cs typeface="Arial"/>
            </a:endParaRPr>
          </a:p>
        </p:txBody>
      </p:sp>
      <p:pic>
        <p:nvPicPr>
          <p:cNvPr id="4" name="Picture 3" descr="LASM-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04800"/>
            <a:ext cx="7391400" cy="5543550"/>
          </a:xfrm>
          <a:prstGeom prst="rect">
            <a:avLst/>
          </a:prstGeom>
        </p:spPr>
      </p:pic>
    </p:spTree>
    <p:extLst>
      <p:ext uri="{BB962C8B-B14F-4D97-AF65-F5344CB8AC3E}">
        <p14:creationId xmlns:p14="http://schemas.microsoft.com/office/powerpoint/2010/main" val="400524525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SM-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85750"/>
            <a:ext cx="8382000" cy="6286500"/>
          </a:xfrm>
          <a:prstGeom prst="rect">
            <a:avLst/>
          </a:prstGeom>
        </p:spPr>
      </p:pic>
    </p:spTree>
    <p:extLst>
      <p:ext uri="{BB962C8B-B14F-4D97-AF65-F5344CB8AC3E}">
        <p14:creationId xmlns:p14="http://schemas.microsoft.com/office/powerpoint/2010/main" val="293946823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ASM-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190875" y="1152525"/>
            <a:ext cx="6172202" cy="4629152"/>
          </a:xfrm>
          <a:prstGeom prst="rect">
            <a:avLst/>
          </a:prstGeom>
        </p:spPr>
      </p:pic>
      <p:sp>
        <p:nvSpPr>
          <p:cNvPr id="5" name="Title 1"/>
          <p:cNvSpPr>
            <a:spLocks noGrp="1"/>
          </p:cNvSpPr>
          <p:nvPr>
            <p:ph type="ctrTitle"/>
          </p:nvPr>
        </p:nvSpPr>
        <p:spPr>
          <a:xfrm>
            <a:off x="381000" y="1905000"/>
            <a:ext cx="3581400" cy="4495802"/>
          </a:xfrm>
        </p:spPr>
        <p:txBody>
          <a:bodyPr>
            <a:noAutofit/>
          </a:bodyPr>
          <a:lstStyle/>
          <a:p>
            <a:pPr marL="457200" indent="-457200" algn="l">
              <a:buFont typeface="Arial"/>
              <a:buChar char="•"/>
            </a:pPr>
            <a:r>
              <a:rPr lang="en-US" sz="2800" dirty="0" smtClean="0">
                <a:latin typeface="Arial"/>
                <a:cs typeface="Arial"/>
              </a:rPr>
              <a:t>Listening as a part of mapping and understanding communities, as democratic process </a:t>
            </a:r>
            <a:endParaRPr lang="en-US" sz="2800" dirty="0">
              <a:latin typeface="Arial"/>
              <a:cs typeface="Arial"/>
            </a:endParaRPr>
          </a:p>
        </p:txBody>
      </p:sp>
    </p:spTree>
    <p:extLst>
      <p:ext uri="{BB962C8B-B14F-4D97-AF65-F5344CB8AC3E}">
        <p14:creationId xmlns:p14="http://schemas.microsoft.com/office/powerpoint/2010/main" val="311162183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SM-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400050"/>
            <a:ext cx="8001000" cy="6000750"/>
          </a:xfrm>
          <a:prstGeom prst="rect">
            <a:avLst/>
          </a:prstGeom>
        </p:spPr>
      </p:pic>
    </p:spTree>
    <p:extLst>
      <p:ext uri="{BB962C8B-B14F-4D97-AF65-F5344CB8AC3E}">
        <p14:creationId xmlns:p14="http://schemas.microsoft.com/office/powerpoint/2010/main" val="188087022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ASM-1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400050"/>
            <a:ext cx="8001000" cy="6000750"/>
          </a:xfrm>
          <a:prstGeom prst="rect">
            <a:avLst/>
          </a:prstGeom>
        </p:spPr>
      </p:pic>
    </p:spTree>
    <p:extLst>
      <p:ext uri="{BB962C8B-B14F-4D97-AF65-F5344CB8AC3E}">
        <p14:creationId xmlns:p14="http://schemas.microsoft.com/office/powerpoint/2010/main" val="120988355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27181" y="533400"/>
            <a:ext cx="8197273" cy="5867400"/>
          </a:xfrm>
        </p:spPr>
        <p:txBody>
          <a:bodyPr>
            <a:normAutofit/>
          </a:bodyPr>
          <a:lstStyle/>
          <a:p>
            <a:pPr marL="457200" indent="-457200" algn="l">
              <a:buFont typeface="Arial"/>
              <a:buChar char="•"/>
            </a:pPr>
            <a:r>
              <a:rPr lang="en-US" sz="2800" dirty="0" smtClean="0">
                <a:latin typeface="Arial"/>
                <a:cs typeface="Arial"/>
              </a:rPr>
              <a:t>Different kinds of listening (physical and metaphorical)</a:t>
            </a:r>
          </a:p>
          <a:p>
            <a:pPr marL="457200" indent="-457200" algn="l">
              <a:buFont typeface="Arial"/>
              <a:buChar char="•"/>
            </a:pPr>
            <a:endParaRPr lang="en-US" sz="2800" dirty="0" smtClean="0">
              <a:latin typeface="Arial"/>
              <a:cs typeface="Arial"/>
            </a:endParaRPr>
          </a:p>
          <a:p>
            <a:pPr marL="457200" indent="-457200" algn="l">
              <a:buFont typeface="Arial"/>
              <a:buChar char="•"/>
            </a:pPr>
            <a:r>
              <a:rPr lang="en-US" sz="2800" dirty="0" smtClean="0">
                <a:latin typeface="Arial"/>
                <a:cs typeface="Arial"/>
              </a:rPr>
              <a:t>Technology: old and new (WWI-II devices to drones)</a:t>
            </a:r>
          </a:p>
          <a:p>
            <a:pPr marL="457200" indent="-457200" algn="l">
              <a:buFont typeface="Arial"/>
              <a:buChar char="•"/>
            </a:pPr>
            <a:endParaRPr lang="en-US" sz="2800" dirty="0" smtClean="0">
              <a:latin typeface="Arial"/>
              <a:cs typeface="Arial"/>
            </a:endParaRPr>
          </a:p>
          <a:p>
            <a:pPr marL="457200" indent="-457200" algn="l">
              <a:buFont typeface="Arial"/>
              <a:buChar char="•"/>
            </a:pPr>
            <a:r>
              <a:rPr lang="en-US" sz="2800" dirty="0" smtClean="0">
                <a:latin typeface="Arial"/>
                <a:cs typeface="Arial"/>
              </a:rPr>
              <a:t>Listening as a way of understanding a community</a:t>
            </a:r>
            <a:r>
              <a:rPr lang="en-US" sz="2800" dirty="0">
                <a:latin typeface="Arial"/>
                <a:cs typeface="Arial"/>
              </a:rPr>
              <a:t>, (surveillance / community organizing) </a:t>
            </a:r>
            <a:r>
              <a:rPr lang="en-US" sz="2800" dirty="0" smtClean="0">
                <a:latin typeface="Arial"/>
                <a:cs typeface="Arial"/>
              </a:rPr>
              <a:t>public and private</a:t>
            </a:r>
          </a:p>
          <a:p>
            <a:pPr marL="457200" indent="-457200" algn="l">
              <a:buFont typeface="Arial"/>
              <a:buChar char="•"/>
            </a:pPr>
            <a:endParaRPr lang="en-US" sz="2800" dirty="0">
              <a:latin typeface="Arial"/>
              <a:cs typeface="Arial"/>
            </a:endParaRPr>
          </a:p>
          <a:p>
            <a:pPr marL="457200" indent="-457200" algn="l">
              <a:buFont typeface="Arial"/>
              <a:buChar char="•"/>
            </a:pPr>
            <a:r>
              <a:rPr lang="en-US" sz="2800" dirty="0" smtClean="0">
                <a:latin typeface="Arial"/>
                <a:cs typeface="Arial"/>
              </a:rPr>
              <a:t>Sound ethnography - an ethics of listening; feedback / talking back (to whom?)</a:t>
            </a:r>
            <a:endParaRPr lang="en-US" dirty="0">
              <a:latin typeface="Arial"/>
              <a:cs typeface="Arial"/>
            </a:endParaRPr>
          </a:p>
        </p:txBody>
      </p:sp>
    </p:spTree>
    <p:extLst>
      <p:ext uri="{BB962C8B-B14F-4D97-AF65-F5344CB8AC3E}">
        <p14:creationId xmlns:p14="http://schemas.microsoft.com/office/powerpoint/2010/main" val="31121679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111110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8189"/>
            <a:ext cx="9144000" cy="1143000"/>
          </a:xfrm>
        </p:spPr>
        <p:txBody>
          <a:bodyPr>
            <a:normAutofit/>
          </a:bodyPr>
          <a:lstStyle/>
          <a:p>
            <a:r>
              <a:rPr lang="en-US" sz="3200" dirty="0" smtClean="0">
                <a:latin typeface="Arial"/>
                <a:cs typeface="Arial"/>
              </a:rPr>
              <a:t>Yoko Ono, </a:t>
            </a:r>
            <a:r>
              <a:rPr lang="en-US" sz="3200" i="1" dirty="0" smtClean="0">
                <a:latin typeface="Arial"/>
                <a:cs typeface="Arial"/>
              </a:rPr>
              <a:t>Bag Piece</a:t>
            </a:r>
            <a:r>
              <a:rPr lang="en-US" sz="3200" dirty="0" smtClean="0">
                <a:latin typeface="Arial"/>
                <a:cs typeface="Arial"/>
              </a:rPr>
              <a:t>, 1966</a:t>
            </a:r>
            <a:endParaRPr lang="en-US" sz="3200" dirty="0"/>
          </a:p>
        </p:txBody>
      </p:sp>
      <p:pic>
        <p:nvPicPr>
          <p:cNvPr id="4" name="Picture 3" descr="Ono-BagPIec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586" y="1915795"/>
            <a:ext cx="8021308" cy="409086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no-BagPiece-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059" y="1184087"/>
            <a:ext cx="6081059" cy="4682416"/>
          </a:xfrm>
          <a:prstGeom prst="rect">
            <a:avLst/>
          </a:prstGeom>
        </p:spPr>
      </p:pic>
    </p:spTree>
    <p:extLst>
      <p:ext uri="{BB962C8B-B14F-4D97-AF65-F5344CB8AC3E}">
        <p14:creationId xmlns:p14="http://schemas.microsoft.com/office/powerpoint/2010/main" val="143591382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8189"/>
            <a:ext cx="9144000" cy="1143000"/>
          </a:xfrm>
        </p:spPr>
        <p:txBody>
          <a:bodyPr>
            <a:normAutofit/>
          </a:bodyPr>
          <a:lstStyle/>
          <a:p>
            <a:r>
              <a:rPr lang="en-US" sz="3200" dirty="0" smtClean="0">
                <a:latin typeface="Arial"/>
                <a:cs typeface="Arial"/>
              </a:rPr>
              <a:t>Ming-Yuen S Ma, </a:t>
            </a:r>
            <a:r>
              <a:rPr lang="en-US" sz="3200" i="1" dirty="0" smtClean="0">
                <a:latin typeface="Arial"/>
                <a:cs typeface="Arial"/>
              </a:rPr>
              <a:t>Bag Piece (Reproduced)</a:t>
            </a:r>
            <a:r>
              <a:rPr lang="en-US" sz="3200" dirty="0" smtClean="0">
                <a:latin typeface="Arial"/>
                <a:cs typeface="Arial"/>
              </a:rPr>
              <a:t>, </a:t>
            </a:r>
            <a:br>
              <a:rPr lang="en-US" sz="3200" dirty="0" smtClean="0">
                <a:latin typeface="Arial"/>
                <a:cs typeface="Arial"/>
              </a:rPr>
            </a:br>
            <a:r>
              <a:rPr lang="en-US" sz="3200" dirty="0" smtClean="0">
                <a:latin typeface="Arial"/>
                <a:cs typeface="Arial"/>
              </a:rPr>
              <a:t>2006</a:t>
            </a:r>
            <a:endParaRPr lang="en-US" sz="3200" dirty="0"/>
          </a:p>
        </p:txBody>
      </p:sp>
      <p:pic>
        <p:nvPicPr>
          <p:cNvPr id="3" name="Picture 2" descr="Ma-BagPiec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982694"/>
            <a:ext cx="6400800" cy="4267200"/>
          </a:xfrm>
          <a:prstGeom prst="rect">
            <a:avLst/>
          </a:prstGeom>
        </p:spPr>
      </p:pic>
    </p:spTree>
    <p:extLst>
      <p:ext uri="{BB962C8B-B14F-4D97-AF65-F5344CB8AC3E}">
        <p14:creationId xmlns:p14="http://schemas.microsoft.com/office/powerpoint/2010/main" val="7439659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414"/>
            <a:ext cx="8229600" cy="1143000"/>
          </a:xfrm>
        </p:spPr>
        <p:txBody>
          <a:bodyPr>
            <a:normAutofit/>
          </a:bodyPr>
          <a:lstStyle/>
          <a:p>
            <a:r>
              <a:rPr lang="en-US" sz="4000" dirty="0" err="1" smtClean="0">
                <a:latin typeface="Arial"/>
                <a:cs typeface="Arial"/>
              </a:rPr>
              <a:t>Situationist</a:t>
            </a:r>
            <a:r>
              <a:rPr lang="en-US" sz="4000" dirty="0" smtClean="0">
                <a:latin typeface="Arial"/>
                <a:cs typeface="Arial"/>
              </a:rPr>
              <a:t> International</a:t>
            </a:r>
            <a:endParaRPr lang="en-US" sz="4000" dirty="0"/>
          </a:p>
        </p:txBody>
      </p:sp>
      <p:pic>
        <p:nvPicPr>
          <p:cNvPr id="6" name="Content Placeholder 5" descr="SI.gif"/>
          <p:cNvPicPr>
            <a:picLocks noGrp="1" noChangeAspect="1"/>
          </p:cNvPicPr>
          <p:nvPr>
            <p:ph idx="1"/>
          </p:nvPr>
        </p:nvPicPr>
        <p:blipFill>
          <a:blip r:embed="rId2"/>
          <a:srcRect l="-796" r="-796"/>
          <a:stretch>
            <a:fillRect/>
          </a:stretch>
        </p:blipFill>
        <p:spPr>
          <a:xfrm>
            <a:off x="744482" y="1309414"/>
            <a:ext cx="7628759" cy="4195523"/>
          </a:xfrm>
        </p:spPr>
      </p:pic>
      <p:sp>
        <p:nvSpPr>
          <p:cNvPr id="8" name="TextBox 7"/>
          <p:cNvSpPr txBox="1"/>
          <p:nvPr/>
        </p:nvSpPr>
        <p:spPr>
          <a:xfrm>
            <a:off x="457200" y="5745655"/>
            <a:ext cx="8229599" cy="830997"/>
          </a:xfrm>
          <a:prstGeom prst="rect">
            <a:avLst/>
          </a:prstGeom>
          <a:noFill/>
        </p:spPr>
        <p:txBody>
          <a:bodyPr wrap="square" rtlCol="0">
            <a:spAutoFit/>
          </a:bodyPr>
          <a:lstStyle/>
          <a:p>
            <a:r>
              <a:rPr lang="en-US" sz="1600" dirty="0" smtClean="0">
                <a:latin typeface="Arial"/>
                <a:cs typeface="Arial"/>
              </a:rPr>
              <a:t>Founders of the </a:t>
            </a:r>
            <a:r>
              <a:rPr lang="en-US" sz="1600" dirty="0" err="1" smtClean="0">
                <a:latin typeface="Arial"/>
                <a:cs typeface="Arial"/>
              </a:rPr>
              <a:t>Situationist</a:t>
            </a:r>
            <a:r>
              <a:rPr lang="en-US" sz="1600" dirty="0" smtClean="0">
                <a:latin typeface="Arial"/>
                <a:cs typeface="Arial"/>
              </a:rPr>
              <a:t> International at </a:t>
            </a:r>
            <a:r>
              <a:rPr lang="en-US" sz="1600" dirty="0" err="1" smtClean="0">
                <a:latin typeface="Arial"/>
                <a:cs typeface="Arial"/>
              </a:rPr>
              <a:t>Cosio</a:t>
            </a:r>
            <a:r>
              <a:rPr lang="en-US" sz="1600" dirty="0" smtClean="0">
                <a:latin typeface="Arial"/>
                <a:cs typeface="Arial"/>
              </a:rPr>
              <a:t> </a:t>
            </a:r>
            <a:r>
              <a:rPr lang="en-US" sz="1600" dirty="0" err="1" smtClean="0">
                <a:latin typeface="Arial"/>
                <a:cs typeface="Arial"/>
              </a:rPr>
              <a:t>d'Arroscia</a:t>
            </a:r>
            <a:r>
              <a:rPr lang="en-US" sz="1600" dirty="0" smtClean="0">
                <a:latin typeface="Arial"/>
                <a:cs typeface="Arial"/>
              </a:rPr>
              <a:t>, Italy, April 1957. From left to right: </a:t>
            </a:r>
            <a:r>
              <a:rPr lang="en-US" sz="1600" dirty="0" err="1" smtClean="0">
                <a:latin typeface="Arial"/>
                <a:cs typeface="Arial"/>
              </a:rPr>
              <a:t>Guiseppe</a:t>
            </a:r>
            <a:r>
              <a:rPr lang="en-US" sz="1600" dirty="0" smtClean="0">
                <a:latin typeface="Arial"/>
                <a:cs typeface="Arial"/>
              </a:rPr>
              <a:t> Pinot </a:t>
            </a:r>
            <a:r>
              <a:rPr lang="en-US" sz="1600" dirty="0" err="1" smtClean="0">
                <a:latin typeface="Arial"/>
                <a:cs typeface="Arial"/>
              </a:rPr>
              <a:t>Gallizio</a:t>
            </a:r>
            <a:r>
              <a:rPr lang="en-US" sz="1600" dirty="0" smtClean="0">
                <a:latin typeface="Arial"/>
                <a:cs typeface="Arial"/>
              </a:rPr>
              <a:t>, </a:t>
            </a:r>
            <a:r>
              <a:rPr lang="en-US" sz="1600" dirty="0" err="1" smtClean="0">
                <a:latin typeface="Arial"/>
                <a:cs typeface="Arial"/>
              </a:rPr>
              <a:t>Piero</a:t>
            </a:r>
            <a:r>
              <a:rPr lang="en-US" sz="1600" dirty="0" smtClean="0">
                <a:latin typeface="Arial"/>
                <a:cs typeface="Arial"/>
              </a:rPr>
              <a:t> </a:t>
            </a:r>
            <a:r>
              <a:rPr lang="en-US" sz="1600" dirty="0" err="1" smtClean="0">
                <a:latin typeface="Arial"/>
                <a:cs typeface="Arial"/>
              </a:rPr>
              <a:t>Simondo</a:t>
            </a:r>
            <a:r>
              <a:rPr lang="en-US" sz="1600" dirty="0" smtClean="0">
                <a:latin typeface="Arial"/>
                <a:cs typeface="Arial"/>
              </a:rPr>
              <a:t>, Elena </a:t>
            </a:r>
            <a:r>
              <a:rPr lang="en-US" sz="1600" dirty="0" err="1" smtClean="0">
                <a:latin typeface="Arial"/>
                <a:cs typeface="Arial"/>
              </a:rPr>
              <a:t>Verrone</a:t>
            </a:r>
            <a:r>
              <a:rPr lang="en-US" sz="1600" dirty="0" smtClean="0">
                <a:latin typeface="Arial"/>
                <a:cs typeface="Arial"/>
              </a:rPr>
              <a:t>, Michele Bernstein, Guy </a:t>
            </a:r>
            <a:r>
              <a:rPr lang="en-US" sz="1600" dirty="0" err="1" smtClean="0">
                <a:latin typeface="Arial"/>
                <a:cs typeface="Arial"/>
              </a:rPr>
              <a:t>Debord</a:t>
            </a:r>
            <a:r>
              <a:rPr lang="en-US" sz="1600" dirty="0" smtClean="0">
                <a:latin typeface="Arial"/>
                <a:cs typeface="Arial"/>
              </a:rPr>
              <a:t>, </a:t>
            </a:r>
            <a:r>
              <a:rPr lang="en-US" sz="1600" dirty="0" err="1" smtClean="0">
                <a:latin typeface="Arial"/>
                <a:cs typeface="Arial"/>
              </a:rPr>
              <a:t>Asger</a:t>
            </a:r>
            <a:r>
              <a:rPr lang="en-US" sz="1600" dirty="0" smtClean="0">
                <a:latin typeface="Arial"/>
                <a:cs typeface="Arial"/>
              </a:rPr>
              <a:t> </a:t>
            </a:r>
            <a:r>
              <a:rPr lang="en-US" sz="1600" dirty="0" err="1" smtClean="0">
                <a:latin typeface="Arial"/>
                <a:cs typeface="Arial"/>
              </a:rPr>
              <a:t>Jorn</a:t>
            </a:r>
            <a:r>
              <a:rPr lang="en-US" sz="1600" dirty="0" smtClean="0">
                <a:latin typeface="Arial"/>
                <a:cs typeface="Arial"/>
              </a:rPr>
              <a:t>, and Walter </a:t>
            </a:r>
            <a:r>
              <a:rPr lang="en-US" sz="1600" dirty="0" err="1" smtClean="0">
                <a:latin typeface="Arial"/>
                <a:cs typeface="Arial"/>
              </a:rPr>
              <a:t>Olmo</a:t>
            </a:r>
            <a:r>
              <a:rPr lang="en-US" sz="1600" dirty="0" smtClean="0">
                <a:latin typeface="Arial"/>
                <a:cs typeface="Arial"/>
              </a:rPr>
              <a:t>.</a:t>
            </a:r>
            <a:endParaRPr lang="en-US" sz="1600" dirty="0">
              <a:latin typeface="Arial"/>
              <a:cs typeface="Arial"/>
            </a:endParaRPr>
          </a:p>
        </p:txBody>
      </p:sp>
    </p:spTree>
    <p:extLst>
      <p:ext uri="{BB962C8B-B14F-4D97-AF65-F5344CB8AC3E}">
        <p14:creationId xmlns:p14="http://schemas.microsoft.com/office/powerpoint/2010/main" val="223964208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8706" y="778149"/>
            <a:ext cx="3658046" cy="5688540"/>
          </a:xfrm>
        </p:spPr>
        <p:txBody>
          <a:bodyPr anchor="ctr">
            <a:noAutofit/>
          </a:bodyPr>
          <a:lstStyle/>
          <a:p>
            <a:pPr algn="l"/>
            <a:r>
              <a:rPr lang="en-US" sz="1600" dirty="0" err="1" smtClean="0">
                <a:latin typeface="Arial"/>
                <a:cs typeface="Arial"/>
              </a:rPr>
              <a:t>Situationists</a:t>
            </a:r>
            <a:r>
              <a:rPr lang="en-US" sz="1600" dirty="0" smtClean="0">
                <a:latin typeface="Arial"/>
                <a:cs typeface="Arial"/>
              </a:rPr>
              <a:t> coming out from the British Sailors Society during the 4th Conference of the </a:t>
            </a:r>
            <a:r>
              <a:rPr lang="en-US" sz="1600" dirty="0" err="1" smtClean="0">
                <a:latin typeface="Arial"/>
                <a:cs typeface="Arial"/>
              </a:rPr>
              <a:t>Situationist</a:t>
            </a:r>
            <a:r>
              <a:rPr lang="en-US" sz="1600" dirty="0" smtClean="0">
                <a:latin typeface="Arial"/>
                <a:cs typeface="Arial"/>
              </a:rPr>
              <a:t> International, which took place on Sept. 24, 1960 in London, UK.</a:t>
            </a:r>
            <a:br>
              <a:rPr lang="en-US" sz="1600" dirty="0" smtClean="0">
                <a:latin typeface="Arial"/>
                <a:cs typeface="Arial"/>
              </a:rPr>
            </a:br>
            <a:r>
              <a:rPr lang="en-US" sz="1600" dirty="0" smtClean="0">
                <a:latin typeface="Arial"/>
                <a:cs typeface="Arial"/>
              </a:rPr>
              <a:t/>
            </a:r>
            <a:br>
              <a:rPr lang="en-US" sz="1600" dirty="0" smtClean="0">
                <a:latin typeface="Arial"/>
                <a:cs typeface="Arial"/>
              </a:rPr>
            </a:br>
            <a:r>
              <a:rPr lang="en-US" sz="1600" dirty="0" smtClean="0">
                <a:latin typeface="Arial"/>
                <a:cs typeface="Arial"/>
              </a:rPr>
              <a:t>Participants were </a:t>
            </a:r>
            <a:r>
              <a:rPr lang="en-US" sz="1600" dirty="0" err="1" smtClean="0">
                <a:latin typeface="Arial"/>
                <a:cs typeface="Arial"/>
              </a:rPr>
              <a:t>Debord</a:t>
            </a:r>
            <a:r>
              <a:rPr lang="en-US" sz="1600" dirty="0" smtClean="0">
                <a:latin typeface="Arial"/>
                <a:cs typeface="Arial"/>
              </a:rPr>
              <a:t>, Jacqueline de </a:t>
            </a:r>
            <a:r>
              <a:rPr lang="en-US" sz="1600" dirty="0" err="1" smtClean="0">
                <a:latin typeface="Arial"/>
                <a:cs typeface="Arial"/>
              </a:rPr>
              <a:t>Jong</a:t>
            </a:r>
            <a:r>
              <a:rPr lang="en-US" sz="1600" dirty="0" smtClean="0">
                <a:latin typeface="Arial"/>
                <a:cs typeface="Arial"/>
              </a:rPr>
              <a:t>, </a:t>
            </a:r>
            <a:r>
              <a:rPr lang="en-US" sz="1600" dirty="0" err="1" smtClean="0">
                <a:latin typeface="Arial"/>
                <a:cs typeface="Arial"/>
              </a:rPr>
              <a:t>Jorn</a:t>
            </a:r>
            <a:r>
              <a:rPr lang="en-US" sz="1600" dirty="0" smtClean="0">
                <a:latin typeface="Arial"/>
                <a:cs typeface="Arial"/>
              </a:rPr>
              <a:t>, </a:t>
            </a:r>
            <a:r>
              <a:rPr lang="en-US" sz="1600" dirty="0" err="1" smtClean="0">
                <a:latin typeface="Arial"/>
                <a:cs typeface="Arial"/>
              </a:rPr>
              <a:t>Kotányi</a:t>
            </a:r>
            <a:r>
              <a:rPr lang="en-US" sz="1600" dirty="0" smtClean="0">
                <a:latin typeface="Arial"/>
                <a:cs typeface="Arial"/>
              </a:rPr>
              <a:t>, </a:t>
            </a:r>
            <a:r>
              <a:rPr lang="en-US" sz="1600" dirty="0" err="1" smtClean="0">
                <a:latin typeface="Arial"/>
                <a:cs typeface="Arial"/>
              </a:rPr>
              <a:t>Katja</a:t>
            </a:r>
            <a:r>
              <a:rPr lang="en-US" sz="1600" dirty="0" smtClean="0">
                <a:latin typeface="Arial"/>
                <a:cs typeface="Arial"/>
              </a:rPr>
              <a:t> </a:t>
            </a:r>
            <a:r>
              <a:rPr lang="en-US" sz="1600" dirty="0" err="1" smtClean="0">
                <a:latin typeface="Arial"/>
                <a:cs typeface="Arial"/>
              </a:rPr>
              <a:t>Lindell</a:t>
            </a:r>
            <a:r>
              <a:rPr lang="en-US" sz="1600" dirty="0" smtClean="0">
                <a:latin typeface="Arial"/>
                <a:cs typeface="Arial"/>
              </a:rPr>
              <a:t>, </a:t>
            </a:r>
            <a:r>
              <a:rPr lang="en-US" sz="1600" dirty="0" err="1" smtClean="0">
                <a:latin typeface="Arial"/>
                <a:cs typeface="Arial"/>
              </a:rPr>
              <a:t>Jörgen</a:t>
            </a:r>
            <a:r>
              <a:rPr lang="en-US" sz="1600" dirty="0" smtClean="0">
                <a:latin typeface="Arial"/>
                <a:cs typeface="Arial"/>
              </a:rPr>
              <a:t> Nash, </a:t>
            </a:r>
            <a:r>
              <a:rPr lang="en-US" sz="1600" dirty="0" err="1" smtClean="0">
                <a:latin typeface="Arial"/>
                <a:cs typeface="Arial"/>
              </a:rPr>
              <a:t>Prem</a:t>
            </a:r>
            <a:r>
              <a:rPr lang="en-US" sz="1600" dirty="0" smtClean="0">
                <a:latin typeface="Arial"/>
                <a:cs typeface="Arial"/>
              </a:rPr>
              <a:t>, Sturm, Maurice </a:t>
            </a:r>
            <a:r>
              <a:rPr lang="en-US" sz="1600" dirty="0" err="1" smtClean="0">
                <a:latin typeface="Arial"/>
                <a:cs typeface="Arial"/>
              </a:rPr>
              <a:t>Wyckaert</a:t>
            </a:r>
            <a:r>
              <a:rPr lang="en-US" sz="1600" dirty="0" smtClean="0">
                <a:latin typeface="Arial"/>
                <a:cs typeface="Arial"/>
              </a:rPr>
              <a:t> and H.P. Zimmer.</a:t>
            </a:r>
            <a:endParaRPr lang="en-US" sz="1600" dirty="0">
              <a:latin typeface="Arial"/>
              <a:cs typeface="Arial"/>
            </a:endParaRPr>
          </a:p>
        </p:txBody>
      </p:sp>
      <p:pic>
        <p:nvPicPr>
          <p:cNvPr id="14" name="Content Placeholder 13" descr="SI2.jpg"/>
          <p:cNvPicPr>
            <a:picLocks noGrp="1" noChangeAspect="1"/>
          </p:cNvPicPr>
          <p:nvPr>
            <p:ph idx="1"/>
          </p:nvPr>
        </p:nvPicPr>
        <p:blipFill>
          <a:blip r:embed="rId2"/>
          <a:srcRect l="-73070" r="-73070"/>
          <a:stretch>
            <a:fillRect/>
          </a:stretch>
        </p:blipFill>
        <p:spPr>
          <a:xfrm>
            <a:off x="-1635667" y="778149"/>
            <a:ext cx="8229600" cy="5518150"/>
          </a:xfr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4000" dirty="0" smtClean="0">
                <a:latin typeface="Arial"/>
                <a:cs typeface="Arial"/>
              </a:rPr>
              <a:t>Paris, May 1968</a:t>
            </a:r>
            <a:endParaRPr lang="en-US" sz="4000" dirty="0">
              <a:latin typeface="Arial"/>
              <a:cs typeface="Arial"/>
            </a:endParaRPr>
          </a:p>
        </p:txBody>
      </p:sp>
      <p:pic>
        <p:nvPicPr>
          <p:cNvPr id="8" name="Content Placeholder 7" descr="Paris1968.jpg"/>
          <p:cNvPicPr>
            <a:picLocks noGrp="1" noChangeAspect="1"/>
          </p:cNvPicPr>
          <p:nvPr>
            <p:ph idx="1"/>
          </p:nvPr>
        </p:nvPicPr>
        <p:blipFill>
          <a:blip r:embed="rId2"/>
          <a:srcRect l="-10459" r="-10459"/>
          <a:stretch>
            <a:fillRect/>
          </a:stretch>
        </p:blipFill>
        <p:spPr>
          <a:xfrm>
            <a:off x="3233673" y="1918139"/>
            <a:ext cx="6145797" cy="3379952"/>
          </a:xfrm>
        </p:spPr>
      </p:pic>
      <p:pic>
        <p:nvPicPr>
          <p:cNvPr id="9" name="Picture 8" descr="SI3.jpg"/>
          <p:cNvPicPr>
            <a:picLocks noChangeAspect="1"/>
          </p:cNvPicPr>
          <p:nvPr/>
        </p:nvPicPr>
        <p:blipFill>
          <a:blip r:embed="rId3"/>
          <a:stretch>
            <a:fillRect/>
          </a:stretch>
        </p:blipFill>
        <p:spPr>
          <a:xfrm>
            <a:off x="245242" y="1918139"/>
            <a:ext cx="3344744" cy="337995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Arial"/>
                <a:cs typeface="Arial"/>
              </a:rPr>
              <a:t>Still from </a:t>
            </a:r>
            <a:r>
              <a:rPr lang="en-US" sz="3200" i="1" dirty="0" smtClean="0">
                <a:latin typeface="Arial"/>
                <a:cs typeface="Arial"/>
              </a:rPr>
              <a:t>In </a:t>
            </a:r>
            <a:r>
              <a:rPr lang="en-US" sz="3200" i="1" dirty="0" err="1" smtClean="0">
                <a:latin typeface="Arial"/>
                <a:cs typeface="Arial"/>
              </a:rPr>
              <a:t>Girum</a:t>
            </a:r>
            <a:r>
              <a:rPr lang="en-US" sz="3200" i="1" dirty="0" smtClean="0">
                <a:latin typeface="Arial"/>
                <a:cs typeface="Arial"/>
              </a:rPr>
              <a:t> </a:t>
            </a:r>
            <a:r>
              <a:rPr lang="en-US" sz="3200" i="1" dirty="0" err="1" smtClean="0">
                <a:latin typeface="Arial"/>
                <a:cs typeface="Arial"/>
              </a:rPr>
              <a:t>Imus</a:t>
            </a:r>
            <a:r>
              <a:rPr lang="en-US" sz="3200" i="1" dirty="0" smtClean="0">
                <a:latin typeface="Arial"/>
                <a:cs typeface="Arial"/>
              </a:rPr>
              <a:t> </a:t>
            </a:r>
            <a:r>
              <a:rPr lang="en-US" sz="3200" i="1" dirty="0" err="1" smtClean="0">
                <a:latin typeface="Arial"/>
                <a:cs typeface="Arial"/>
              </a:rPr>
              <a:t>Nocte</a:t>
            </a:r>
            <a:r>
              <a:rPr lang="en-US" sz="3200" i="1" dirty="0" smtClean="0">
                <a:latin typeface="Arial"/>
                <a:cs typeface="Arial"/>
              </a:rPr>
              <a:t> et </a:t>
            </a:r>
            <a:r>
              <a:rPr lang="en-US" sz="3200" i="1" dirty="0" err="1" smtClean="0">
                <a:latin typeface="Arial"/>
                <a:cs typeface="Arial"/>
              </a:rPr>
              <a:t>Consumimur</a:t>
            </a:r>
            <a:r>
              <a:rPr lang="en-US" sz="3200" i="1" dirty="0" smtClean="0">
                <a:latin typeface="Arial"/>
                <a:cs typeface="Arial"/>
              </a:rPr>
              <a:t> </a:t>
            </a:r>
            <a:r>
              <a:rPr lang="en-US" sz="3200" i="1" dirty="0" err="1" smtClean="0">
                <a:latin typeface="Arial"/>
                <a:cs typeface="Arial"/>
              </a:rPr>
              <a:t>Igni</a:t>
            </a:r>
            <a:r>
              <a:rPr lang="en-US" sz="3200" i="1" dirty="0" smtClean="0">
                <a:latin typeface="Arial"/>
                <a:cs typeface="Arial"/>
              </a:rPr>
              <a:t>, </a:t>
            </a:r>
            <a:r>
              <a:rPr lang="en-US" sz="3200" dirty="0" smtClean="0">
                <a:latin typeface="Arial"/>
                <a:cs typeface="Arial"/>
              </a:rPr>
              <a:t>1978, by Guy </a:t>
            </a:r>
            <a:r>
              <a:rPr lang="en-US" sz="3200" dirty="0" err="1" smtClean="0">
                <a:latin typeface="Arial"/>
                <a:cs typeface="Arial"/>
              </a:rPr>
              <a:t>Debord</a:t>
            </a:r>
            <a:endParaRPr lang="en-US" sz="3200" dirty="0"/>
          </a:p>
        </p:txBody>
      </p:sp>
      <p:pic>
        <p:nvPicPr>
          <p:cNvPr id="4" name="Content Placeholder 3" descr="spectacle-film3.jpg"/>
          <p:cNvPicPr>
            <a:picLocks noGrp="1" noChangeAspect="1"/>
          </p:cNvPicPr>
          <p:nvPr>
            <p:ph idx="1"/>
          </p:nvPr>
        </p:nvPicPr>
        <p:blipFill>
          <a:blip r:embed="rId2"/>
          <a:srcRect l="-18187" r="-18187"/>
          <a:stretch>
            <a:fillRect/>
          </a:stretch>
        </p:blipFill>
        <p:spPr>
          <a:xfrm>
            <a:off x="457200" y="1731580"/>
            <a:ext cx="8229600" cy="4525963"/>
          </a:xfr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50" y="366714"/>
            <a:ext cx="8229600" cy="1143000"/>
          </a:xfrm>
        </p:spPr>
        <p:txBody>
          <a:bodyPr>
            <a:normAutofit/>
          </a:bodyPr>
          <a:lstStyle/>
          <a:p>
            <a:r>
              <a:rPr lang="en-US" sz="3200" dirty="0" smtClean="0">
                <a:latin typeface="Arial"/>
                <a:cs typeface="Arial"/>
              </a:rPr>
              <a:t>Stills from </a:t>
            </a:r>
            <a:r>
              <a:rPr lang="en-US" sz="3200" i="1" dirty="0" smtClean="0">
                <a:latin typeface="Arial"/>
                <a:cs typeface="Arial"/>
              </a:rPr>
              <a:t>The Society of the Spectacle</a:t>
            </a:r>
            <a:r>
              <a:rPr lang="en-US" sz="3200" dirty="0" smtClean="0">
                <a:latin typeface="Arial"/>
                <a:cs typeface="Arial"/>
              </a:rPr>
              <a:t>, 1973, by Guy </a:t>
            </a:r>
            <a:r>
              <a:rPr lang="en-US" sz="3200" dirty="0" err="1" smtClean="0">
                <a:latin typeface="Arial"/>
                <a:cs typeface="Arial"/>
              </a:rPr>
              <a:t>Debord</a:t>
            </a:r>
            <a:endParaRPr lang="en-US" sz="3200" dirty="0">
              <a:latin typeface="Arial"/>
              <a:cs typeface="Arial"/>
            </a:endParaRPr>
          </a:p>
        </p:txBody>
      </p:sp>
      <p:pic>
        <p:nvPicPr>
          <p:cNvPr id="10" name="Content Placeholder 9" descr="spectacle-film1.jpg"/>
          <p:cNvPicPr>
            <a:picLocks noGrp="1" noChangeAspect="1"/>
          </p:cNvPicPr>
          <p:nvPr>
            <p:ph idx="1"/>
          </p:nvPr>
        </p:nvPicPr>
        <p:blipFill>
          <a:blip r:embed="rId2"/>
          <a:srcRect l="-18187" r="-18187"/>
          <a:stretch>
            <a:fillRect/>
          </a:stretch>
        </p:blipFill>
        <p:spPr>
          <a:xfrm>
            <a:off x="-585076" y="2054382"/>
            <a:ext cx="5944333" cy="3269154"/>
          </a:xfrm>
        </p:spPr>
      </p:pic>
      <p:pic>
        <p:nvPicPr>
          <p:cNvPr id="11" name="Picture 10" descr="spectacle-film2.jpg"/>
          <p:cNvPicPr>
            <a:picLocks noChangeAspect="1"/>
          </p:cNvPicPr>
          <p:nvPr/>
        </p:nvPicPr>
        <p:blipFill>
          <a:blip r:embed="rId3"/>
          <a:stretch>
            <a:fillRect/>
          </a:stretch>
        </p:blipFill>
        <p:spPr>
          <a:xfrm>
            <a:off x="4568850" y="2054382"/>
            <a:ext cx="4358873" cy="326915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pectacle-comic.jpg"/>
          <p:cNvPicPr>
            <a:picLocks noGrp="1" noChangeAspect="1"/>
          </p:cNvPicPr>
          <p:nvPr>
            <p:ph idx="1"/>
          </p:nvPr>
        </p:nvPicPr>
        <p:blipFill>
          <a:blip r:embed="rId2"/>
          <a:srcRect l="-43151" r="-43151"/>
          <a:stretch>
            <a:fillRect/>
          </a:stretch>
        </p:blipFill>
        <p:spPr>
          <a:xfrm>
            <a:off x="457200" y="1039648"/>
            <a:ext cx="8229600" cy="4525963"/>
          </a:xfrm>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3249</TotalTime>
  <Words>442</Words>
  <Application>Microsoft Macintosh PowerPoint</Application>
  <PresentationFormat>On-screen Show (4:3)</PresentationFormat>
  <Paragraphs>42</Paragraphs>
  <Slides>39</Slides>
  <Notes>0</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EXPERIMENTAL MEDIA STUDIO</vt:lpstr>
      <vt:lpstr>Key Concepts &amp; Genres</vt:lpstr>
      <vt:lpstr>Artists and Movements</vt:lpstr>
      <vt:lpstr>Situationist International</vt:lpstr>
      <vt:lpstr>Situationists coming out from the British Sailors Society during the 4th Conference of the Situationist International, which took place on Sept. 24, 1960 in London, UK.  Participants were Debord, Jacqueline de Jong, Jorn, Kotányi, Katja Lindell, Jörgen Nash, Prem, Sturm, Maurice Wyckaert and H.P. Zimmer.</vt:lpstr>
      <vt:lpstr>Paris, May 1968</vt:lpstr>
      <vt:lpstr>Still from In Girum Imus Nocte et Consumimur Igni, 1978, by Guy Debord</vt:lpstr>
      <vt:lpstr>Stills from The Society of the Spectacle, 1973, by Guy Debord</vt:lpstr>
      <vt:lpstr>PowerPoint Presentation</vt:lpstr>
      <vt:lpstr>PowerPoint Presentation</vt:lpstr>
      <vt:lpstr>PowerPoint Presentation</vt:lpstr>
      <vt:lpstr>Woman’s Building, 1973, Los Angeles</vt:lpstr>
      <vt:lpstr>Leslie Labowitz, Record Companies Drag Their Feet, 1977, with Women Against Violence Against Women(WAVAW) and National Organization for Women (NOW)</vt:lpstr>
      <vt:lpstr>Suzanne Lacy &amp; Leslie Labowitz, In Mourning and In Rage, 1977</vt:lpstr>
      <vt:lpstr>PowerPoint Presentation</vt:lpstr>
      <vt:lpstr>Gran Fury, Kissing Doesn’t Kill Campaign, 1989</vt:lpstr>
      <vt:lpstr>PowerPoint Presentation</vt:lpstr>
      <vt:lpstr>PowerPoint Presentation</vt:lpstr>
      <vt:lpstr>PowerPoint Presentation</vt:lpstr>
      <vt:lpstr>PowerPoint Presentation</vt:lpstr>
      <vt:lpstr>PowerPoint Presentation</vt:lpstr>
      <vt:lpstr>Elana Mann, Listening as (a) movement, 2013 </vt:lpstr>
      <vt:lpstr>PowerPoint Presentation</vt:lpstr>
      <vt:lpstr>PowerPoint Presentation</vt:lpstr>
      <vt:lpstr>What are the different kinds of listening that one can do at this project and site?</vt:lpstr>
      <vt:lpstr>Physical listening</vt:lpstr>
      <vt:lpstr>Playful listening, as performance (music performance by Allison Johnson at Opening night)</vt:lpstr>
      <vt:lpstr>Listening as surveillance, information gathering, mapping, ethnography</vt:lpstr>
      <vt:lpstr>Japanese “War Tubas” (1930s)</vt:lpstr>
      <vt:lpstr>Denge sound mirrors, Dungeness, UK  Built in 1920s and ’30s – between WWI &amp; II</vt:lpstr>
      <vt:lpstr>PowerPoint Presentation</vt:lpstr>
      <vt:lpstr>Listening as a part of mapping and understanding communities, as democratic process </vt:lpstr>
      <vt:lpstr>PowerPoint Presentation</vt:lpstr>
      <vt:lpstr>PowerPoint Presentation</vt:lpstr>
      <vt:lpstr>PowerPoint Presentation</vt:lpstr>
      <vt:lpstr>PowerPoint Presentation</vt:lpstr>
      <vt:lpstr>Yoko Ono, Bag Piece, 1966</vt:lpstr>
      <vt:lpstr>PowerPoint Presentation</vt:lpstr>
      <vt:lpstr>Ming-Yuen S Ma, Bag Piece (Reproduced),  2006</vt:lpstr>
    </vt:vector>
  </TitlesOfParts>
  <Company>Pitzer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MEDIA OFF-SCREEN</dc:title>
  <dc:creator>localuser</dc:creator>
  <cp:lastModifiedBy>Ming Ma</cp:lastModifiedBy>
  <cp:revision>117</cp:revision>
  <dcterms:created xsi:type="dcterms:W3CDTF">2010-04-20T19:38:45Z</dcterms:created>
  <dcterms:modified xsi:type="dcterms:W3CDTF">2017-03-29T00:36:17Z</dcterms:modified>
</cp:coreProperties>
</file>