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90" r:id="rId2"/>
    <p:sldId id="391" r:id="rId3"/>
    <p:sldId id="392" r:id="rId4"/>
    <p:sldId id="393" r:id="rId5"/>
    <p:sldId id="256" r:id="rId6"/>
    <p:sldId id="265" r:id="rId7"/>
    <p:sldId id="268" r:id="rId8"/>
    <p:sldId id="363" r:id="rId9"/>
    <p:sldId id="362" r:id="rId10"/>
    <p:sldId id="296" r:id="rId11"/>
    <p:sldId id="346" r:id="rId12"/>
    <p:sldId id="364" r:id="rId13"/>
    <p:sldId id="349" r:id="rId14"/>
    <p:sldId id="365" r:id="rId15"/>
    <p:sldId id="348" r:id="rId16"/>
    <p:sldId id="337" r:id="rId17"/>
    <p:sldId id="387" r:id="rId18"/>
    <p:sldId id="388" r:id="rId19"/>
    <p:sldId id="38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p:restoredTop sz="94663"/>
  </p:normalViewPr>
  <p:slideViewPr>
    <p:cSldViewPr snapToGrid="0" snapToObjects="1">
      <p:cViewPr varScale="1">
        <p:scale>
          <a:sx n="117" d="100"/>
          <a:sy n="117" d="100"/>
        </p:scale>
        <p:origin x="136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1/25/20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vconline.org/alpha/cm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Seattle_Asian_American_Film_Festival" TargetMode="External"/><Relationship Id="rId2" Type="http://schemas.openxmlformats.org/officeDocument/2006/relationships/hyperlink" Target="http://www.asiancinevision.org/" TargetMode="External"/><Relationship Id="rId1" Type="http://schemas.openxmlformats.org/officeDocument/2006/relationships/slideLayout" Target="../slideLayouts/slideLayout2.xml"/><Relationship Id="rId5" Type="http://schemas.openxmlformats.org/officeDocument/2006/relationships/hyperlink" Target="http://caamedia.org/" TargetMode="External"/><Relationship Id="rId4" Type="http://schemas.openxmlformats.org/officeDocument/2006/relationships/hyperlink" Target="http://www.aarw.or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festival.sdaff.org/" TargetMode="External"/><Relationship Id="rId3" Type="http://schemas.openxmlformats.org/officeDocument/2006/relationships/hyperlink" Target="http://www.asianfilmfestla.org/" TargetMode="External"/><Relationship Id="rId7" Type="http://schemas.openxmlformats.org/officeDocument/2006/relationships/hyperlink" Target="http://www.baaff.org/" TargetMode="External"/><Relationship Id="rId2" Type="http://schemas.openxmlformats.org/officeDocument/2006/relationships/hyperlink" Target="http://aaiff.org/" TargetMode="External"/><Relationship Id="rId1" Type="http://schemas.openxmlformats.org/officeDocument/2006/relationships/slideLayout" Target="../slideLayouts/slideLayout2.xml"/><Relationship Id="rId6" Type="http://schemas.openxmlformats.org/officeDocument/2006/relationships/hyperlink" Target="http://seattleaaff.org/2016/" TargetMode="External"/><Relationship Id="rId5" Type="http://schemas.openxmlformats.org/officeDocument/2006/relationships/hyperlink" Target="http://seattleaaff.org/" TargetMode="External"/><Relationship Id="rId4" Type="http://schemas.openxmlformats.org/officeDocument/2006/relationships/hyperlink" Target="http://caamfest.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phillyasianfilmfest.org/" TargetMode="External"/><Relationship Id="rId2" Type="http://schemas.openxmlformats.org/officeDocument/2006/relationships/hyperlink" Target="http://www.apafilm.org/" TargetMode="External"/><Relationship Id="rId1" Type="http://schemas.openxmlformats.org/officeDocument/2006/relationships/slideLayout" Target="../slideLayouts/slideLayout2.xml"/><Relationship Id="rId6" Type="http://schemas.openxmlformats.org/officeDocument/2006/relationships/hyperlink" Target="http://www.vietfilmfest.com/" TargetMode="External"/><Relationship Id="rId5" Type="http://schemas.openxmlformats.org/officeDocument/2006/relationships/hyperlink" Target="http://www.indianfilmfestival.org/" TargetMode="External"/><Relationship Id="rId4" Type="http://schemas.openxmlformats.org/officeDocument/2006/relationships/hyperlink" Target="http://www.hiff.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reelasian.com/" TargetMode="External"/><Relationship Id="rId2" Type="http://schemas.openxmlformats.org/officeDocument/2006/relationships/hyperlink" Target="http://netmaa.org/" TargetMode="External"/><Relationship Id="rId1" Type="http://schemas.openxmlformats.org/officeDocument/2006/relationships/slideLayout" Target="../slideLayouts/slideLayout2.xml"/><Relationship Id="rId5" Type="http://schemas.openxmlformats.org/officeDocument/2006/relationships/hyperlink" Target="http://vaff.org/2015/" TargetMode="External"/><Relationship Id="rId4" Type="http://schemas.openxmlformats.org/officeDocument/2006/relationships/hyperlink" Target="http://vaff.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mural II.mov">
            <a:hlinkClick r:id="" action="ppaction://media"/>
            <a:extLst>
              <a:ext uri="{FF2B5EF4-FFF2-40B4-BE49-F238E27FC236}">
                <a16:creationId xmlns:a16="http://schemas.microsoft.com/office/drawing/2014/main" id="{DF0BC23B-5358-A245-9CD7-8C8EA6025E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028" y="936171"/>
            <a:ext cx="8577943" cy="4825093"/>
          </a:xfrm>
          <a:prstGeom prst="rect">
            <a:avLst/>
          </a:prstGeom>
        </p:spPr>
      </p:pic>
    </p:spTree>
    <p:extLst>
      <p:ext uri="{BB962C8B-B14F-4D97-AF65-F5344CB8AC3E}">
        <p14:creationId xmlns:p14="http://schemas.microsoft.com/office/powerpoint/2010/main" val="426600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188" y="699655"/>
            <a:ext cx="4343112" cy="4031873"/>
          </a:xfrm>
          <a:prstGeom prst="rect">
            <a:avLst/>
          </a:prstGeom>
          <a:noFill/>
        </p:spPr>
        <p:txBody>
          <a:bodyPr wrap="square" rtlCol="0">
            <a:spAutoFit/>
          </a:bodyPr>
          <a:lstStyle/>
          <a:p>
            <a:pPr marL="571500" indent="-571500">
              <a:buFont typeface="Arial"/>
              <a:buChar char="•"/>
            </a:pPr>
            <a:r>
              <a:rPr lang="en-US" sz="3200" dirty="0">
                <a:latin typeface="Arial"/>
                <a:cs typeface="Arial"/>
              </a:rPr>
              <a:t>Ethno-Communications was a film production program founded at UCLA in the late 1960s and early 1970s by Asian, Chicano, </a:t>
            </a:r>
          </a:p>
        </p:txBody>
      </p:sp>
      <p:sp>
        <p:nvSpPr>
          <p:cNvPr id="3" name="Rectangle 2"/>
          <p:cNvSpPr/>
          <p:nvPr/>
        </p:nvSpPr>
        <p:spPr>
          <a:xfrm>
            <a:off x="793461" y="4573556"/>
            <a:ext cx="7854083" cy="2062103"/>
          </a:xfrm>
          <a:prstGeom prst="rect">
            <a:avLst/>
          </a:prstGeom>
        </p:spPr>
        <p:txBody>
          <a:bodyPr wrap="square">
            <a:spAutoFit/>
          </a:bodyPr>
          <a:lstStyle/>
          <a:p>
            <a:r>
              <a:rPr lang="en-US" sz="3200" dirty="0">
                <a:latin typeface="Arial"/>
                <a:cs typeface="Arial"/>
              </a:rPr>
              <a:t>African American, and Native American students who were influenced by the social protest movements and counter culture of the time.  </a:t>
            </a:r>
          </a:p>
        </p:txBody>
      </p:sp>
      <p:pic>
        <p:nvPicPr>
          <p:cNvPr id="5" name="Picture 4" descr="EC-Ethnocommunic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544" y="318655"/>
            <a:ext cx="3938156" cy="3938156"/>
          </a:xfrm>
          <a:prstGeom prst="rect">
            <a:avLst/>
          </a:prstGeom>
        </p:spPr>
      </p:pic>
    </p:spTree>
    <p:extLst>
      <p:ext uri="{BB962C8B-B14F-4D97-AF65-F5344CB8AC3E}">
        <p14:creationId xmlns:p14="http://schemas.microsoft.com/office/powerpoint/2010/main" val="2108916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187" y="985982"/>
            <a:ext cx="8089613" cy="4031873"/>
          </a:xfrm>
          <a:prstGeom prst="rect">
            <a:avLst/>
          </a:prstGeom>
          <a:noFill/>
        </p:spPr>
        <p:txBody>
          <a:bodyPr wrap="square" rtlCol="0">
            <a:spAutoFit/>
          </a:bodyPr>
          <a:lstStyle/>
          <a:p>
            <a:pPr marL="571500" indent="-571500">
              <a:buFont typeface="Arial"/>
              <a:buChar char="•"/>
            </a:pPr>
            <a:r>
              <a:rPr lang="en-US" sz="3200" dirty="0">
                <a:latin typeface="Arial"/>
                <a:cs typeface="Arial"/>
              </a:rPr>
              <a:t>Its ethos was influenced by Third Cinema and other liberationist media movements, and especially by the films and writing of Latin American filmmakers including Glauber Rocha, Fernando Solanas, Octavio Getino, and Julio Garcia Espinosa. </a:t>
            </a:r>
          </a:p>
          <a:p>
            <a:endParaRPr lang="en-US" sz="3200" dirty="0">
              <a:latin typeface="Arial"/>
              <a:cs typeface="Arial"/>
            </a:endParaRPr>
          </a:p>
        </p:txBody>
      </p:sp>
    </p:spTree>
    <p:extLst>
      <p:ext uri="{BB962C8B-B14F-4D97-AF65-F5344CB8AC3E}">
        <p14:creationId xmlns:p14="http://schemas.microsoft.com/office/powerpoint/2010/main" val="1920746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788" y="2152537"/>
            <a:ext cx="2806412" cy="2062103"/>
          </a:xfrm>
          <a:prstGeom prst="rect">
            <a:avLst/>
          </a:prstGeom>
          <a:noFill/>
        </p:spPr>
        <p:txBody>
          <a:bodyPr wrap="square" rtlCol="0">
            <a:spAutoFit/>
          </a:bodyPr>
          <a:lstStyle/>
          <a:p>
            <a:pPr marL="571500" indent="-571500">
              <a:buFont typeface="Arial"/>
              <a:buChar char="•"/>
            </a:pPr>
            <a:r>
              <a:rPr lang="en-US" sz="3200" dirty="0">
                <a:latin typeface="Arial"/>
                <a:cs typeface="Arial"/>
              </a:rPr>
              <a:t>A number of Asian American graduates</a:t>
            </a:r>
          </a:p>
        </p:txBody>
      </p:sp>
      <p:sp>
        <p:nvSpPr>
          <p:cNvPr id="3" name="Rectangle 2"/>
          <p:cNvSpPr/>
          <p:nvPr/>
        </p:nvSpPr>
        <p:spPr>
          <a:xfrm>
            <a:off x="870817" y="4155843"/>
            <a:ext cx="7981083" cy="2554545"/>
          </a:xfrm>
          <a:prstGeom prst="rect">
            <a:avLst/>
          </a:prstGeom>
        </p:spPr>
        <p:txBody>
          <a:bodyPr wrap="square">
            <a:spAutoFit/>
          </a:bodyPr>
          <a:lstStyle/>
          <a:p>
            <a:r>
              <a:rPr lang="en-US" sz="3200" dirty="0">
                <a:latin typeface="Arial"/>
                <a:cs typeface="Arial"/>
              </a:rPr>
              <a:t>of Ethno-Communications became the founders of Visual Communications (VC) the oldest Asian American media arts center, located in Little Tokyo in downtown Los Angeles.</a:t>
            </a:r>
          </a:p>
        </p:txBody>
      </p:sp>
      <p:pic>
        <p:nvPicPr>
          <p:cNvPr id="2" name="Picture 1" descr="EC-V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93488"/>
            <a:ext cx="5337217" cy="3573923"/>
          </a:xfrm>
          <a:prstGeom prst="rect">
            <a:avLst/>
          </a:prstGeom>
        </p:spPr>
      </p:pic>
      <p:pic>
        <p:nvPicPr>
          <p:cNvPr id="6" name="Picture 5" descr="EC-VC-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94" y="293488"/>
            <a:ext cx="1640805" cy="1586112"/>
          </a:xfrm>
          <a:prstGeom prst="rect">
            <a:avLst/>
          </a:prstGeom>
        </p:spPr>
      </p:pic>
    </p:spTree>
    <p:extLst>
      <p:ext uri="{BB962C8B-B14F-4D97-AF65-F5344CB8AC3E}">
        <p14:creationId xmlns:p14="http://schemas.microsoft.com/office/powerpoint/2010/main" val="322110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538" y="5316588"/>
            <a:ext cx="7979920" cy="1077218"/>
          </a:xfrm>
          <a:prstGeom prst="rect">
            <a:avLst/>
          </a:prstGeom>
        </p:spPr>
        <p:txBody>
          <a:bodyPr wrap="square">
            <a:spAutoFit/>
          </a:bodyPr>
          <a:lstStyle/>
          <a:p>
            <a:r>
              <a:rPr lang="en-US" sz="3200" dirty="0">
                <a:latin typeface="Arial"/>
                <a:cs typeface="Arial"/>
              </a:rPr>
              <a:t>From left: Duane Kubo, Robert Nakamura, Alan Ohashi, and Eddie Wong </a:t>
            </a:r>
          </a:p>
        </p:txBody>
      </p:sp>
      <p:pic>
        <p:nvPicPr>
          <p:cNvPr id="5" name="Picture 4" descr="EC-V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38" y="558799"/>
            <a:ext cx="7979920" cy="4521201"/>
          </a:xfrm>
          <a:prstGeom prst="rect">
            <a:avLst/>
          </a:prstGeom>
        </p:spPr>
      </p:pic>
    </p:spTree>
    <p:extLst>
      <p:ext uri="{BB962C8B-B14F-4D97-AF65-F5344CB8AC3E}">
        <p14:creationId xmlns:p14="http://schemas.microsoft.com/office/powerpoint/2010/main" val="3269935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VC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787400"/>
            <a:ext cx="6821519" cy="5381850"/>
          </a:xfrm>
          <a:prstGeom prst="rect">
            <a:avLst/>
          </a:prstGeom>
        </p:spPr>
      </p:pic>
    </p:spTree>
    <p:extLst>
      <p:ext uri="{BB962C8B-B14F-4D97-AF65-F5344CB8AC3E}">
        <p14:creationId xmlns:p14="http://schemas.microsoft.com/office/powerpoint/2010/main" val="277756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VC-Staff1981.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1193800"/>
            <a:ext cx="6845300" cy="4791710"/>
          </a:xfrm>
          <a:prstGeom prst="rect">
            <a:avLst/>
          </a:prstGeom>
        </p:spPr>
      </p:pic>
    </p:spTree>
    <p:extLst>
      <p:ext uri="{BB962C8B-B14F-4D97-AF65-F5344CB8AC3E}">
        <p14:creationId xmlns:p14="http://schemas.microsoft.com/office/powerpoint/2010/main" val="507390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705" y="463482"/>
            <a:ext cx="8364626" cy="6494085"/>
          </a:xfrm>
          <a:prstGeom prst="rect">
            <a:avLst/>
          </a:prstGeom>
          <a:noFill/>
        </p:spPr>
        <p:txBody>
          <a:bodyPr wrap="square" rtlCol="0">
            <a:spAutoFit/>
          </a:bodyPr>
          <a:lstStyle/>
          <a:p>
            <a:r>
              <a:rPr lang="en-US" sz="3200" b="1" dirty="0">
                <a:latin typeface="Arial"/>
                <a:cs typeface="Arial"/>
              </a:rPr>
              <a:t>Other Asian American Media Arts Centers</a:t>
            </a:r>
          </a:p>
          <a:p>
            <a:endParaRPr lang="en-US" sz="3200" b="1" dirty="0">
              <a:latin typeface="Arial"/>
              <a:cs typeface="Arial"/>
            </a:endParaRPr>
          </a:p>
          <a:p>
            <a:pPr marL="457200" indent="-457200">
              <a:buFont typeface="Arial"/>
              <a:buChar char="•"/>
            </a:pPr>
            <a:r>
              <a:rPr lang="en-US" sz="3200" b="1" dirty="0">
                <a:latin typeface="Arial"/>
                <a:cs typeface="Arial"/>
                <a:hlinkClick r:id="rId2"/>
              </a:rPr>
              <a:t>Asian </a:t>
            </a:r>
            <a:r>
              <a:rPr lang="en-US" sz="3200" b="1" dirty="0" err="1">
                <a:latin typeface="Arial"/>
                <a:cs typeface="Arial"/>
                <a:hlinkClick r:id="rId2"/>
              </a:rPr>
              <a:t>CineVision</a:t>
            </a:r>
            <a:r>
              <a:rPr lang="en-US" sz="3200" b="1" dirty="0">
                <a:latin typeface="Arial"/>
                <a:cs typeface="Arial"/>
              </a:rPr>
              <a:t> (New York)</a:t>
            </a:r>
          </a:p>
          <a:p>
            <a:pPr marL="457200" indent="-457200">
              <a:buFont typeface="Arial"/>
              <a:buChar char="•"/>
            </a:pPr>
            <a:r>
              <a:rPr lang="en-US" sz="3200" b="1" dirty="0">
                <a:latin typeface="Arial"/>
                <a:cs typeface="Arial"/>
                <a:hlinkClick r:id="rId3"/>
              </a:rPr>
              <a:t>King Street Media</a:t>
            </a:r>
            <a:r>
              <a:rPr lang="en-US" sz="3200" b="1" dirty="0">
                <a:latin typeface="Arial"/>
                <a:cs typeface="Arial"/>
              </a:rPr>
              <a:t> (Seattle)</a:t>
            </a:r>
          </a:p>
          <a:p>
            <a:pPr marL="457200" indent="-457200">
              <a:buFont typeface="Arial"/>
              <a:buChar char="•"/>
            </a:pPr>
            <a:r>
              <a:rPr lang="en-US" sz="3200" b="1" dirty="0">
                <a:latin typeface="Arial"/>
                <a:cs typeface="Arial"/>
                <a:hlinkClick r:id="rId4"/>
              </a:rPr>
              <a:t>Asian American Resource Workshop </a:t>
            </a:r>
            <a:r>
              <a:rPr lang="en-US" sz="3200" b="1" dirty="0">
                <a:latin typeface="Arial"/>
                <a:cs typeface="Arial"/>
              </a:rPr>
              <a:t>(Boston)</a:t>
            </a:r>
          </a:p>
          <a:p>
            <a:pPr marL="457200" indent="-457200">
              <a:buFont typeface="Arial"/>
              <a:buChar char="•"/>
            </a:pPr>
            <a:r>
              <a:rPr lang="en-US" sz="3200" b="1" dirty="0">
                <a:latin typeface="Arial"/>
                <a:cs typeface="Arial"/>
              </a:rPr>
              <a:t>Asian American Arts and Media, Inc. (Washington DC)</a:t>
            </a:r>
          </a:p>
          <a:p>
            <a:pPr marL="457200" indent="-457200">
              <a:buFont typeface="Arial"/>
              <a:buChar char="•"/>
            </a:pPr>
            <a:r>
              <a:rPr lang="en-US" sz="3200" b="1" dirty="0">
                <a:latin typeface="Arial"/>
                <a:cs typeface="Arial"/>
                <a:hlinkClick r:id="rId5"/>
              </a:rPr>
              <a:t>Center for Asian American Media</a:t>
            </a:r>
            <a:r>
              <a:rPr lang="en-US" sz="3200" b="1" dirty="0">
                <a:latin typeface="Arial"/>
                <a:cs typeface="Arial"/>
              </a:rPr>
              <a:t> / National Asian American Telecommunications Association (San Francisco)</a:t>
            </a:r>
          </a:p>
          <a:p>
            <a:pPr lvl="0"/>
            <a:endParaRPr lang="en-US" sz="3200" dirty="0">
              <a:latin typeface="Arial"/>
              <a:cs typeface="Arial"/>
            </a:endParaRPr>
          </a:p>
        </p:txBody>
      </p:sp>
    </p:spTree>
    <p:extLst>
      <p:ext uri="{BB962C8B-B14F-4D97-AF65-F5344CB8AC3E}">
        <p14:creationId xmlns:p14="http://schemas.microsoft.com/office/powerpoint/2010/main" val="477363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705" y="463482"/>
            <a:ext cx="8364626" cy="6494085"/>
          </a:xfrm>
          <a:prstGeom prst="rect">
            <a:avLst/>
          </a:prstGeom>
          <a:noFill/>
        </p:spPr>
        <p:txBody>
          <a:bodyPr wrap="square" rtlCol="0">
            <a:spAutoFit/>
          </a:bodyPr>
          <a:lstStyle/>
          <a:p>
            <a:r>
              <a:rPr lang="en-US" sz="3200" b="1" dirty="0">
                <a:latin typeface="Arial"/>
                <a:cs typeface="Arial"/>
              </a:rPr>
              <a:t>Asian American Film Festivals</a:t>
            </a:r>
          </a:p>
          <a:p>
            <a:pPr marL="457200" indent="-457200">
              <a:buFont typeface="Arial"/>
              <a:buChar char="•"/>
            </a:pPr>
            <a:r>
              <a:rPr lang="en-US" sz="3200" b="1" dirty="0">
                <a:latin typeface="Arial"/>
                <a:cs typeface="Arial"/>
                <a:hlinkClick r:id="rId2"/>
              </a:rPr>
              <a:t>Asian American International Film Festival </a:t>
            </a:r>
            <a:r>
              <a:rPr lang="en-US" sz="3200" b="1" dirty="0">
                <a:latin typeface="Arial"/>
                <a:cs typeface="Arial"/>
              </a:rPr>
              <a:t>(New York)</a:t>
            </a:r>
          </a:p>
          <a:p>
            <a:pPr marL="457200" indent="-457200">
              <a:buFont typeface="Arial"/>
              <a:buChar char="•"/>
            </a:pPr>
            <a:r>
              <a:rPr lang="en-US" sz="3200" b="1" dirty="0">
                <a:latin typeface="Arial"/>
                <a:cs typeface="Arial"/>
                <a:hlinkClick r:id="rId3"/>
              </a:rPr>
              <a:t>Los Angeles Asian Pacific Film Festival </a:t>
            </a:r>
            <a:r>
              <a:rPr lang="en-US" sz="3200" b="1" dirty="0">
                <a:latin typeface="Arial"/>
                <a:cs typeface="Arial"/>
              </a:rPr>
              <a:t>(Los Angeles)</a:t>
            </a:r>
          </a:p>
          <a:p>
            <a:pPr marL="457200" indent="-457200">
              <a:buFont typeface="Arial"/>
              <a:buChar char="•"/>
            </a:pPr>
            <a:r>
              <a:rPr lang="en-US" sz="3200" b="1" dirty="0">
                <a:latin typeface="Arial"/>
                <a:cs typeface="Arial"/>
                <a:hlinkClick r:id="rId4"/>
              </a:rPr>
              <a:t>CAAMFEST</a:t>
            </a:r>
            <a:r>
              <a:rPr lang="en-US" sz="3200" b="1" dirty="0">
                <a:latin typeface="Arial"/>
                <a:cs typeface="Arial"/>
              </a:rPr>
              <a:t> (San Francisco)</a:t>
            </a:r>
          </a:p>
          <a:p>
            <a:pPr marL="457200" indent="-457200">
              <a:buFont typeface="Arial"/>
              <a:buChar char="•"/>
            </a:pPr>
            <a:r>
              <a:rPr lang="en-US" sz="3200" b="1" dirty="0">
                <a:latin typeface="Arial"/>
                <a:cs typeface="Arial"/>
                <a:hlinkClick r:id="rId5"/>
              </a:rPr>
              <a:t>Seattle Asian American Film Festival</a:t>
            </a:r>
            <a:r>
              <a:rPr lang="en-US" sz="3200" b="1" dirty="0">
                <a:latin typeface="Arial"/>
                <a:cs typeface="Arial"/>
                <a:hlinkClick r:id="rId6"/>
              </a:rPr>
              <a:t> </a:t>
            </a:r>
            <a:r>
              <a:rPr lang="en-US" sz="3200" b="1" dirty="0">
                <a:latin typeface="Arial"/>
                <a:cs typeface="Arial"/>
              </a:rPr>
              <a:t>(Seattle)</a:t>
            </a:r>
          </a:p>
          <a:p>
            <a:pPr marL="457200" indent="-457200">
              <a:buFont typeface="Arial"/>
              <a:buChar char="•"/>
            </a:pPr>
            <a:r>
              <a:rPr lang="en-US" sz="3200" b="1" dirty="0">
                <a:latin typeface="Arial"/>
                <a:cs typeface="Arial"/>
                <a:hlinkClick r:id="rId7"/>
              </a:rPr>
              <a:t>Boston Asian American Film Festival </a:t>
            </a:r>
            <a:r>
              <a:rPr lang="en-US" sz="3200" b="1" dirty="0">
                <a:latin typeface="Arial"/>
                <a:cs typeface="Arial"/>
              </a:rPr>
              <a:t>(Boston)</a:t>
            </a:r>
          </a:p>
          <a:p>
            <a:pPr marL="457200" indent="-457200">
              <a:buFont typeface="Arial"/>
              <a:buChar char="•"/>
            </a:pPr>
            <a:r>
              <a:rPr lang="en-US" sz="3200" b="1" dirty="0">
                <a:latin typeface="Arial"/>
                <a:cs typeface="Arial"/>
                <a:hlinkClick r:id="rId8"/>
              </a:rPr>
              <a:t>San Diego Asian Film Festival </a:t>
            </a:r>
            <a:r>
              <a:rPr lang="en-US" sz="3200" b="1" dirty="0">
                <a:latin typeface="Arial"/>
                <a:cs typeface="Arial"/>
              </a:rPr>
              <a:t>(San Diego)</a:t>
            </a:r>
          </a:p>
          <a:p>
            <a:pPr lvl="0"/>
            <a:endParaRPr lang="en-US" sz="3200" dirty="0">
              <a:latin typeface="Arial"/>
              <a:cs typeface="Arial"/>
            </a:endParaRPr>
          </a:p>
        </p:txBody>
      </p:sp>
    </p:spTree>
    <p:extLst>
      <p:ext uri="{BB962C8B-B14F-4D97-AF65-F5344CB8AC3E}">
        <p14:creationId xmlns:p14="http://schemas.microsoft.com/office/powerpoint/2010/main" val="528436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705" y="463482"/>
            <a:ext cx="8364626" cy="6001642"/>
          </a:xfrm>
          <a:prstGeom prst="rect">
            <a:avLst/>
          </a:prstGeom>
          <a:noFill/>
        </p:spPr>
        <p:txBody>
          <a:bodyPr wrap="square" rtlCol="0">
            <a:spAutoFit/>
          </a:bodyPr>
          <a:lstStyle/>
          <a:p>
            <a:pPr marL="457200" indent="-457200">
              <a:buFont typeface="Arial"/>
              <a:buChar char="•"/>
            </a:pPr>
            <a:r>
              <a:rPr lang="en-US" sz="3200" b="1" dirty="0">
                <a:latin typeface="Arial"/>
                <a:cs typeface="Arial"/>
                <a:hlinkClick r:id="rId2"/>
              </a:rPr>
              <a:t>DC Asian Pacific American Film Festival </a:t>
            </a:r>
            <a:r>
              <a:rPr lang="en-US" sz="3200" b="1" dirty="0">
                <a:latin typeface="Arial"/>
                <a:cs typeface="Arial"/>
              </a:rPr>
              <a:t>(Washington DC)</a:t>
            </a:r>
          </a:p>
          <a:p>
            <a:pPr marL="457200" indent="-457200">
              <a:buFont typeface="Arial"/>
              <a:buChar char="•"/>
            </a:pPr>
            <a:r>
              <a:rPr lang="en-US" sz="3200" b="1" dirty="0">
                <a:latin typeface="Arial"/>
                <a:cs typeface="Arial"/>
                <a:hlinkClick r:id="rId3"/>
              </a:rPr>
              <a:t>Philadelphia Asian American Film Festival </a:t>
            </a:r>
            <a:r>
              <a:rPr lang="en-US" sz="3200" b="1" dirty="0">
                <a:latin typeface="Arial"/>
                <a:cs typeface="Arial"/>
              </a:rPr>
              <a:t>(</a:t>
            </a:r>
            <a:r>
              <a:rPr lang="en-US" sz="3200" b="1" dirty="0" err="1">
                <a:latin typeface="Arial"/>
                <a:cs typeface="Arial"/>
              </a:rPr>
              <a:t>Phildelphia</a:t>
            </a:r>
            <a:r>
              <a:rPr lang="en-US" sz="3200" b="1" dirty="0">
                <a:latin typeface="Arial"/>
                <a:cs typeface="Arial"/>
              </a:rPr>
              <a:t>)</a:t>
            </a:r>
          </a:p>
          <a:p>
            <a:pPr lvl="0"/>
            <a:endParaRPr lang="en-US" sz="3200" dirty="0">
              <a:latin typeface="Arial"/>
              <a:cs typeface="Arial"/>
            </a:endParaRPr>
          </a:p>
          <a:p>
            <a:pPr lvl="0"/>
            <a:r>
              <a:rPr lang="en-US" sz="3200" b="1" dirty="0">
                <a:latin typeface="Arial"/>
                <a:cs typeface="Arial"/>
              </a:rPr>
              <a:t>Related</a:t>
            </a:r>
          </a:p>
          <a:p>
            <a:pPr marL="457200" lvl="0" indent="-457200">
              <a:buFont typeface="Arial"/>
              <a:buChar char="•"/>
            </a:pPr>
            <a:r>
              <a:rPr lang="en-US" sz="3200" b="1" dirty="0">
                <a:latin typeface="Arial"/>
                <a:cs typeface="Arial"/>
                <a:hlinkClick r:id="rId4"/>
              </a:rPr>
              <a:t>Hawaii International Film Festival</a:t>
            </a:r>
            <a:r>
              <a:rPr lang="en-US" sz="3200" b="1" dirty="0">
                <a:latin typeface="Arial"/>
                <a:cs typeface="Arial"/>
              </a:rPr>
              <a:t> (Honolulu)</a:t>
            </a:r>
          </a:p>
          <a:p>
            <a:pPr marL="457200" lvl="0" indent="-457200">
              <a:buFont typeface="Arial"/>
              <a:buChar char="•"/>
            </a:pPr>
            <a:r>
              <a:rPr lang="en-US" sz="3200" b="1" dirty="0">
                <a:latin typeface="Arial"/>
                <a:cs typeface="Arial"/>
                <a:hlinkClick r:id="rId5"/>
              </a:rPr>
              <a:t>Indian Film Festival of Los Angeles </a:t>
            </a:r>
            <a:r>
              <a:rPr lang="en-US" sz="3200" b="1" dirty="0">
                <a:latin typeface="Arial"/>
                <a:cs typeface="Arial"/>
              </a:rPr>
              <a:t>(Los Angeles)</a:t>
            </a:r>
          </a:p>
          <a:p>
            <a:pPr marL="457200" lvl="0" indent="-457200">
              <a:buFont typeface="Arial"/>
              <a:buChar char="•"/>
            </a:pPr>
            <a:r>
              <a:rPr lang="en-US" sz="3200" b="1" dirty="0">
                <a:latin typeface="Arial"/>
                <a:cs typeface="Arial"/>
                <a:hlinkClick r:id="rId6"/>
              </a:rPr>
              <a:t>Vietnamese International Film Festival </a:t>
            </a:r>
            <a:r>
              <a:rPr lang="en-US" sz="3200" b="1" dirty="0">
                <a:latin typeface="Arial"/>
                <a:cs typeface="Arial"/>
              </a:rPr>
              <a:t>(Orange County, CA)</a:t>
            </a:r>
          </a:p>
        </p:txBody>
      </p:sp>
    </p:spTree>
    <p:extLst>
      <p:ext uri="{BB962C8B-B14F-4D97-AF65-F5344CB8AC3E}">
        <p14:creationId xmlns:p14="http://schemas.microsoft.com/office/powerpoint/2010/main" val="4244239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705" y="463482"/>
            <a:ext cx="8364626" cy="3539430"/>
          </a:xfrm>
          <a:prstGeom prst="rect">
            <a:avLst/>
          </a:prstGeom>
          <a:noFill/>
        </p:spPr>
        <p:txBody>
          <a:bodyPr wrap="square" rtlCol="0">
            <a:spAutoFit/>
          </a:bodyPr>
          <a:lstStyle/>
          <a:p>
            <a:pPr marL="457200" indent="-457200">
              <a:buFont typeface="Arial"/>
              <a:buChar char="•"/>
            </a:pPr>
            <a:r>
              <a:rPr lang="en-US" sz="3200" b="1" dirty="0">
                <a:latin typeface="Arial" panose="020B0604020202020204" pitchFamily="34" charset="0"/>
                <a:cs typeface="Arial" panose="020B0604020202020204" pitchFamily="34" charset="0"/>
                <a:hlinkClick r:id="rId2"/>
              </a:rPr>
              <a:t>Myanmar (Burmese) Film Festival of Los Angeles</a:t>
            </a:r>
            <a:r>
              <a:rPr lang="en-US" sz="3200" b="1" dirty="0">
                <a:latin typeface="Arial" panose="020B0604020202020204" pitchFamily="34" charset="0"/>
                <a:cs typeface="Arial" panose="020B0604020202020204" pitchFamily="34" charset="0"/>
              </a:rPr>
              <a:t> (Los Angeles)</a:t>
            </a:r>
            <a:endParaRPr lang="en-US" sz="3200" b="1" dirty="0">
              <a:latin typeface="Arial"/>
              <a:cs typeface="Arial"/>
              <a:hlinkClick r:id="rId3"/>
            </a:endParaRPr>
          </a:p>
          <a:p>
            <a:pPr marL="457200" indent="-457200">
              <a:buFont typeface="Arial"/>
              <a:buChar char="•"/>
            </a:pPr>
            <a:r>
              <a:rPr lang="en-US" sz="3200" b="1" dirty="0">
                <a:latin typeface="Arial"/>
                <a:cs typeface="Arial"/>
                <a:hlinkClick r:id="rId3"/>
              </a:rPr>
              <a:t>Toronto Reel Asian International Film Festival </a:t>
            </a:r>
            <a:r>
              <a:rPr lang="en-US" sz="3200" b="1" dirty="0">
                <a:latin typeface="Arial"/>
                <a:cs typeface="Arial"/>
              </a:rPr>
              <a:t>(Toronto, Canada)</a:t>
            </a:r>
          </a:p>
          <a:p>
            <a:pPr marL="457200" indent="-457200">
              <a:buFont typeface="Arial"/>
              <a:buChar char="•"/>
            </a:pPr>
            <a:r>
              <a:rPr lang="en-US" sz="3200" b="1" dirty="0">
                <a:latin typeface="Arial"/>
                <a:cs typeface="Arial"/>
                <a:hlinkClick r:id="rId4"/>
              </a:rPr>
              <a:t>Vancouver Asian Film Festival</a:t>
            </a:r>
            <a:r>
              <a:rPr lang="en-US" sz="3200" b="1" dirty="0">
                <a:latin typeface="Arial"/>
                <a:cs typeface="Arial"/>
                <a:hlinkClick r:id="rId5"/>
              </a:rPr>
              <a:t> </a:t>
            </a:r>
            <a:r>
              <a:rPr lang="en-US" sz="3200" b="1" dirty="0">
                <a:latin typeface="Arial"/>
                <a:cs typeface="Arial"/>
              </a:rPr>
              <a:t>(Vancouver, Canada)</a:t>
            </a:r>
          </a:p>
          <a:p>
            <a:pPr lvl="0"/>
            <a:endParaRPr lang="en-US" sz="3200" dirty="0">
              <a:latin typeface="Arial"/>
              <a:cs typeface="Arial"/>
            </a:endParaRPr>
          </a:p>
        </p:txBody>
      </p:sp>
    </p:spTree>
    <p:extLst>
      <p:ext uri="{BB962C8B-B14F-4D97-AF65-F5344CB8AC3E}">
        <p14:creationId xmlns:p14="http://schemas.microsoft.com/office/powerpoint/2010/main" val="2291333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alking down a street&#10;&#10;Description automatically generated">
            <a:extLst>
              <a:ext uri="{FF2B5EF4-FFF2-40B4-BE49-F238E27FC236}">
                <a16:creationId xmlns:a16="http://schemas.microsoft.com/office/drawing/2014/main" id="{BAACF6EA-3B1F-EC49-A126-6EA1F00443B9}"/>
              </a:ext>
            </a:extLst>
          </p:cNvPr>
          <p:cNvPicPr>
            <a:picLocks noChangeAspect="1"/>
          </p:cNvPicPr>
          <p:nvPr/>
        </p:nvPicPr>
        <p:blipFill>
          <a:blip r:embed="rId2"/>
          <a:stretch>
            <a:fillRect/>
          </a:stretch>
        </p:blipFill>
        <p:spPr>
          <a:xfrm>
            <a:off x="435429" y="337457"/>
            <a:ext cx="8305800" cy="6229350"/>
          </a:xfrm>
          <a:prstGeom prst="rect">
            <a:avLst/>
          </a:prstGeom>
        </p:spPr>
      </p:pic>
    </p:spTree>
    <p:extLst>
      <p:ext uri="{BB962C8B-B14F-4D97-AF65-F5344CB8AC3E}">
        <p14:creationId xmlns:p14="http://schemas.microsoft.com/office/powerpoint/2010/main" val="23226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down a street&#10;&#10;Description automatically generated">
            <a:extLst>
              <a:ext uri="{FF2B5EF4-FFF2-40B4-BE49-F238E27FC236}">
                <a16:creationId xmlns:a16="http://schemas.microsoft.com/office/drawing/2014/main" id="{D5A35046-78C3-FD4B-AF30-568D545D8852}"/>
              </a:ext>
            </a:extLst>
          </p:cNvPr>
          <p:cNvPicPr>
            <a:picLocks noChangeAspect="1"/>
          </p:cNvPicPr>
          <p:nvPr/>
        </p:nvPicPr>
        <p:blipFill>
          <a:blip r:embed="rId2"/>
          <a:stretch>
            <a:fillRect/>
          </a:stretch>
        </p:blipFill>
        <p:spPr>
          <a:xfrm>
            <a:off x="435429" y="326572"/>
            <a:ext cx="8240485" cy="6180363"/>
          </a:xfrm>
          <a:prstGeom prst="rect">
            <a:avLst/>
          </a:prstGeom>
        </p:spPr>
      </p:pic>
    </p:spTree>
    <p:extLst>
      <p:ext uri="{BB962C8B-B14F-4D97-AF65-F5344CB8AC3E}">
        <p14:creationId xmlns:p14="http://schemas.microsoft.com/office/powerpoint/2010/main" val="278301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5D4969-83C0-254A-B0BA-479470095B90}"/>
              </a:ext>
            </a:extLst>
          </p:cNvPr>
          <p:cNvPicPr>
            <a:picLocks noChangeAspect="1"/>
          </p:cNvPicPr>
          <p:nvPr/>
        </p:nvPicPr>
        <p:blipFill>
          <a:blip r:embed="rId2"/>
          <a:stretch>
            <a:fillRect/>
          </a:stretch>
        </p:blipFill>
        <p:spPr>
          <a:xfrm>
            <a:off x="435429" y="326572"/>
            <a:ext cx="8258628" cy="6193971"/>
          </a:xfrm>
          <a:prstGeom prst="rect">
            <a:avLst/>
          </a:prstGeom>
        </p:spPr>
      </p:pic>
    </p:spTree>
    <p:extLst>
      <p:ext uri="{BB962C8B-B14F-4D97-AF65-F5344CB8AC3E}">
        <p14:creationId xmlns:p14="http://schemas.microsoft.com/office/powerpoint/2010/main" val="3513121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1247"/>
            <a:ext cx="7772400" cy="1470025"/>
          </a:xfrm>
        </p:spPr>
        <p:txBody>
          <a:bodyPr/>
          <a:lstStyle/>
          <a:p>
            <a:r>
              <a:rPr lang="en-US" b="1" dirty="0">
                <a:latin typeface="Arial"/>
                <a:cs typeface="Arial"/>
              </a:rPr>
              <a:t>ASIAN AMERICAN MEDIA</a:t>
            </a:r>
            <a:br>
              <a:rPr lang="en-US" b="1" dirty="0">
                <a:latin typeface="Arial"/>
                <a:cs typeface="Arial"/>
              </a:rPr>
            </a:br>
            <a:r>
              <a:rPr lang="en-US" b="1" dirty="0">
                <a:latin typeface="Arial"/>
                <a:cs typeface="Arial"/>
              </a:rPr>
              <a:t>IN COMMUNITIES</a:t>
            </a:r>
          </a:p>
        </p:txBody>
      </p:sp>
      <p:sp>
        <p:nvSpPr>
          <p:cNvPr id="3" name="Subtitle 2"/>
          <p:cNvSpPr>
            <a:spLocks noGrp="1"/>
          </p:cNvSpPr>
          <p:nvPr>
            <p:ph type="subTitle" idx="1"/>
          </p:nvPr>
        </p:nvSpPr>
        <p:spPr>
          <a:xfrm>
            <a:off x="394550" y="3926952"/>
            <a:ext cx="8359523" cy="2607412"/>
          </a:xfrm>
        </p:spPr>
        <p:txBody>
          <a:bodyPr>
            <a:normAutofit/>
          </a:bodyPr>
          <a:lstStyle/>
          <a:p>
            <a:r>
              <a:rPr lang="en-US" sz="4000" b="1" dirty="0">
                <a:latin typeface="Arial"/>
                <a:cs typeface="Arial"/>
              </a:rPr>
              <a:t>Week 1: Asian American Media </a:t>
            </a:r>
            <a:r>
              <a:rPr lang="en-US" sz="4000" b="1">
                <a:latin typeface="Arial"/>
                <a:cs typeface="Arial"/>
              </a:rPr>
              <a:t>Arts Centers</a:t>
            </a:r>
            <a:endParaRPr lang="en-US" sz="4000" b="1"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609306"/>
            <a:ext cx="7416116" cy="5918019"/>
          </a:xfrm>
        </p:spPr>
        <p:txBody>
          <a:bodyPr>
            <a:normAutofit/>
          </a:bodyPr>
          <a:lstStyle/>
          <a:p>
            <a:pPr algn="l"/>
            <a:r>
              <a:rPr lang="en-US" sz="4000" b="1" dirty="0">
                <a:latin typeface="Arial"/>
                <a:cs typeface="Arial"/>
              </a:rPr>
              <a:t>Topics:</a:t>
            </a:r>
          </a:p>
          <a:p>
            <a:pPr algn="l"/>
            <a:endParaRPr lang="en-US" sz="4000" b="1" dirty="0">
              <a:latin typeface="Arial"/>
              <a:cs typeface="Arial"/>
            </a:endParaRPr>
          </a:p>
          <a:p>
            <a:pPr marL="571500" indent="-571500" algn="l">
              <a:buFont typeface="Arial"/>
              <a:buChar char="•"/>
            </a:pPr>
            <a:r>
              <a:rPr lang="en-US" dirty="0">
                <a:latin typeface="Arial"/>
                <a:cs typeface="Arial"/>
              </a:rPr>
              <a:t>Asian American Movement / Third World Strike / Ethnic Studies</a:t>
            </a:r>
          </a:p>
          <a:p>
            <a:pPr marL="571500" indent="-571500" algn="l">
              <a:buFont typeface="Arial"/>
              <a:buChar char="•"/>
            </a:pPr>
            <a:r>
              <a:rPr lang="en-US" dirty="0">
                <a:latin typeface="Arial"/>
                <a:cs typeface="Arial"/>
              </a:rPr>
              <a:t>Counter culture</a:t>
            </a:r>
          </a:p>
          <a:p>
            <a:pPr marL="571500" indent="-571500" algn="l">
              <a:buFont typeface="Arial"/>
              <a:buChar char="•"/>
            </a:pPr>
            <a:r>
              <a:rPr lang="en-US" dirty="0">
                <a:latin typeface="Arial"/>
                <a:cs typeface="Arial"/>
              </a:rPr>
              <a:t>Independent media</a:t>
            </a:r>
          </a:p>
          <a:p>
            <a:pPr marL="571500" indent="-571500" algn="l">
              <a:buFont typeface="Arial"/>
              <a:buChar char="•"/>
            </a:pPr>
            <a:r>
              <a:rPr lang="en-US" dirty="0">
                <a:latin typeface="Arial"/>
                <a:cs typeface="Arial"/>
              </a:rPr>
              <a:t>Asian American media arts center</a:t>
            </a:r>
          </a:p>
        </p:txBody>
      </p:sp>
    </p:spTree>
    <p:extLst>
      <p:ext uri="{BB962C8B-B14F-4D97-AF65-F5344CB8AC3E}">
        <p14:creationId xmlns:p14="http://schemas.microsoft.com/office/powerpoint/2010/main" val="224841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5266" y="1406604"/>
            <a:ext cx="8675655" cy="584776"/>
          </a:xfrm>
          <a:prstGeom prst="rect">
            <a:avLst/>
          </a:prstGeom>
          <a:noFill/>
        </p:spPr>
        <p:txBody>
          <a:bodyPr wrap="square" rtlCol="0">
            <a:spAutoFit/>
          </a:bodyPr>
          <a:lstStyle/>
          <a:p>
            <a:pPr algn="ctr"/>
            <a:r>
              <a:rPr lang="en-US" sz="3200" b="1" dirty="0">
                <a:latin typeface="Arial"/>
                <a:cs typeface="Arial"/>
              </a:rPr>
              <a:t>Asian American Movement in the 1970s</a:t>
            </a:r>
            <a:endParaRPr lang="en-US" sz="3200" dirty="0">
              <a:latin typeface="Arial"/>
              <a:cs typeface="Arial"/>
            </a:endParaRPr>
          </a:p>
        </p:txBody>
      </p:sp>
      <p:pic>
        <p:nvPicPr>
          <p:cNvPr id="3" name="Picture 2" descr="EC-AsAmMove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66" y="2385831"/>
            <a:ext cx="3971635" cy="2945592"/>
          </a:xfrm>
          <a:prstGeom prst="rect">
            <a:avLst/>
          </a:prstGeom>
        </p:spPr>
      </p:pic>
      <p:pic>
        <p:nvPicPr>
          <p:cNvPr id="4" name="Picture 3" descr="EC-AsAmMovemen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447" y="2379251"/>
            <a:ext cx="4459474" cy="2952172"/>
          </a:xfrm>
          <a:prstGeom prst="rect">
            <a:avLst/>
          </a:prstGeom>
        </p:spPr>
      </p:pic>
    </p:spTree>
    <p:extLst>
      <p:ext uri="{BB962C8B-B14F-4D97-AF65-F5344CB8AC3E}">
        <p14:creationId xmlns:p14="http://schemas.microsoft.com/office/powerpoint/2010/main" val="1120707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3rdWorldStrik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620" y="1079500"/>
            <a:ext cx="4277381" cy="3372978"/>
          </a:xfrm>
          <a:prstGeom prst="rect">
            <a:avLst/>
          </a:prstGeom>
        </p:spPr>
      </p:pic>
      <p:sp>
        <p:nvSpPr>
          <p:cNvPr id="5" name="TextBox 4"/>
          <p:cNvSpPr txBox="1"/>
          <p:nvPr/>
        </p:nvSpPr>
        <p:spPr>
          <a:xfrm>
            <a:off x="253999" y="4580535"/>
            <a:ext cx="8683001" cy="2062103"/>
          </a:xfrm>
          <a:prstGeom prst="rect">
            <a:avLst/>
          </a:prstGeom>
          <a:noFill/>
        </p:spPr>
        <p:txBody>
          <a:bodyPr wrap="square" rtlCol="0">
            <a:spAutoFit/>
          </a:bodyPr>
          <a:lstStyle/>
          <a:p>
            <a:pPr marL="457200" indent="-457200">
              <a:buFont typeface="Arial"/>
              <a:buChar char="•"/>
            </a:pPr>
            <a:r>
              <a:rPr lang="en-US" sz="3200" dirty="0">
                <a:latin typeface="Arial"/>
                <a:cs typeface="Arial"/>
              </a:rPr>
              <a:t>Influenced by the Third World Liberation Front strike for Ethnic Studies in the late 1960s; Black Panthers, and other racial civil rights movements</a:t>
            </a:r>
          </a:p>
        </p:txBody>
      </p:sp>
      <p:pic>
        <p:nvPicPr>
          <p:cNvPr id="7" name="Picture 6" descr="Ec-3rdWorldStrik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079499"/>
            <a:ext cx="4165600" cy="3372979"/>
          </a:xfrm>
          <a:prstGeom prst="rect">
            <a:avLst/>
          </a:prstGeom>
        </p:spPr>
      </p:pic>
    </p:spTree>
    <p:extLst>
      <p:ext uri="{BB962C8B-B14F-4D97-AF65-F5344CB8AC3E}">
        <p14:creationId xmlns:p14="http://schemas.microsoft.com/office/powerpoint/2010/main" val="2413352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YellowPerilBlackPow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0" y="1167791"/>
            <a:ext cx="3568700" cy="4396638"/>
          </a:xfrm>
          <a:prstGeom prst="rect">
            <a:avLst/>
          </a:prstGeom>
        </p:spPr>
      </p:pic>
      <p:pic>
        <p:nvPicPr>
          <p:cNvPr id="5" name="Picture 4" descr="EC-3rdWorldStrik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12" y="1155701"/>
            <a:ext cx="4444282" cy="4408728"/>
          </a:xfrm>
          <a:prstGeom prst="rect">
            <a:avLst/>
          </a:prstGeom>
        </p:spPr>
      </p:pic>
    </p:spTree>
    <p:extLst>
      <p:ext uri="{BB962C8B-B14F-4D97-AF65-F5344CB8AC3E}">
        <p14:creationId xmlns:p14="http://schemas.microsoft.com/office/powerpoint/2010/main" val="3741307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2632</TotalTime>
  <Words>381</Words>
  <Application>Microsoft Macintosh PowerPoint</Application>
  <PresentationFormat>On-screen Show (4:3)</PresentationFormat>
  <Paragraphs>40</Paragraphs>
  <Slides>19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ASIAN AMERICAN MEDIA IN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Pitzer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OFF-SCREEN</dc:title>
  <dc:creator>localuser</dc:creator>
  <cp:lastModifiedBy>Ming-Yuen Ma</cp:lastModifiedBy>
  <cp:revision>144</cp:revision>
  <dcterms:created xsi:type="dcterms:W3CDTF">2010-12-29T21:54:42Z</dcterms:created>
  <dcterms:modified xsi:type="dcterms:W3CDTF">2020-01-25T22:24:34Z</dcterms:modified>
</cp:coreProperties>
</file>