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6" r:id="rId2"/>
    <p:sldId id="266" r:id="rId3"/>
    <p:sldId id="355" r:id="rId4"/>
    <p:sldId id="317" r:id="rId5"/>
    <p:sldId id="318" r:id="rId6"/>
    <p:sldId id="319" r:id="rId7"/>
    <p:sldId id="320" r:id="rId8"/>
    <p:sldId id="321" r:id="rId9"/>
    <p:sldId id="396" r:id="rId10"/>
    <p:sldId id="397" r:id="rId11"/>
    <p:sldId id="349" r:id="rId12"/>
    <p:sldId id="350" r:id="rId13"/>
    <p:sldId id="326" r:id="rId14"/>
    <p:sldId id="351" r:id="rId15"/>
    <p:sldId id="352" r:id="rId16"/>
    <p:sldId id="346" r:id="rId17"/>
    <p:sldId id="359" r:id="rId18"/>
    <p:sldId id="347" r:id="rId19"/>
    <p:sldId id="348" r:id="rId20"/>
    <p:sldId id="353" r:id="rId21"/>
    <p:sldId id="354" r:id="rId22"/>
    <p:sldId id="557" r:id="rId23"/>
    <p:sldId id="558" r:id="rId24"/>
    <p:sldId id="559" r:id="rId25"/>
    <p:sldId id="560" r:id="rId26"/>
    <p:sldId id="561" r:id="rId27"/>
    <p:sldId id="562" r:id="rId28"/>
    <p:sldId id="563" r:id="rId29"/>
    <p:sldId id="564" r:id="rId30"/>
    <p:sldId id="565" r:id="rId31"/>
    <p:sldId id="418" r:id="rId32"/>
    <p:sldId id="419" r:id="rId33"/>
    <p:sldId id="420" r:id="rId34"/>
    <p:sldId id="436" r:id="rId35"/>
    <p:sldId id="437" r:id="rId36"/>
    <p:sldId id="438" r:id="rId37"/>
    <p:sldId id="439" r:id="rId38"/>
    <p:sldId id="421" r:id="rId39"/>
    <p:sldId id="440" r:id="rId40"/>
    <p:sldId id="422" r:id="rId41"/>
    <p:sldId id="493" r:id="rId42"/>
    <p:sldId id="428" r:id="rId43"/>
    <p:sldId id="414" r:id="rId44"/>
    <p:sldId id="415" r:id="rId45"/>
    <p:sldId id="426" r:id="rId46"/>
    <p:sldId id="441" r:id="rId47"/>
    <p:sldId id="430" r:id="rId48"/>
    <p:sldId id="431" r:id="rId49"/>
    <p:sldId id="433" r:id="rId50"/>
    <p:sldId id="434" r:id="rId51"/>
    <p:sldId id="567" r:id="rId52"/>
    <p:sldId id="566" r:id="rId53"/>
    <p:sldId id="442" r:id="rId54"/>
    <p:sldId id="443" r:id="rId55"/>
    <p:sldId id="483" r:id="rId56"/>
    <p:sldId id="444" r:id="rId57"/>
    <p:sldId id="451" r:id="rId58"/>
    <p:sldId id="452" r:id="rId59"/>
    <p:sldId id="453" r:id="rId60"/>
    <p:sldId id="454" r:id="rId61"/>
    <p:sldId id="455" r:id="rId62"/>
    <p:sldId id="435" r:id="rId63"/>
    <p:sldId id="445" r:id="rId64"/>
    <p:sldId id="448" r:id="rId65"/>
    <p:sldId id="449" r:id="rId66"/>
    <p:sldId id="416" r:id="rId67"/>
    <p:sldId id="417" r:id="rId68"/>
    <p:sldId id="450" r:id="rId69"/>
    <p:sldId id="555" r:id="rId70"/>
    <p:sldId id="447" r:id="rId71"/>
    <p:sldId id="556" r:id="rId72"/>
    <p:sldId id="553" r:id="rId73"/>
    <p:sldId id="486" r:id="rId74"/>
    <p:sldId id="489" r:id="rId75"/>
    <p:sldId id="487" r:id="rId76"/>
    <p:sldId id="488" r:id="rId77"/>
    <p:sldId id="490" r:id="rId78"/>
    <p:sldId id="460" r:id="rId79"/>
    <p:sldId id="491" r:id="rId80"/>
    <p:sldId id="480" r:id="rId81"/>
    <p:sldId id="492"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7"/>
    <p:restoredTop sz="94626"/>
  </p:normalViewPr>
  <p:slideViewPr>
    <p:cSldViewPr snapToGrid="0" snapToObjects="1">
      <p:cViewPr varScale="1">
        <p:scale>
          <a:sx n="121" d="100"/>
          <a:sy n="121" d="100"/>
        </p:scale>
        <p:origin x="169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D8482-6DD9-414C-93C9-3714C09B3CBD}" type="datetimeFigureOut">
              <a:rPr lang="en-US" smtClean="0"/>
              <a:t>1/30/23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43C8E-48C5-5345-909A-E47CDBC962E2}" type="slidenum">
              <a:rPr lang="en-US" smtClean="0"/>
              <a:t>‹#›</a:t>
            </a:fld>
            <a:endParaRPr lang="en-US"/>
          </a:p>
        </p:txBody>
      </p:sp>
    </p:spTree>
    <p:extLst>
      <p:ext uri="{BB962C8B-B14F-4D97-AF65-F5344CB8AC3E}">
        <p14:creationId xmlns:p14="http://schemas.microsoft.com/office/powerpoint/2010/main" val="407239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212BE4-0E62-0C4F-AC1F-4E74FAA25BD0}" type="slidenum">
              <a:rPr lang="en-US" smtClean="0"/>
              <a:t>47</a:t>
            </a:fld>
            <a:endParaRPr lang="en-US"/>
          </a:p>
        </p:txBody>
      </p:sp>
    </p:spTree>
    <p:extLst>
      <p:ext uri="{BB962C8B-B14F-4D97-AF65-F5344CB8AC3E}">
        <p14:creationId xmlns:p14="http://schemas.microsoft.com/office/powerpoint/2010/main" val="339113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12BE4-0E62-0C4F-AC1F-4E74FAA25BD0}" type="slidenum">
              <a:rPr lang="en-US" smtClean="0"/>
              <a:t>66</a:t>
            </a:fld>
            <a:endParaRPr lang="en-US"/>
          </a:p>
        </p:txBody>
      </p:sp>
    </p:spTree>
    <p:extLst>
      <p:ext uri="{BB962C8B-B14F-4D97-AF65-F5344CB8AC3E}">
        <p14:creationId xmlns:p14="http://schemas.microsoft.com/office/powerpoint/2010/main" val="303757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1/30/23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1/30/23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1/30/23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1/30/23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1/30/23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institut-lumiere.org/musee/les-freres-lumiere-et-leurs-inventions/cinematographe.html" TargetMode="Externa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0580"/>
            <a:ext cx="7772400" cy="1470025"/>
          </a:xfrm>
        </p:spPr>
        <p:txBody>
          <a:bodyPr/>
          <a:lstStyle/>
          <a:p>
            <a:r>
              <a:rPr lang="en-US" b="1" dirty="0">
                <a:latin typeface="Arial"/>
                <a:cs typeface="Arial"/>
              </a:rPr>
              <a:t>INTRODUCTION TO FILM</a:t>
            </a:r>
          </a:p>
        </p:txBody>
      </p:sp>
      <p:sp>
        <p:nvSpPr>
          <p:cNvPr id="3" name="Subtitle 2"/>
          <p:cNvSpPr>
            <a:spLocks noGrp="1"/>
          </p:cNvSpPr>
          <p:nvPr>
            <p:ph type="subTitle" idx="1"/>
          </p:nvPr>
        </p:nvSpPr>
        <p:spPr>
          <a:xfrm>
            <a:off x="915631" y="3590604"/>
            <a:ext cx="7285663" cy="2884623"/>
          </a:xfrm>
        </p:spPr>
        <p:txBody>
          <a:bodyPr>
            <a:normAutofit/>
          </a:bodyPr>
          <a:lstStyle/>
          <a:p>
            <a:r>
              <a:rPr lang="en-US" sz="4000" b="1" dirty="0">
                <a:latin typeface="Arial"/>
                <a:cs typeface="Arial"/>
              </a:rPr>
              <a:t>Pre and Early Cinema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749" y="1845340"/>
            <a:ext cx="2832985" cy="28329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61" y="1850065"/>
            <a:ext cx="4242390" cy="2828260"/>
          </a:xfrm>
          <a:prstGeom prst="rect">
            <a:avLst/>
          </a:prstGeom>
        </p:spPr>
      </p:pic>
    </p:spTree>
    <p:extLst>
      <p:ext uri="{BB962C8B-B14F-4D97-AF65-F5344CB8AC3E}">
        <p14:creationId xmlns:p14="http://schemas.microsoft.com/office/powerpoint/2010/main" val="365049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7911" y="5495636"/>
            <a:ext cx="8385664" cy="750456"/>
          </a:xfrm>
        </p:spPr>
        <p:txBody>
          <a:bodyPr>
            <a:normAutofit/>
          </a:bodyPr>
          <a:lstStyle/>
          <a:p>
            <a:r>
              <a:rPr lang="en-US" b="1" dirty="0" err="1">
                <a:latin typeface="Arial"/>
                <a:cs typeface="Arial"/>
              </a:rPr>
              <a:t>Cinematographe</a:t>
            </a:r>
            <a:r>
              <a:rPr lang="en-US" b="1" dirty="0">
                <a:latin typeface="Arial"/>
                <a:cs typeface="Arial"/>
              </a:rPr>
              <a:t>, as camera</a:t>
            </a:r>
          </a:p>
        </p:txBody>
      </p:sp>
      <p:pic>
        <p:nvPicPr>
          <p:cNvPr id="3" name="Picture 2" descr="Cinematographe-Came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11" y="1094511"/>
            <a:ext cx="3059544" cy="3977408"/>
          </a:xfrm>
          <a:prstGeom prst="rect">
            <a:avLst/>
          </a:prstGeom>
        </p:spPr>
      </p:pic>
      <p:pic>
        <p:nvPicPr>
          <p:cNvPr id="8" name="Picture 7" descr="cinematograph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065" y="1094511"/>
            <a:ext cx="4961510" cy="3977408"/>
          </a:xfrm>
          <a:prstGeom prst="rect">
            <a:avLst/>
          </a:prstGeom>
        </p:spPr>
      </p:pic>
    </p:spTree>
    <p:extLst>
      <p:ext uri="{BB962C8B-B14F-4D97-AF65-F5344CB8AC3E}">
        <p14:creationId xmlns:p14="http://schemas.microsoft.com/office/powerpoint/2010/main" val="101020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1982" y="5588000"/>
            <a:ext cx="7653836" cy="750456"/>
          </a:xfrm>
        </p:spPr>
        <p:txBody>
          <a:bodyPr>
            <a:normAutofit/>
          </a:bodyPr>
          <a:lstStyle/>
          <a:p>
            <a:r>
              <a:rPr lang="en-US" b="1" dirty="0" err="1">
                <a:latin typeface="Arial"/>
                <a:cs typeface="Arial"/>
                <a:hlinkClick r:id="rId2"/>
              </a:rPr>
              <a:t>Cinematographe</a:t>
            </a:r>
            <a:r>
              <a:rPr lang="en-US" b="1" dirty="0">
                <a:latin typeface="Arial"/>
                <a:cs typeface="Arial"/>
              </a:rPr>
              <a:t>, as projector</a:t>
            </a:r>
          </a:p>
        </p:txBody>
      </p:sp>
      <p:pic>
        <p:nvPicPr>
          <p:cNvPr id="4" name="Picture 3" descr="Cinematographe-Proje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454" y="794329"/>
            <a:ext cx="3267364" cy="4574310"/>
          </a:xfrm>
          <a:prstGeom prst="rect">
            <a:avLst/>
          </a:prstGeom>
        </p:spPr>
      </p:pic>
      <p:pic>
        <p:nvPicPr>
          <p:cNvPr id="5" name="Picture 4" descr="cinematograph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82" y="794329"/>
            <a:ext cx="3724042" cy="4574310"/>
          </a:xfrm>
          <a:prstGeom prst="rect">
            <a:avLst/>
          </a:prstGeom>
        </p:spPr>
      </p:pic>
    </p:spTree>
    <p:extLst>
      <p:ext uri="{BB962C8B-B14F-4D97-AF65-F5344CB8AC3E}">
        <p14:creationId xmlns:p14="http://schemas.microsoft.com/office/powerpoint/2010/main" val="290474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942" y="375185"/>
            <a:ext cx="7416116" cy="6232444"/>
          </a:xfrm>
        </p:spPr>
        <p:txBody>
          <a:bodyPr>
            <a:normAutofit/>
          </a:bodyPr>
          <a:lstStyle/>
          <a:p>
            <a:pPr algn="l"/>
            <a:r>
              <a:rPr lang="en-US" dirty="0">
                <a:latin typeface="Arial"/>
                <a:cs typeface="Arial"/>
              </a:rPr>
              <a:t>Watch:</a:t>
            </a:r>
            <a:endParaRPr lang="en-US" sz="4000" dirty="0">
              <a:latin typeface="Arial"/>
              <a:cs typeface="Arial"/>
            </a:endParaRPr>
          </a:p>
          <a:p>
            <a:pPr marL="514350" indent="-514350" algn="l">
              <a:buFont typeface="+mj-lt"/>
              <a:buAutoNum type="arabicPeriod"/>
            </a:pPr>
            <a:r>
              <a:rPr lang="en-US" sz="2800" i="1" dirty="0">
                <a:latin typeface="Arial"/>
                <a:cs typeface="Arial"/>
              </a:rPr>
              <a:t>The Boxing Ca</a:t>
            </a:r>
            <a:r>
              <a:rPr lang="en-US" sz="2800" dirty="0">
                <a:latin typeface="Arial"/>
                <a:cs typeface="Arial"/>
              </a:rPr>
              <a:t>ts (Prof. Welton’s), 1894, Dir. W.K.L. Dickson &amp; William </a:t>
            </a:r>
            <a:r>
              <a:rPr lang="en-US" sz="2800" dirty="0" err="1">
                <a:latin typeface="Arial"/>
                <a:cs typeface="Arial"/>
              </a:rPr>
              <a:t>Heise</a:t>
            </a:r>
            <a:r>
              <a:rPr lang="en-US" sz="2800" dirty="0">
                <a:latin typeface="Arial"/>
                <a:cs typeface="Arial"/>
              </a:rPr>
              <a:t> at Edison lab.</a:t>
            </a:r>
          </a:p>
          <a:p>
            <a:pPr marL="514350" indent="-514350" algn="l">
              <a:buFont typeface="+mj-lt"/>
              <a:buAutoNum type="arabicPeriod"/>
            </a:pPr>
            <a:endParaRPr lang="en-US" sz="2800" dirty="0">
              <a:latin typeface="Arial"/>
              <a:cs typeface="Arial"/>
            </a:endParaRPr>
          </a:p>
          <a:p>
            <a:pPr marL="514350" indent="-514350" algn="l">
              <a:buFont typeface="+mj-lt"/>
              <a:buAutoNum type="arabicPeriod"/>
            </a:pPr>
            <a:r>
              <a:rPr lang="en-US" sz="2800" i="1" dirty="0">
                <a:latin typeface="Arial" panose="020B0604020202020204" pitchFamily="34" charset="0"/>
                <a:cs typeface="Arial" panose="020B0604020202020204" pitchFamily="34" charset="0"/>
              </a:rPr>
              <a:t>A Baby’s Meal</a:t>
            </a:r>
            <a:r>
              <a:rPr lang="en-US" sz="2800" dirty="0">
                <a:latin typeface="Arial"/>
                <a:cs typeface="Arial"/>
              </a:rPr>
              <a:t>, 1895, Dir. </a:t>
            </a:r>
            <a:r>
              <a:rPr lang="en-US" sz="2800" dirty="0">
                <a:latin typeface="Arial" panose="020B0604020202020204" pitchFamily="34" charset="0"/>
                <a:cs typeface="Arial" panose="020B0604020202020204" pitchFamily="34" charset="0"/>
              </a:rPr>
              <a:t>Lumière brothers</a:t>
            </a:r>
          </a:p>
          <a:p>
            <a:pPr marL="514350" indent="-514350" algn="l">
              <a:buFont typeface="+mj-lt"/>
              <a:buAutoNum type="arabicPeriod"/>
            </a:pPr>
            <a:endParaRPr lang="en-US" sz="2800" dirty="0">
              <a:latin typeface="Arial" panose="020B0604020202020204" pitchFamily="34" charset="0"/>
              <a:cs typeface="Arial" panose="020B0604020202020204" pitchFamily="34" charset="0"/>
            </a:endParaRPr>
          </a:p>
          <a:p>
            <a:pPr marL="514350" indent="-514350" algn="l">
              <a:buFont typeface="+mj-lt"/>
              <a:buAutoNum type="arabicPeriod"/>
            </a:pPr>
            <a:r>
              <a:rPr lang="en-US" sz="2800" i="1" dirty="0" err="1">
                <a:latin typeface="Arial" panose="020B0604020202020204" pitchFamily="34" charset="0"/>
                <a:cs typeface="Arial" panose="020B0604020202020204" pitchFamily="34" charset="0"/>
              </a:rPr>
              <a:t>Equilibre</a:t>
            </a:r>
            <a:r>
              <a:rPr lang="en-US" sz="2800" i="1" dirty="0">
                <a:latin typeface="Arial" panose="020B0604020202020204" pitchFamily="34" charset="0"/>
                <a:cs typeface="Arial" panose="020B0604020202020204" pitchFamily="34" charset="0"/>
              </a:rPr>
              <a:t> Impossible (An Impossible Balancing Feat)</a:t>
            </a:r>
            <a:r>
              <a:rPr lang="en-US" sz="2800" dirty="0">
                <a:latin typeface="Arial" panose="020B0604020202020204" pitchFamily="34" charset="0"/>
                <a:cs typeface="Arial" panose="020B0604020202020204" pitchFamily="34" charset="0"/>
              </a:rPr>
              <a:t>, 1902, Dir. Georges </a:t>
            </a:r>
            <a:r>
              <a:rPr lang="en-US" sz="2800" dirty="0" err="1">
                <a:latin typeface="Arial" panose="020B0604020202020204" pitchFamily="34" charset="0"/>
                <a:cs typeface="Arial" panose="020B0604020202020204" pitchFamily="34" charset="0"/>
              </a:rPr>
              <a:t>Méliès</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1714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0416" y="229120"/>
            <a:ext cx="4220910" cy="6330176"/>
          </a:xfrm>
        </p:spPr>
        <p:txBody>
          <a:bodyPr>
            <a:normAutofit/>
          </a:bodyPr>
          <a:lstStyle/>
          <a:p>
            <a:pPr algn="l"/>
            <a:r>
              <a:rPr lang="en-US" sz="2800" dirty="0">
                <a:latin typeface="Arial"/>
                <a:cs typeface="Arial"/>
              </a:rPr>
              <a:t>The Black Maria film studio, or cinematographic theater was used by Thomas Edison, as well as his staff at the Edison laboratories including William Kennedy-Laurie Dickson as a film production studio.  It was built in 1893 at the Edison lab in West Orange, NJ, and demolished in 1903.</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424" y="229121"/>
            <a:ext cx="4372648" cy="30813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327" y="3673560"/>
            <a:ext cx="4425975" cy="2885736"/>
          </a:xfrm>
          <a:prstGeom prst="rect">
            <a:avLst/>
          </a:prstGeom>
        </p:spPr>
      </p:pic>
    </p:spTree>
    <p:extLst>
      <p:ext uri="{BB962C8B-B14F-4D97-AF65-F5344CB8AC3E}">
        <p14:creationId xmlns:p14="http://schemas.microsoft.com/office/powerpoint/2010/main" val="183708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5882410"/>
            <a:ext cx="6400800" cy="750456"/>
          </a:xfrm>
        </p:spPr>
        <p:txBody>
          <a:bodyPr/>
          <a:lstStyle/>
          <a:p>
            <a:r>
              <a:rPr lang="en-US" b="1" dirty="0">
                <a:latin typeface="Arial"/>
                <a:cs typeface="Arial"/>
              </a:rPr>
              <a:t>Interior of the Black Maria</a:t>
            </a:r>
          </a:p>
        </p:txBody>
      </p:sp>
      <p:pic>
        <p:nvPicPr>
          <p:cNvPr id="3" name="Picture 2" descr="kinetograhic theat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59434"/>
            <a:ext cx="6705600" cy="5522976"/>
          </a:xfrm>
          <a:prstGeom prst="rect">
            <a:avLst/>
          </a:prstGeom>
        </p:spPr>
      </p:pic>
    </p:spTree>
    <p:extLst>
      <p:ext uri="{BB962C8B-B14F-4D97-AF65-F5344CB8AC3E}">
        <p14:creationId xmlns:p14="http://schemas.microsoft.com/office/powerpoint/2010/main" val="257170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netoscope-interi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63" y="663958"/>
            <a:ext cx="3552419" cy="5062588"/>
          </a:xfrm>
          <a:prstGeom prst="rect">
            <a:avLst/>
          </a:prstGeom>
        </p:spPr>
      </p:pic>
      <p:pic>
        <p:nvPicPr>
          <p:cNvPr id="5" name="Picture 4" descr="kinetoscope-exteri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378" y="663958"/>
            <a:ext cx="4026152" cy="5062588"/>
          </a:xfrm>
          <a:prstGeom prst="rect">
            <a:avLst/>
          </a:prstGeom>
        </p:spPr>
      </p:pic>
      <p:sp>
        <p:nvSpPr>
          <p:cNvPr id="6" name="TextBox 5"/>
          <p:cNvSpPr txBox="1"/>
          <p:nvPr/>
        </p:nvSpPr>
        <p:spPr>
          <a:xfrm>
            <a:off x="557763" y="5922941"/>
            <a:ext cx="7964767" cy="584776"/>
          </a:xfrm>
          <a:prstGeom prst="rect">
            <a:avLst/>
          </a:prstGeom>
          <a:noFill/>
        </p:spPr>
        <p:txBody>
          <a:bodyPr wrap="square" rtlCol="0">
            <a:spAutoFit/>
          </a:bodyPr>
          <a:lstStyle/>
          <a:p>
            <a:pPr algn="ctr"/>
            <a:r>
              <a:rPr lang="en-US" sz="3200" b="1" dirty="0" err="1">
                <a:latin typeface="Arial"/>
                <a:cs typeface="Arial"/>
              </a:rPr>
              <a:t>Kinetoscope</a:t>
            </a:r>
            <a:endParaRPr lang="en-US" sz="3200" b="1" dirty="0">
              <a:latin typeface="Arial"/>
              <a:cs typeface="Arial"/>
            </a:endParaRPr>
          </a:p>
        </p:txBody>
      </p:sp>
    </p:spTree>
    <p:extLst>
      <p:ext uri="{BB962C8B-B14F-4D97-AF65-F5344CB8AC3E}">
        <p14:creationId xmlns:p14="http://schemas.microsoft.com/office/powerpoint/2010/main" val="2504127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7763" y="5922941"/>
            <a:ext cx="7964767" cy="584776"/>
          </a:xfrm>
          <a:prstGeom prst="rect">
            <a:avLst/>
          </a:prstGeom>
          <a:noFill/>
        </p:spPr>
        <p:txBody>
          <a:bodyPr wrap="square" rtlCol="0">
            <a:spAutoFit/>
          </a:bodyPr>
          <a:lstStyle/>
          <a:p>
            <a:pPr algn="ctr"/>
            <a:r>
              <a:rPr lang="en-US" sz="3200" b="1" dirty="0">
                <a:latin typeface="Arial"/>
                <a:cs typeface="Arial"/>
              </a:rPr>
              <a:t>Nickelodeon in Iowa, early 1900s</a:t>
            </a:r>
          </a:p>
        </p:txBody>
      </p:sp>
      <p:pic>
        <p:nvPicPr>
          <p:cNvPr id="2" name="Picture 1" descr="nickeloden-iowa-early1900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12" y="598817"/>
            <a:ext cx="7977418" cy="5055689"/>
          </a:xfrm>
          <a:prstGeom prst="rect">
            <a:avLst/>
          </a:prstGeom>
        </p:spPr>
      </p:pic>
    </p:spTree>
    <p:extLst>
      <p:ext uri="{BB962C8B-B14F-4D97-AF65-F5344CB8AC3E}">
        <p14:creationId xmlns:p14="http://schemas.microsoft.com/office/powerpoint/2010/main" val="2363160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inetophone-exteri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818" y="393828"/>
            <a:ext cx="3625272" cy="5401215"/>
          </a:xfrm>
          <a:prstGeom prst="rect">
            <a:avLst/>
          </a:prstGeom>
        </p:spPr>
      </p:pic>
      <p:sp>
        <p:nvSpPr>
          <p:cNvPr id="7" name="TextBox 6"/>
          <p:cNvSpPr txBox="1"/>
          <p:nvPr/>
        </p:nvSpPr>
        <p:spPr>
          <a:xfrm>
            <a:off x="1627909" y="5942157"/>
            <a:ext cx="5611091" cy="584776"/>
          </a:xfrm>
          <a:prstGeom prst="rect">
            <a:avLst/>
          </a:prstGeom>
          <a:noFill/>
        </p:spPr>
        <p:txBody>
          <a:bodyPr wrap="square" rtlCol="0">
            <a:spAutoFit/>
          </a:bodyPr>
          <a:lstStyle/>
          <a:p>
            <a:pPr algn="ctr"/>
            <a:r>
              <a:rPr lang="en-US" sz="3200" b="1" dirty="0" err="1">
                <a:latin typeface="Arial"/>
                <a:cs typeface="Arial"/>
              </a:rPr>
              <a:t>Kinetoscope</a:t>
            </a:r>
            <a:r>
              <a:rPr lang="en-US" sz="3200" b="1" dirty="0">
                <a:latin typeface="Arial"/>
                <a:cs typeface="Arial"/>
              </a:rPr>
              <a:t> with sound</a:t>
            </a:r>
          </a:p>
        </p:txBody>
      </p:sp>
    </p:spTree>
    <p:extLst>
      <p:ext uri="{BB962C8B-B14F-4D97-AF65-F5344CB8AC3E}">
        <p14:creationId xmlns:p14="http://schemas.microsoft.com/office/powerpoint/2010/main" val="28943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5870864"/>
            <a:ext cx="6400800" cy="750456"/>
          </a:xfrm>
        </p:spPr>
        <p:txBody>
          <a:bodyPr>
            <a:normAutofit/>
          </a:bodyPr>
          <a:lstStyle/>
          <a:p>
            <a:r>
              <a:rPr lang="en-US" b="1" dirty="0">
                <a:latin typeface="Arial"/>
                <a:cs typeface="Arial"/>
              </a:rPr>
              <a:t>Edison </a:t>
            </a:r>
            <a:r>
              <a:rPr lang="en-US" b="1" dirty="0" err="1">
                <a:latin typeface="Arial"/>
                <a:cs typeface="Arial"/>
              </a:rPr>
              <a:t>Kinetophone</a:t>
            </a:r>
            <a:endParaRPr lang="en-US" b="1" dirty="0">
              <a:latin typeface="Arial"/>
              <a:cs typeface="Arial"/>
            </a:endParaRPr>
          </a:p>
        </p:txBody>
      </p:sp>
      <p:pic>
        <p:nvPicPr>
          <p:cNvPr id="4" name="Picture 3" descr="kinetoph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35" y="664852"/>
            <a:ext cx="7135091" cy="5047469"/>
          </a:xfrm>
          <a:prstGeom prst="rect">
            <a:avLst/>
          </a:prstGeom>
        </p:spPr>
      </p:pic>
    </p:spTree>
    <p:extLst>
      <p:ext uri="{BB962C8B-B14F-4D97-AF65-F5344CB8AC3E}">
        <p14:creationId xmlns:p14="http://schemas.microsoft.com/office/powerpoint/2010/main" val="161555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6000" b="1" dirty="0">
                <a:latin typeface="Arial"/>
                <a:cs typeface="Arial"/>
              </a:rPr>
              <a:t>Key Terms:</a:t>
            </a:r>
          </a:p>
          <a:p>
            <a:pPr algn="l"/>
            <a:endParaRPr lang="en-US" sz="7000" b="1"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Persistence of vision </a:t>
            </a:r>
            <a:r>
              <a:rPr lang="en-US" sz="11200" dirty="0">
                <a:latin typeface="Arial" charset="0"/>
                <a:ea typeface="Arial" charset="0"/>
                <a:cs typeface="Arial" charset="0"/>
              </a:rPr>
              <a:t>– a characteristic of human vision (first described scientifically by Peter Mark Roget in 1824) whereby the brain retains images cast upon the retina of the eye for approximately 1/20 to 1/5 of a second beyond their actual removal from the field of vision. </a:t>
            </a:r>
          </a:p>
          <a:p>
            <a:pPr algn="l"/>
            <a:r>
              <a:rPr lang="en-US" sz="11200" dirty="0">
                <a:latin typeface="Arial" charset="0"/>
                <a:ea typeface="Arial" charset="0"/>
                <a:cs typeface="Arial" charset="0"/>
              </a:rPr>
              <a:t> </a:t>
            </a:r>
          </a:p>
          <a:p>
            <a:pPr algn="l"/>
            <a:r>
              <a:rPr lang="en-US" sz="11200" b="1" dirty="0">
                <a:solidFill>
                  <a:srgbClr val="FF0000"/>
                </a:solidFill>
                <a:latin typeface="Arial" charset="0"/>
                <a:ea typeface="Arial" charset="0"/>
                <a:cs typeface="Arial" charset="0"/>
              </a:rPr>
              <a:t>Emulsion</a:t>
            </a:r>
            <a:r>
              <a:rPr lang="en-US" sz="11200" dirty="0">
                <a:latin typeface="Arial" charset="0"/>
                <a:ea typeface="Arial" charset="0"/>
                <a:cs typeface="Arial" charset="0"/>
              </a:rPr>
              <a:t> – layers of gelatin containing light sensitive chemical, supported by an acetate base, that reacts to exposure to light to form tiny specks (grain) that corresponds to the light and dark areas in the scene filmed.</a:t>
            </a: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4074498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9984" y="5955628"/>
            <a:ext cx="8510016" cy="1299972"/>
          </a:xfrm>
        </p:spPr>
        <p:txBody>
          <a:bodyPr>
            <a:normAutofit/>
          </a:bodyPr>
          <a:lstStyle/>
          <a:p>
            <a:r>
              <a:rPr lang="en-US" sz="2800" b="1" dirty="0">
                <a:latin typeface="Arial" panose="020B0604020202020204" pitchFamily="34" charset="0"/>
                <a:cs typeface="Arial" panose="020B0604020202020204" pitchFamily="34" charset="0"/>
              </a:rPr>
              <a:t>George </a:t>
            </a:r>
            <a:r>
              <a:rPr lang="en-US" sz="2800" b="1" dirty="0" err="1">
                <a:latin typeface="Arial" panose="020B0604020202020204" pitchFamily="34" charset="0"/>
                <a:cs typeface="Arial" panose="020B0604020202020204" pitchFamily="34" charset="0"/>
              </a:rPr>
              <a:t>Méliès</a:t>
            </a:r>
            <a:r>
              <a:rPr lang="en-US" sz="2800" b="1" dirty="0">
                <a:latin typeface="Arial" panose="020B0604020202020204" pitchFamily="34" charset="0"/>
                <a:cs typeface="Arial" panose="020B0604020202020204" pitchFamily="34" charset="0"/>
              </a:rPr>
              <a:t> studio in Montreuil, built in 1896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144" y="431292"/>
            <a:ext cx="7473696" cy="5378032"/>
          </a:xfrm>
          <a:prstGeom prst="rect">
            <a:avLst/>
          </a:prstGeom>
        </p:spPr>
      </p:pic>
    </p:spTree>
    <p:extLst>
      <p:ext uri="{BB962C8B-B14F-4D97-AF65-F5344CB8AC3E}">
        <p14:creationId xmlns:p14="http://schemas.microsoft.com/office/powerpoint/2010/main" val="458099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8496" y="4493127"/>
            <a:ext cx="8839516" cy="1299972"/>
          </a:xfrm>
        </p:spPr>
        <p:txBody>
          <a:bodyPr>
            <a:normAutofit/>
          </a:bodyPr>
          <a:lstStyle/>
          <a:p>
            <a:r>
              <a:rPr lang="en-US" b="1" dirty="0">
                <a:latin typeface="Arial" panose="020B0604020202020204" pitchFamily="34" charset="0"/>
                <a:cs typeface="Arial" panose="020B0604020202020204" pitchFamily="34" charset="0"/>
              </a:rPr>
              <a:t>Interior of </a:t>
            </a:r>
            <a:r>
              <a:rPr lang="en-US" b="1" dirty="0" err="1">
                <a:latin typeface="Arial" panose="020B0604020202020204" pitchFamily="34" charset="0"/>
                <a:cs typeface="Arial" panose="020B0604020202020204" pitchFamily="34" charset="0"/>
              </a:rPr>
              <a:t>Méliès</a:t>
            </a:r>
            <a:r>
              <a:rPr lang="en-US" b="1" dirty="0">
                <a:latin typeface="Arial" panose="020B0604020202020204" pitchFamily="34" charset="0"/>
                <a:cs typeface="Arial" panose="020B0604020202020204" pitchFamily="34" charset="0"/>
              </a:rPr>
              <a:t> studio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324" y="1263398"/>
            <a:ext cx="4742688" cy="303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96" y="1263398"/>
            <a:ext cx="4096828" cy="3028090"/>
          </a:xfrm>
          <a:prstGeom prst="rect">
            <a:avLst/>
          </a:prstGeom>
        </p:spPr>
      </p:pic>
    </p:spTree>
    <p:extLst>
      <p:ext uri="{BB962C8B-B14F-4D97-AF65-F5344CB8AC3E}">
        <p14:creationId xmlns:p14="http://schemas.microsoft.com/office/powerpoint/2010/main" val="1496777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6000" b="1" dirty="0">
                <a:latin typeface="Arial"/>
                <a:cs typeface="Arial"/>
              </a:rPr>
              <a:t>Key Terms:</a:t>
            </a:r>
          </a:p>
          <a:p>
            <a:pPr algn="l"/>
            <a:endParaRPr lang="en-US" sz="7000" b="1"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Long shot</a:t>
            </a:r>
            <a:r>
              <a:rPr lang="en-US" sz="11200" dirty="0">
                <a:latin typeface="Arial" charset="0"/>
                <a:ea typeface="Arial" charset="0"/>
                <a:cs typeface="Arial" charset="0"/>
              </a:rPr>
              <a:t> – a shot of landscape or setting.</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Single shot</a:t>
            </a:r>
            <a:r>
              <a:rPr lang="en-US" sz="11200" dirty="0">
                <a:latin typeface="Arial" charset="0"/>
                <a:ea typeface="Arial" charset="0"/>
                <a:cs typeface="Arial" charset="0"/>
              </a:rPr>
              <a:t> – a shot containing one person.</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Two shot</a:t>
            </a:r>
            <a:r>
              <a:rPr lang="en-US" sz="11200" dirty="0">
                <a:latin typeface="Arial" charset="0"/>
                <a:ea typeface="Arial" charset="0"/>
                <a:cs typeface="Arial" charset="0"/>
              </a:rPr>
              <a:t> – a shot containing two people. </a:t>
            </a:r>
          </a:p>
          <a:p>
            <a:pPr algn="l"/>
            <a:r>
              <a:rPr lang="en-US" sz="11200" dirty="0">
                <a:latin typeface="Arial" charset="0"/>
                <a:ea typeface="Arial" charset="0"/>
                <a:cs typeface="Arial" charset="0"/>
              </a:rPr>
              <a:t> </a:t>
            </a:r>
          </a:p>
          <a:p>
            <a:pPr algn="l"/>
            <a:r>
              <a:rPr lang="en-US" sz="11200" b="1" dirty="0">
                <a:solidFill>
                  <a:srgbClr val="FF0000"/>
                </a:solidFill>
                <a:latin typeface="Arial" charset="0"/>
                <a:ea typeface="Arial" charset="0"/>
                <a:cs typeface="Arial" charset="0"/>
              </a:rPr>
              <a:t>Full shot</a:t>
            </a:r>
            <a:r>
              <a:rPr lang="en-US" sz="11200" dirty="0">
                <a:latin typeface="Arial" charset="0"/>
                <a:ea typeface="Arial" charset="0"/>
                <a:cs typeface="Arial" charset="0"/>
              </a:rPr>
              <a:t> – a shot of the full figure of a standing person or persons and about ¾ view of the set.  Also called </a:t>
            </a:r>
            <a:r>
              <a:rPr lang="en-US" sz="11200" dirty="0">
                <a:solidFill>
                  <a:srgbClr val="FF0000"/>
                </a:solidFill>
                <a:latin typeface="Arial" charset="0"/>
                <a:ea typeface="Arial" charset="0"/>
                <a:cs typeface="Arial" charset="0"/>
              </a:rPr>
              <a:t>medium long shot</a:t>
            </a:r>
            <a:r>
              <a:rPr lang="en-US" sz="11200" dirty="0">
                <a:latin typeface="Arial" charset="0"/>
                <a:ea typeface="Arial" charset="0"/>
                <a:cs typeface="Arial" charset="0"/>
              </a:rPr>
              <a:t>.</a:t>
            </a: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1209637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148" y="1040519"/>
            <a:ext cx="8231748" cy="6067417"/>
          </a:xfrm>
        </p:spPr>
        <p:txBody>
          <a:bodyPr>
            <a:normAutofit/>
          </a:bodyPr>
          <a:lstStyle/>
          <a:p>
            <a:pPr algn="l"/>
            <a:r>
              <a:rPr lang="en-US" sz="2800" b="1" dirty="0">
                <a:solidFill>
                  <a:srgbClr val="FF0000"/>
                </a:solidFill>
                <a:latin typeface="Arial" charset="0"/>
                <a:ea typeface="Arial" charset="0"/>
                <a:cs typeface="Arial" charset="0"/>
              </a:rPr>
              <a:t>Three quarter shot</a:t>
            </a:r>
            <a:r>
              <a:rPr lang="en-US" sz="2800" dirty="0">
                <a:latin typeface="Arial" charset="0"/>
                <a:ea typeface="Arial" charset="0"/>
                <a:cs typeface="Arial" charset="0"/>
              </a:rPr>
              <a:t> – a shot of a person or persons from the shins up.  Also called </a:t>
            </a:r>
            <a:r>
              <a:rPr lang="en-US" sz="2800" dirty="0">
                <a:solidFill>
                  <a:srgbClr val="FF0000"/>
                </a:solidFill>
                <a:latin typeface="Arial" charset="0"/>
                <a:ea typeface="Arial" charset="0"/>
                <a:cs typeface="Arial" charset="0"/>
              </a:rPr>
              <a:t>plan </a:t>
            </a:r>
            <a:r>
              <a:rPr lang="en-US" sz="2800" dirty="0" err="1">
                <a:solidFill>
                  <a:srgbClr val="FF0000"/>
                </a:solidFill>
                <a:latin typeface="Arial" charset="0"/>
                <a:ea typeface="Arial" charset="0"/>
                <a:cs typeface="Arial" charset="0"/>
              </a:rPr>
              <a:t>américain</a:t>
            </a:r>
            <a:r>
              <a:rPr lang="en-US" sz="2800" dirty="0">
                <a:latin typeface="Arial" charset="0"/>
                <a:ea typeface="Arial" charset="0"/>
                <a:cs typeface="Arial" charset="0"/>
              </a:rPr>
              <a:t>.</a:t>
            </a:r>
          </a:p>
          <a:p>
            <a:pPr algn="l"/>
            <a:endParaRPr lang="en-US" sz="2800" dirty="0">
              <a:latin typeface="Arial" charset="0"/>
              <a:ea typeface="Arial" charset="0"/>
              <a:cs typeface="Arial" charset="0"/>
            </a:endParaRPr>
          </a:p>
          <a:p>
            <a:pPr algn="l"/>
            <a:r>
              <a:rPr lang="en-US" sz="2800" b="1" dirty="0">
                <a:solidFill>
                  <a:srgbClr val="FF0000"/>
                </a:solidFill>
                <a:latin typeface="Arial" charset="0"/>
                <a:ea typeface="Arial" charset="0"/>
                <a:cs typeface="Arial" charset="0"/>
              </a:rPr>
              <a:t>Medium shot</a:t>
            </a:r>
            <a:r>
              <a:rPr lang="en-US" sz="2800" dirty="0">
                <a:solidFill>
                  <a:srgbClr val="FF0000"/>
                </a:solidFill>
                <a:latin typeface="Arial" charset="0"/>
                <a:ea typeface="Arial" charset="0"/>
                <a:cs typeface="Arial" charset="0"/>
              </a:rPr>
              <a:t> </a:t>
            </a:r>
            <a:r>
              <a:rPr lang="en-US" sz="2800" dirty="0">
                <a:latin typeface="Arial" charset="0"/>
                <a:ea typeface="Arial" charset="0"/>
                <a:cs typeface="Arial" charset="0"/>
              </a:rPr>
              <a:t>– a shot in which the scale of the object shown is of moderate size; a human figure seen from the waist up would fill most of the screen.</a:t>
            </a:r>
          </a:p>
          <a:p>
            <a:pPr algn="l"/>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7000" dirty="0">
              <a:latin typeface="Arial" charset="0"/>
              <a:ea typeface="Arial" charset="0"/>
              <a:cs typeface="Arial" charset="0"/>
            </a:endParaRPr>
          </a:p>
        </p:txBody>
      </p:sp>
    </p:spTree>
    <p:extLst>
      <p:ext uri="{BB962C8B-B14F-4D97-AF65-F5344CB8AC3E}">
        <p14:creationId xmlns:p14="http://schemas.microsoft.com/office/powerpoint/2010/main" val="389772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148" y="1040519"/>
            <a:ext cx="8231748" cy="6067417"/>
          </a:xfrm>
        </p:spPr>
        <p:txBody>
          <a:bodyPr>
            <a:normAutofit/>
          </a:bodyPr>
          <a:lstStyle/>
          <a:p>
            <a:pPr algn="l"/>
            <a:r>
              <a:rPr lang="en-US" sz="2800" b="1" dirty="0">
                <a:solidFill>
                  <a:srgbClr val="FF0000"/>
                </a:solidFill>
                <a:latin typeface="Arial" charset="0"/>
                <a:ea typeface="Arial" charset="0"/>
                <a:cs typeface="Arial" charset="0"/>
              </a:rPr>
              <a:t>Medium close up</a:t>
            </a:r>
            <a:r>
              <a:rPr lang="en-US" sz="2800" dirty="0">
                <a:latin typeface="Arial" charset="0"/>
                <a:ea typeface="Arial" charset="0"/>
                <a:cs typeface="Arial" charset="0"/>
              </a:rPr>
              <a:t> – a shot in which the scale of the object shown is fairly large; a human figure seen from the chest up would fill most of the screen.</a:t>
            </a:r>
          </a:p>
          <a:p>
            <a:pPr algn="l"/>
            <a:endParaRPr lang="en-US" sz="2800" dirty="0">
              <a:latin typeface="Arial" charset="0"/>
              <a:ea typeface="Arial" charset="0"/>
              <a:cs typeface="Arial" charset="0"/>
            </a:endParaRPr>
          </a:p>
          <a:p>
            <a:pPr algn="l"/>
            <a:r>
              <a:rPr lang="en-US" sz="2800" b="1" dirty="0">
                <a:solidFill>
                  <a:srgbClr val="FF0000"/>
                </a:solidFill>
                <a:latin typeface="Arial" charset="0"/>
                <a:ea typeface="Arial" charset="0"/>
                <a:cs typeface="Arial" charset="0"/>
              </a:rPr>
              <a:t>Close up</a:t>
            </a:r>
            <a:r>
              <a:rPr lang="en-US" sz="2800" dirty="0">
                <a:latin typeface="Arial" charset="0"/>
                <a:ea typeface="Arial" charset="0"/>
                <a:cs typeface="Arial" charset="0"/>
              </a:rPr>
              <a:t> – a shot in which the scale of the object shown is relatively large; most commonly a person’s head seen from the neck up, or an object of a comparable size that fills most of the screen.</a:t>
            </a:r>
          </a:p>
          <a:p>
            <a:pPr algn="l"/>
            <a:endParaRPr lang="en-US" sz="28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7000" dirty="0">
              <a:latin typeface="Arial" charset="0"/>
              <a:ea typeface="Arial" charset="0"/>
              <a:cs typeface="Arial" charset="0"/>
            </a:endParaRPr>
          </a:p>
        </p:txBody>
      </p:sp>
    </p:spTree>
    <p:extLst>
      <p:ext uri="{BB962C8B-B14F-4D97-AF65-F5344CB8AC3E}">
        <p14:creationId xmlns:p14="http://schemas.microsoft.com/office/powerpoint/2010/main" val="915389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400" dirty="0">
                <a:latin typeface="Arial"/>
                <a:cs typeface="Arial"/>
              </a:rPr>
              <a:t>Cinematography</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43667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400" dirty="0">
                <a:latin typeface="Arial"/>
                <a:cs typeface="Arial"/>
              </a:rPr>
              <a:t>Cinematography</a:t>
            </a:r>
          </a:p>
          <a:p>
            <a:pPr algn="l"/>
            <a:r>
              <a:rPr lang="en-US" sz="2800" dirty="0">
                <a:latin typeface="Arial" charset="0"/>
                <a:ea typeface="Arial" charset="0"/>
                <a:cs typeface="Arial" charset="0"/>
              </a:rPr>
              <a:t>Literally, “writing in movement”; dependent on photography, but camera are not absolutely necessary </a:t>
            </a:r>
            <a:r>
              <a:rPr lang="mr-IN" sz="2800" dirty="0">
                <a:latin typeface="Arial" charset="0"/>
                <a:ea typeface="Arial" charset="0"/>
                <a:cs typeface="Arial" charset="0"/>
              </a:rPr>
              <a:t>–</a:t>
            </a:r>
            <a:r>
              <a:rPr lang="en-US" sz="2800" dirty="0">
                <a:latin typeface="Arial" charset="0"/>
                <a:ea typeface="Arial" charset="0"/>
                <a:cs typeface="Arial" charset="0"/>
              </a:rPr>
              <a:t> “the filmmaker is creating patterns of light on celluloid.” (</a:t>
            </a:r>
            <a:r>
              <a:rPr lang="en-US" sz="2800" i="1" dirty="0">
                <a:latin typeface="Arial" charset="0"/>
                <a:ea typeface="Arial" charset="0"/>
                <a:cs typeface="Arial" charset="0"/>
              </a:rPr>
              <a:t>Film Art</a:t>
            </a:r>
            <a:r>
              <a:rPr lang="en-US" sz="2800" dirty="0">
                <a:latin typeface="Arial" charset="0"/>
                <a:ea typeface="Arial" charset="0"/>
                <a:cs typeface="Arial" charset="0"/>
              </a:rPr>
              <a:t>, P. 229)</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753111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400" dirty="0">
                <a:latin typeface="Arial"/>
                <a:cs typeface="Arial"/>
              </a:rPr>
              <a:t>Cinematography</a:t>
            </a:r>
          </a:p>
          <a:p>
            <a:pPr algn="l"/>
            <a:r>
              <a:rPr lang="en-US" sz="2800" dirty="0">
                <a:latin typeface="Arial" charset="0"/>
                <a:ea typeface="Arial" charset="0"/>
                <a:cs typeface="Arial" charset="0"/>
              </a:rPr>
              <a:t>Literally, “writing in movement”; dependent on photography, but camera are not absolutely necessary </a:t>
            </a:r>
            <a:r>
              <a:rPr lang="mr-IN" sz="2800" dirty="0">
                <a:latin typeface="Arial" charset="0"/>
                <a:ea typeface="Arial" charset="0"/>
                <a:cs typeface="Arial" charset="0"/>
              </a:rPr>
              <a:t>–</a:t>
            </a:r>
            <a:r>
              <a:rPr lang="en-US" sz="2800" dirty="0">
                <a:latin typeface="Arial" charset="0"/>
                <a:ea typeface="Arial" charset="0"/>
                <a:cs typeface="Arial" charset="0"/>
              </a:rPr>
              <a:t> “the filmmaker is creating patterns of light on celluloid.” (</a:t>
            </a:r>
            <a:r>
              <a:rPr lang="en-US" sz="2800" i="1" dirty="0">
                <a:latin typeface="Arial" charset="0"/>
                <a:ea typeface="Arial" charset="0"/>
                <a:cs typeface="Arial" charset="0"/>
              </a:rPr>
              <a:t>Film Art</a:t>
            </a:r>
            <a:r>
              <a:rPr lang="en-US" sz="2800" dirty="0">
                <a:latin typeface="Arial" charset="0"/>
                <a:ea typeface="Arial" charset="0"/>
                <a:cs typeface="Arial" charset="0"/>
              </a:rPr>
              <a:t>, P. 229)</a:t>
            </a:r>
          </a:p>
          <a:p>
            <a:pPr marL="1485900" lvl="2" indent="-571500" algn="l">
              <a:buFont typeface="Arial" charset="0"/>
              <a:buChar char="•"/>
            </a:pPr>
            <a:r>
              <a:rPr lang="en-US" sz="2800" dirty="0">
                <a:latin typeface="Arial"/>
                <a:cs typeface="Arial"/>
              </a:rPr>
              <a:t>Tonality (film stock, tinting, exposure, filters)</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4190376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400" dirty="0">
                <a:latin typeface="Arial"/>
                <a:cs typeface="Arial"/>
              </a:rPr>
              <a:t>Cinematography</a:t>
            </a:r>
          </a:p>
          <a:p>
            <a:pPr algn="l"/>
            <a:r>
              <a:rPr lang="en-US" sz="2800" dirty="0">
                <a:latin typeface="Arial" charset="0"/>
                <a:ea typeface="Arial" charset="0"/>
                <a:cs typeface="Arial" charset="0"/>
              </a:rPr>
              <a:t>Literally, “writing in movement”; dependent on photography, but camera are not absolutely necessary </a:t>
            </a:r>
            <a:r>
              <a:rPr lang="mr-IN" sz="2800" dirty="0">
                <a:latin typeface="Arial" charset="0"/>
                <a:ea typeface="Arial" charset="0"/>
                <a:cs typeface="Arial" charset="0"/>
              </a:rPr>
              <a:t>–</a:t>
            </a:r>
            <a:r>
              <a:rPr lang="en-US" sz="2800" dirty="0">
                <a:latin typeface="Arial" charset="0"/>
                <a:ea typeface="Arial" charset="0"/>
                <a:cs typeface="Arial" charset="0"/>
              </a:rPr>
              <a:t> “the filmmaker is creating patterns of light on celluloid.” (</a:t>
            </a:r>
            <a:r>
              <a:rPr lang="en-US" sz="2800" i="1" dirty="0">
                <a:latin typeface="Arial" charset="0"/>
                <a:ea typeface="Arial" charset="0"/>
                <a:cs typeface="Arial" charset="0"/>
              </a:rPr>
              <a:t>Film Art</a:t>
            </a:r>
            <a:r>
              <a:rPr lang="en-US" sz="2800" dirty="0">
                <a:latin typeface="Arial" charset="0"/>
                <a:ea typeface="Arial" charset="0"/>
                <a:cs typeface="Arial" charset="0"/>
              </a:rPr>
              <a:t>, P. 229)</a:t>
            </a:r>
          </a:p>
          <a:p>
            <a:pPr marL="1485900" lvl="2" indent="-571500" algn="l">
              <a:buFont typeface="Arial" charset="0"/>
              <a:buChar char="•"/>
            </a:pPr>
            <a:r>
              <a:rPr lang="en-US" sz="2800" dirty="0">
                <a:latin typeface="Arial"/>
                <a:cs typeface="Arial"/>
              </a:rPr>
              <a:t>Tonality (film stock, tinting, exposure, filters)</a:t>
            </a:r>
          </a:p>
          <a:p>
            <a:pPr marL="1485900" lvl="2" indent="-571500" algn="l">
              <a:buFont typeface="Arial" charset="0"/>
              <a:buChar char="•"/>
            </a:pPr>
            <a:r>
              <a:rPr lang="en-US" sz="2800" dirty="0">
                <a:latin typeface="Arial"/>
                <a:cs typeface="Arial"/>
              </a:rPr>
              <a:t>Speed (frame rate, motion, time)</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100814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400" dirty="0">
                <a:latin typeface="Arial"/>
                <a:cs typeface="Arial"/>
              </a:rPr>
              <a:t>Cinematography</a:t>
            </a:r>
          </a:p>
          <a:p>
            <a:pPr algn="l"/>
            <a:r>
              <a:rPr lang="en-US" sz="2800" dirty="0">
                <a:latin typeface="Arial" charset="0"/>
                <a:ea typeface="Arial" charset="0"/>
                <a:cs typeface="Arial" charset="0"/>
              </a:rPr>
              <a:t>Literally, “writing in movement”; dependent on photography, but camera are not absolutely necessary </a:t>
            </a:r>
            <a:r>
              <a:rPr lang="mr-IN" sz="2800" dirty="0">
                <a:latin typeface="Arial" charset="0"/>
                <a:ea typeface="Arial" charset="0"/>
                <a:cs typeface="Arial" charset="0"/>
              </a:rPr>
              <a:t>–</a:t>
            </a:r>
            <a:r>
              <a:rPr lang="en-US" sz="2800" dirty="0">
                <a:latin typeface="Arial" charset="0"/>
                <a:ea typeface="Arial" charset="0"/>
                <a:cs typeface="Arial" charset="0"/>
              </a:rPr>
              <a:t> “the filmmaker is creating patterns of light on celluloid.” (</a:t>
            </a:r>
            <a:r>
              <a:rPr lang="en-US" sz="2800" i="1" dirty="0">
                <a:latin typeface="Arial" charset="0"/>
                <a:ea typeface="Arial" charset="0"/>
                <a:cs typeface="Arial" charset="0"/>
              </a:rPr>
              <a:t>Film Art</a:t>
            </a:r>
            <a:r>
              <a:rPr lang="en-US" sz="2800" dirty="0">
                <a:latin typeface="Arial" charset="0"/>
                <a:ea typeface="Arial" charset="0"/>
                <a:cs typeface="Arial" charset="0"/>
              </a:rPr>
              <a:t>, P. 229)</a:t>
            </a:r>
          </a:p>
          <a:p>
            <a:pPr marL="1485900" lvl="2" indent="-571500" algn="l">
              <a:buFont typeface="Arial" charset="0"/>
              <a:buChar char="•"/>
            </a:pPr>
            <a:r>
              <a:rPr lang="en-US" sz="2800" dirty="0">
                <a:latin typeface="Arial"/>
                <a:cs typeface="Arial"/>
              </a:rPr>
              <a:t>Tonality (film stock, tinting, exposure, filters)</a:t>
            </a:r>
          </a:p>
          <a:p>
            <a:pPr marL="1485900" lvl="2" indent="-571500" algn="l">
              <a:buFont typeface="Arial" charset="0"/>
              <a:buChar char="•"/>
            </a:pPr>
            <a:r>
              <a:rPr lang="en-US" sz="2800" dirty="0">
                <a:latin typeface="Arial"/>
                <a:cs typeface="Arial"/>
              </a:rPr>
              <a:t>Speed (frame rate, motion, time)</a:t>
            </a:r>
          </a:p>
          <a:p>
            <a:pPr marL="1485900" lvl="2" indent="-571500" algn="l">
              <a:buFont typeface="Arial" charset="0"/>
              <a:buChar char="•"/>
            </a:pPr>
            <a:r>
              <a:rPr lang="en-US" sz="2800" dirty="0">
                <a:latin typeface="Arial"/>
                <a:cs typeface="Arial"/>
              </a:rPr>
              <a:t>Lens (focal length, depth of field)</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75650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148" y="1040519"/>
            <a:ext cx="8231748" cy="6067417"/>
          </a:xfrm>
        </p:spPr>
        <p:txBody>
          <a:bodyPr>
            <a:normAutofit fontScale="25000" lnSpcReduction="20000"/>
          </a:bodyPr>
          <a:lstStyle/>
          <a:p>
            <a:pPr algn="l"/>
            <a:r>
              <a:rPr lang="en-US" sz="11200" b="1" dirty="0" err="1">
                <a:solidFill>
                  <a:srgbClr val="FF0000"/>
                </a:solidFill>
                <a:latin typeface="Arial" charset="0"/>
                <a:ea typeface="Arial" charset="0"/>
                <a:cs typeface="Arial" charset="0"/>
              </a:rPr>
              <a:t>Diegesis</a:t>
            </a:r>
            <a:r>
              <a:rPr lang="en-US" sz="11200" b="1" dirty="0">
                <a:latin typeface="Arial" charset="0"/>
                <a:ea typeface="Arial" charset="0"/>
                <a:cs typeface="Arial" charset="0"/>
              </a:rPr>
              <a:t> </a:t>
            </a:r>
            <a:r>
              <a:rPr lang="en-US" sz="11200" dirty="0">
                <a:latin typeface="Arial" charset="0"/>
                <a:ea typeface="Arial" charset="0"/>
                <a:cs typeface="Arial" charset="0"/>
              </a:rPr>
              <a:t>(Greek word for recounted story) – the “world” of the film’s story, or the “total world of the story action”.  The </a:t>
            </a:r>
            <a:r>
              <a:rPr lang="en-US" sz="11200" dirty="0" err="1">
                <a:latin typeface="Arial" charset="0"/>
                <a:ea typeface="Arial" charset="0"/>
                <a:cs typeface="Arial" charset="0"/>
              </a:rPr>
              <a:t>diegesis</a:t>
            </a:r>
            <a:r>
              <a:rPr lang="en-US" sz="11200" dirty="0">
                <a:latin typeface="Arial" charset="0"/>
                <a:ea typeface="Arial" charset="0"/>
                <a:cs typeface="Arial" charset="0"/>
              </a:rPr>
              <a:t> includes events that are presumed to have occurred and actions and spaces not shown on screen.</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Form</a:t>
            </a:r>
            <a:r>
              <a:rPr lang="en-US" sz="11200" dirty="0">
                <a:latin typeface="Arial" charset="0"/>
                <a:ea typeface="Arial" charset="0"/>
                <a:cs typeface="Arial" charset="0"/>
              </a:rPr>
              <a:t> – a film has an overall organization, a pattern.  Filmic conventions are established patterns.  The style of a film = purposeful patterns.</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Shot</a:t>
            </a:r>
            <a:r>
              <a:rPr lang="en-US" sz="11200" dirty="0">
                <a:latin typeface="Arial" charset="0"/>
                <a:ea typeface="Arial" charset="0"/>
                <a:cs typeface="Arial" charset="0"/>
              </a:rPr>
              <a:t> – one uninterrupted image taken by a static or mobile camera.  The shot is the basic building block of modern continuity editing.</a:t>
            </a: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2299424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400" dirty="0">
                <a:latin typeface="Arial"/>
                <a:cs typeface="Arial"/>
              </a:rPr>
              <a:t>Cinematography</a:t>
            </a:r>
          </a:p>
          <a:p>
            <a:pPr algn="l"/>
            <a:r>
              <a:rPr lang="en-US" sz="2800" dirty="0">
                <a:latin typeface="Arial" charset="0"/>
                <a:ea typeface="Arial" charset="0"/>
                <a:cs typeface="Arial" charset="0"/>
              </a:rPr>
              <a:t>Literally, “writing in movement”; dependent on photography, but camera are not absolutely necessary </a:t>
            </a:r>
            <a:r>
              <a:rPr lang="mr-IN" sz="2800" dirty="0">
                <a:latin typeface="Arial" charset="0"/>
                <a:ea typeface="Arial" charset="0"/>
                <a:cs typeface="Arial" charset="0"/>
              </a:rPr>
              <a:t>–</a:t>
            </a:r>
            <a:r>
              <a:rPr lang="en-US" sz="2800" dirty="0">
                <a:latin typeface="Arial" charset="0"/>
                <a:ea typeface="Arial" charset="0"/>
                <a:cs typeface="Arial" charset="0"/>
              </a:rPr>
              <a:t> “the filmmaker is creating patterns of light on celluloid.” (</a:t>
            </a:r>
            <a:r>
              <a:rPr lang="en-US" sz="2800" i="1" dirty="0">
                <a:latin typeface="Arial" charset="0"/>
                <a:ea typeface="Arial" charset="0"/>
                <a:cs typeface="Arial" charset="0"/>
              </a:rPr>
              <a:t>Film Art</a:t>
            </a:r>
            <a:r>
              <a:rPr lang="en-US" sz="2800" dirty="0">
                <a:latin typeface="Arial" charset="0"/>
                <a:ea typeface="Arial" charset="0"/>
                <a:cs typeface="Arial" charset="0"/>
              </a:rPr>
              <a:t>, P. 229)</a:t>
            </a:r>
          </a:p>
          <a:p>
            <a:pPr marL="1485900" lvl="2" indent="-571500" algn="l">
              <a:buFont typeface="Arial" charset="0"/>
              <a:buChar char="•"/>
            </a:pPr>
            <a:r>
              <a:rPr lang="en-US" sz="2800" dirty="0">
                <a:latin typeface="Arial"/>
                <a:cs typeface="Arial"/>
              </a:rPr>
              <a:t>Tonality (film stock, tinting, exposure, filters)</a:t>
            </a:r>
          </a:p>
          <a:p>
            <a:pPr marL="1485900" lvl="2" indent="-571500" algn="l">
              <a:buFont typeface="Arial" charset="0"/>
              <a:buChar char="•"/>
            </a:pPr>
            <a:r>
              <a:rPr lang="en-US" sz="2800" dirty="0">
                <a:latin typeface="Arial"/>
                <a:cs typeface="Arial"/>
              </a:rPr>
              <a:t>Speed (frame rate, motion, time)</a:t>
            </a:r>
          </a:p>
          <a:p>
            <a:pPr marL="1485900" lvl="2" indent="-571500" algn="l">
              <a:buFont typeface="Arial" charset="0"/>
              <a:buChar char="•"/>
            </a:pPr>
            <a:r>
              <a:rPr lang="en-US" sz="2800" dirty="0">
                <a:latin typeface="Arial"/>
                <a:cs typeface="Arial"/>
              </a:rPr>
              <a:t>Lens (focal length, depth of field)</a:t>
            </a:r>
          </a:p>
          <a:p>
            <a:pPr marL="1485900" lvl="2" indent="-571500" algn="l">
              <a:buFont typeface="Arial" charset="0"/>
              <a:buChar char="•"/>
            </a:pPr>
            <a:r>
              <a:rPr lang="en-US" sz="2800" dirty="0">
                <a:latin typeface="Arial"/>
                <a:cs typeface="Arial"/>
              </a:rPr>
              <a:t>Special effects (projections, optical printing, CGI)</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453133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400" dirty="0">
                <a:latin typeface="Arial"/>
                <a:cs typeface="Arial"/>
              </a:rPr>
              <a:t>The Development of Feature Film as Industry</a:t>
            </a:r>
          </a:p>
          <a:p>
            <a:pPr algn="l"/>
            <a:endParaRPr lang="en-US" sz="2800" dirty="0">
              <a:latin typeface="Arial"/>
              <a:cs typeface="Arial"/>
            </a:endParaRPr>
          </a:p>
          <a:p>
            <a:pPr marL="571500" indent="-571500" algn="l">
              <a:buFont typeface="Arial" charset="0"/>
              <a:buChar char="•"/>
            </a:pPr>
            <a:r>
              <a:rPr lang="en-US" sz="2800" dirty="0">
                <a:latin typeface="Arial" charset="0"/>
                <a:ea typeface="Arial" charset="0"/>
                <a:cs typeface="Arial" charset="0"/>
              </a:rPr>
              <a:t>The founding of the MPPC (The Motion Picture Patents Company) in 1908 under the Edison / Biograph leadership</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r>
              <a:rPr lang="en-US" sz="2800" dirty="0">
                <a:latin typeface="Arial" charset="0"/>
                <a:ea typeface="Arial" charset="0"/>
                <a:cs typeface="Arial" charset="0"/>
              </a:rPr>
              <a:t>A protective trade association </a:t>
            </a:r>
            <a:r>
              <a:rPr lang="mr-IN" sz="2800" dirty="0">
                <a:latin typeface="Arial" charset="0"/>
                <a:ea typeface="Arial" charset="0"/>
                <a:cs typeface="Arial" charset="0"/>
              </a:rPr>
              <a:t>–</a:t>
            </a:r>
            <a:r>
              <a:rPr lang="en-US" sz="2800" dirty="0">
                <a:latin typeface="Arial" charset="0"/>
                <a:ea typeface="Arial" charset="0"/>
                <a:cs typeface="Arial" charset="0"/>
              </a:rPr>
              <a:t> resisted by independents</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r>
              <a:rPr lang="en-US" sz="2800" dirty="0">
                <a:latin typeface="Arial" charset="0"/>
                <a:ea typeface="Arial" charset="0"/>
                <a:cs typeface="Arial" charset="0"/>
              </a:rPr>
              <a:t>One </a:t>
            </a:r>
            <a:r>
              <a:rPr lang="en-US" sz="2800" dirty="0" err="1">
                <a:latin typeface="Arial" charset="0"/>
                <a:ea typeface="Arial" charset="0"/>
                <a:cs typeface="Arial" charset="0"/>
              </a:rPr>
              <a:t>reelers</a:t>
            </a:r>
            <a:r>
              <a:rPr lang="en-US" sz="2800" dirty="0">
                <a:latin typeface="Arial" charset="0"/>
                <a:ea typeface="Arial" charset="0"/>
                <a:cs typeface="Arial" charset="0"/>
              </a:rPr>
              <a:t> </a:t>
            </a:r>
            <a:r>
              <a:rPr lang="mr-IN" sz="2800" dirty="0">
                <a:latin typeface="Arial" charset="0"/>
                <a:ea typeface="Arial" charset="0"/>
                <a:cs typeface="Arial" charset="0"/>
              </a:rPr>
              <a:t>–</a:t>
            </a:r>
            <a:r>
              <a:rPr lang="en-US" sz="2800" dirty="0">
                <a:latin typeface="Arial" charset="0"/>
                <a:ea typeface="Arial" charset="0"/>
                <a:cs typeface="Arial" charset="0"/>
              </a:rPr>
              <a:t> released multi-reel films as serials</a:t>
            </a:r>
          </a:p>
          <a:p>
            <a:pPr marL="571500" indent="-571500" algn="l">
              <a:buFont typeface="Arial" charset="0"/>
              <a:buChar char="•"/>
            </a:pPr>
            <a:endParaRPr lang="en-US" sz="40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4267293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Feature = a multi-reel film</a:t>
            </a:r>
          </a:p>
          <a:p>
            <a:pPr marL="457200" indent="-4572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r>
              <a:rPr lang="en-US" dirty="0">
                <a:latin typeface="Arial" charset="0"/>
                <a:ea typeface="Arial" charset="0"/>
                <a:cs typeface="Arial" charset="0"/>
              </a:rPr>
              <a:t>High priced admission</a:t>
            </a:r>
          </a:p>
          <a:p>
            <a:pPr marL="1028700" lvl="1" indent="-571500" algn="l">
              <a:buFont typeface="Arial" charset="0"/>
              <a:buChar char="•"/>
            </a:pPr>
            <a:r>
              <a:rPr lang="en-US" dirty="0">
                <a:latin typeface="Arial" charset="0"/>
                <a:ea typeface="Arial" charset="0"/>
                <a:cs typeface="Arial" charset="0"/>
              </a:rPr>
              <a:t>Longer runs</a:t>
            </a:r>
          </a:p>
          <a:p>
            <a:pPr marL="1028700" lvl="1" indent="-571500" algn="l">
              <a:buFont typeface="Arial" charset="0"/>
              <a:buChar char="•"/>
            </a:pPr>
            <a:r>
              <a:rPr lang="en-US" dirty="0">
                <a:latin typeface="Arial" charset="0"/>
                <a:ea typeface="Arial" charset="0"/>
                <a:cs typeface="Arial" charset="0"/>
              </a:rPr>
              <a:t>Cheaper and easier publicity</a:t>
            </a:r>
          </a:p>
          <a:p>
            <a:pPr marL="1028700" lvl="1" indent="-571500" algn="l">
              <a:buFont typeface="Arial" charset="0"/>
              <a:buChar char="•"/>
            </a:pPr>
            <a:r>
              <a:rPr lang="en-US" dirty="0">
                <a:latin typeface="Arial" charset="0"/>
                <a:ea typeface="Arial" charset="0"/>
                <a:cs typeface="Arial" charset="0"/>
              </a:rPr>
              <a:t>Higher volume sales to distributors</a:t>
            </a:r>
          </a:p>
          <a:p>
            <a:pPr marL="1028700" lvl="1" indent="-571500" algn="l">
              <a:buFont typeface="Arial" charset="0"/>
              <a:buChar char="•"/>
            </a:pPr>
            <a:r>
              <a:rPr lang="en-US" dirty="0">
                <a:latin typeface="Arial" charset="0"/>
                <a:ea typeface="Arial" charset="0"/>
                <a:cs typeface="Arial" charset="0"/>
              </a:rPr>
              <a:t>Longer formats, more complex narrative</a:t>
            </a:r>
          </a:p>
          <a:p>
            <a:pPr marL="1028700" lvl="1" indent="-571500" algn="l">
              <a:buFont typeface="Arial" charset="0"/>
              <a:buChar char="•"/>
            </a:pPr>
            <a:r>
              <a:rPr lang="en-US" dirty="0">
                <a:latin typeface="Arial" charset="0"/>
                <a:ea typeface="Arial" charset="0"/>
                <a:cs typeface="Arial" charset="0"/>
              </a:rPr>
              <a:t>New theaters (“Dream Palaces”)</a:t>
            </a:r>
          </a:p>
          <a:p>
            <a:pPr marL="1028700" lvl="1" indent="-571500" algn="l">
              <a:buFont typeface="Arial" charset="0"/>
              <a:buChar char="•"/>
            </a:pPr>
            <a:endParaRPr lang="en-US" dirty="0">
              <a:latin typeface="Arial" charset="0"/>
              <a:ea typeface="Arial" charset="0"/>
              <a:cs typeface="Arial" charset="0"/>
            </a:endParaRPr>
          </a:p>
          <a:p>
            <a:pPr marL="571500" indent="-5715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sz="36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25240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1907-1913: massive migration west to Hollywood</a:t>
            </a:r>
          </a:p>
          <a:p>
            <a:pPr marL="457200" indent="-4572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dirty="0">
              <a:latin typeface="Arial" charset="0"/>
              <a:ea typeface="Arial" charset="0"/>
              <a:cs typeface="Arial" charset="0"/>
            </a:endParaRPr>
          </a:p>
          <a:p>
            <a:pPr marL="571500" indent="-5715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sz="36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528941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1907-1913: massive migration west to Hollywood</a:t>
            </a:r>
          </a:p>
          <a:p>
            <a:pPr marL="457200" indent="-4572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r>
              <a:rPr lang="en-US" dirty="0">
                <a:latin typeface="Arial" charset="0"/>
                <a:ea typeface="Arial" charset="0"/>
                <a:cs typeface="Arial" charset="0"/>
              </a:rPr>
              <a:t>Climate</a:t>
            </a:r>
          </a:p>
          <a:p>
            <a:pPr marL="1028700" lvl="1" indent="-571500" algn="l">
              <a:buFont typeface="Arial" charset="0"/>
              <a:buChar char="•"/>
            </a:pPr>
            <a:endParaRPr lang="en-US" dirty="0">
              <a:latin typeface="Arial" charset="0"/>
              <a:ea typeface="Arial" charset="0"/>
              <a:cs typeface="Arial" charset="0"/>
            </a:endParaRPr>
          </a:p>
          <a:p>
            <a:pPr marL="571500" indent="-5715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sz="36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283870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1907-1913: massive migration west to Hollywood</a:t>
            </a:r>
          </a:p>
          <a:p>
            <a:pPr marL="457200" indent="-4572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r>
              <a:rPr lang="en-US" dirty="0">
                <a:latin typeface="Arial" charset="0"/>
                <a:ea typeface="Arial" charset="0"/>
                <a:cs typeface="Arial" charset="0"/>
              </a:rPr>
              <a:t>Climate</a:t>
            </a:r>
          </a:p>
          <a:p>
            <a:pPr marL="1028700" lvl="1" indent="-571500" algn="l">
              <a:buFont typeface="Arial" charset="0"/>
              <a:buChar char="•"/>
            </a:pPr>
            <a:r>
              <a:rPr lang="en-US" dirty="0">
                <a:latin typeface="Arial" charset="0"/>
                <a:ea typeface="Arial" charset="0"/>
                <a:cs typeface="Arial" charset="0"/>
              </a:rPr>
              <a:t>Access to theatrical talent</a:t>
            </a:r>
          </a:p>
          <a:p>
            <a:pPr marL="1028700" lvl="1" indent="-571500" algn="l">
              <a:buFont typeface="Arial" charset="0"/>
              <a:buChar char="•"/>
            </a:pPr>
            <a:endParaRPr lang="en-US" dirty="0">
              <a:latin typeface="Arial" charset="0"/>
              <a:ea typeface="Arial" charset="0"/>
              <a:cs typeface="Arial" charset="0"/>
            </a:endParaRPr>
          </a:p>
          <a:p>
            <a:pPr marL="571500" indent="-5715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sz="36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4148515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1907-1913: massive migration west to Hollywood</a:t>
            </a:r>
          </a:p>
          <a:p>
            <a:pPr marL="457200" indent="-4572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r>
              <a:rPr lang="en-US" dirty="0">
                <a:latin typeface="Arial" charset="0"/>
                <a:ea typeface="Arial" charset="0"/>
                <a:cs typeface="Arial" charset="0"/>
              </a:rPr>
              <a:t>Climate</a:t>
            </a:r>
          </a:p>
          <a:p>
            <a:pPr marL="1028700" lvl="1" indent="-571500" algn="l">
              <a:buFont typeface="Arial" charset="0"/>
              <a:buChar char="•"/>
            </a:pPr>
            <a:r>
              <a:rPr lang="en-US" dirty="0">
                <a:latin typeface="Arial" charset="0"/>
                <a:ea typeface="Arial" charset="0"/>
                <a:cs typeface="Arial" charset="0"/>
              </a:rPr>
              <a:t>Access to theatrical talent</a:t>
            </a:r>
          </a:p>
          <a:p>
            <a:pPr marL="1028700" lvl="1" indent="-571500" algn="l">
              <a:buFont typeface="Arial" charset="0"/>
              <a:buChar char="•"/>
            </a:pPr>
            <a:r>
              <a:rPr lang="en-US" dirty="0">
                <a:latin typeface="Arial" charset="0"/>
                <a:ea typeface="Arial" charset="0"/>
                <a:cs typeface="Arial" charset="0"/>
              </a:rPr>
              <a:t>Variety of scenery / locations</a:t>
            </a:r>
          </a:p>
          <a:p>
            <a:pPr marL="1028700" lvl="1" indent="-571500" algn="l">
              <a:buFont typeface="Arial" charset="0"/>
              <a:buChar char="•"/>
            </a:pPr>
            <a:endParaRPr lang="en-US" dirty="0">
              <a:latin typeface="Arial" charset="0"/>
              <a:ea typeface="Arial" charset="0"/>
              <a:cs typeface="Arial" charset="0"/>
            </a:endParaRPr>
          </a:p>
          <a:p>
            <a:pPr marL="571500" indent="-5715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sz="36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4200207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1907-1913: massive migration west to Hollywood</a:t>
            </a:r>
          </a:p>
          <a:p>
            <a:pPr marL="457200" indent="-4572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r>
              <a:rPr lang="en-US" dirty="0">
                <a:latin typeface="Arial" charset="0"/>
                <a:ea typeface="Arial" charset="0"/>
                <a:cs typeface="Arial" charset="0"/>
              </a:rPr>
              <a:t>Climate</a:t>
            </a:r>
          </a:p>
          <a:p>
            <a:pPr marL="1028700" lvl="1" indent="-571500" algn="l">
              <a:buFont typeface="Arial" charset="0"/>
              <a:buChar char="•"/>
            </a:pPr>
            <a:r>
              <a:rPr lang="en-US" dirty="0">
                <a:latin typeface="Arial" charset="0"/>
                <a:ea typeface="Arial" charset="0"/>
                <a:cs typeface="Arial" charset="0"/>
              </a:rPr>
              <a:t>Access to theatrical talent</a:t>
            </a:r>
          </a:p>
          <a:p>
            <a:pPr marL="1028700" lvl="1" indent="-571500" algn="l">
              <a:buFont typeface="Arial" charset="0"/>
              <a:buChar char="•"/>
            </a:pPr>
            <a:r>
              <a:rPr lang="en-US" dirty="0">
                <a:latin typeface="Arial" charset="0"/>
                <a:ea typeface="Arial" charset="0"/>
                <a:cs typeface="Arial" charset="0"/>
              </a:rPr>
              <a:t>Variety of scenery / locations</a:t>
            </a:r>
          </a:p>
          <a:p>
            <a:pPr marL="1028700" lvl="1" indent="-571500" algn="l">
              <a:buFont typeface="Arial" charset="0"/>
              <a:buChar char="•"/>
            </a:pPr>
            <a:r>
              <a:rPr lang="en-US" dirty="0">
                <a:latin typeface="Arial" charset="0"/>
                <a:ea typeface="Arial" charset="0"/>
                <a:cs typeface="Arial" charset="0"/>
              </a:rPr>
              <a:t>Far from MPCC headquarters in NYC</a:t>
            </a:r>
          </a:p>
          <a:p>
            <a:pPr marL="1028700" lvl="1" indent="-571500" algn="l">
              <a:buFont typeface="Arial" charset="0"/>
              <a:buChar char="•"/>
            </a:pPr>
            <a:endParaRPr lang="en-US" dirty="0">
              <a:latin typeface="Arial" charset="0"/>
              <a:ea typeface="Arial" charset="0"/>
              <a:cs typeface="Arial" charset="0"/>
            </a:endParaRPr>
          </a:p>
          <a:p>
            <a:pPr marL="571500" indent="-5715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sz="36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266932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marL="457200" indent="-457200" algn="l">
              <a:buFont typeface="Arial" charset="0"/>
              <a:buChar char="•"/>
            </a:pPr>
            <a:r>
              <a:rPr lang="en-US" sz="2800" dirty="0">
                <a:latin typeface="Arial" charset="0"/>
                <a:ea typeface="Arial" charset="0"/>
                <a:cs typeface="Arial" charset="0"/>
              </a:rPr>
              <a:t>By 1915, there were 15,000 workers employed by the motion picture industry in Hollywood</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Over 60% of American production was centered there.  </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Investments exceeded $500 million.</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The independent studios include Paramount Pictures, Universal, Fox, and Goldwyn Pictures </a:t>
            </a:r>
          </a:p>
          <a:p>
            <a:pPr marL="1028700" lvl="1" indent="-571500" algn="l">
              <a:buFont typeface="Arial" charset="0"/>
              <a:buChar char="•"/>
            </a:pPr>
            <a:endParaRPr lang="en-US" dirty="0">
              <a:latin typeface="Arial" charset="0"/>
              <a:ea typeface="Arial" charset="0"/>
              <a:cs typeface="Arial" charset="0"/>
            </a:endParaRPr>
          </a:p>
          <a:p>
            <a:pPr marL="571500" indent="-5715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sz="36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791087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marL="457200" indent="-457200" algn="l">
              <a:buFont typeface="Arial" charset="0"/>
              <a:buChar char="•"/>
            </a:pPr>
            <a:r>
              <a:rPr lang="en-US" sz="2800" dirty="0">
                <a:latin typeface="Arial" charset="0"/>
                <a:ea typeface="Arial" charset="0"/>
                <a:cs typeface="Arial" charset="0"/>
              </a:rPr>
              <a:t>By </a:t>
            </a:r>
            <a:r>
              <a:rPr lang="en-US" sz="2800" dirty="0">
                <a:solidFill>
                  <a:srgbClr val="FF0000"/>
                </a:solidFill>
                <a:latin typeface="Arial" charset="0"/>
                <a:ea typeface="Arial" charset="0"/>
                <a:cs typeface="Arial" charset="0"/>
              </a:rPr>
              <a:t>1915</a:t>
            </a:r>
            <a:r>
              <a:rPr lang="en-US" sz="2800" dirty="0">
                <a:latin typeface="Arial" charset="0"/>
                <a:ea typeface="Arial" charset="0"/>
                <a:cs typeface="Arial" charset="0"/>
              </a:rPr>
              <a:t>, there were </a:t>
            </a:r>
            <a:r>
              <a:rPr lang="en-US" sz="2800" dirty="0">
                <a:solidFill>
                  <a:srgbClr val="FF0000"/>
                </a:solidFill>
                <a:latin typeface="Arial" charset="0"/>
                <a:ea typeface="Arial" charset="0"/>
                <a:cs typeface="Arial" charset="0"/>
              </a:rPr>
              <a:t>15,000 workers </a:t>
            </a:r>
            <a:r>
              <a:rPr lang="en-US" sz="2800" dirty="0">
                <a:latin typeface="Arial" charset="0"/>
                <a:ea typeface="Arial" charset="0"/>
                <a:cs typeface="Arial" charset="0"/>
              </a:rPr>
              <a:t>employed by the motion picture industry in Hollywood</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solidFill>
                  <a:srgbClr val="FF0000"/>
                </a:solidFill>
                <a:latin typeface="Arial" charset="0"/>
                <a:ea typeface="Arial" charset="0"/>
                <a:cs typeface="Arial" charset="0"/>
              </a:rPr>
              <a:t>Over 60% </a:t>
            </a:r>
            <a:r>
              <a:rPr lang="en-US" sz="2800" dirty="0">
                <a:latin typeface="Arial" charset="0"/>
                <a:ea typeface="Arial" charset="0"/>
                <a:cs typeface="Arial" charset="0"/>
              </a:rPr>
              <a:t>of American production was centered there.  </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Investments </a:t>
            </a:r>
            <a:r>
              <a:rPr lang="en-US" sz="2800" dirty="0">
                <a:solidFill>
                  <a:srgbClr val="FF0000"/>
                </a:solidFill>
                <a:latin typeface="Arial" charset="0"/>
                <a:ea typeface="Arial" charset="0"/>
                <a:cs typeface="Arial" charset="0"/>
              </a:rPr>
              <a:t>exceeded $500 million</a:t>
            </a:r>
            <a:r>
              <a:rPr lang="en-US" sz="2800" dirty="0">
                <a:latin typeface="Arial" charset="0"/>
                <a:ea typeface="Arial" charset="0"/>
                <a:cs typeface="Arial" charset="0"/>
              </a:rPr>
              <a:t>.</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The independent studios include </a:t>
            </a:r>
            <a:r>
              <a:rPr lang="en-US" sz="2800" dirty="0">
                <a:solidFill>
                  <a:srgbClr val="FF0000"/>
                </a:solidFill>
                <a:latin typeface="Arial" charset="0"/>
                <a:ea typeface="Arial" charset="0"/>
                <a:cs typeface="Arial" charset="0"/>
              </a:rPr>
              <a:t>Paramount Pictures, Universal, Fox</a:t>
            </a:r>
            <a:r>
              <a:rPr lang="en-US" sz="2800" dirty="0">
                <a:latin typeface="Arial" charset="0"/>
                <a:ea typeface="Arial" charset="0"/>
                <a:cs typeface="Arial" charset="0"/>
              </a:rPr>
              <a:t>, and </a:t>
            </a:r>
            <a:r>
              <a:rPr lang="en-US" sz="2800" dirty="0">
                <a:solidFill>
                  <a:srgbClr val="FF0000"/>
                </a:solidFill>
                <a:latin typeface="Arial" charset="0"/>
                <a:ea typeface="Arial" charset="0"/>
                <a:cs typeface="Arial" charset="0"/>
              </a:rPr>
              <a:t>Goldwyn Pictures</a:t>
            </a:r>
            <a:r>
              <a:rPr lang="en-US" sz="2800" dirty="0">
                <a:latin typeface="Arial" charset="0"/>
                <a:ea typeface="Arial" charset="0"/>
                <a:cs typeface="Arial" charset="0"/>
              </a:rPr>
              <a:t> </a:t>
            </a:r>
          </a:p>
          <a:p>
            <a:pPr marL="1028700" lvl="1" indent="-571500" algn="l">
              <a:buFont typeface="Arial" charset="0"/>
              <a:buChar char="•"/>
            </a:pPr>
            <a:endParaRPr lang="en-US" dirty="0">
              <a:latin typeface="Arial" charset="0"/>
              <a:ea typeface="Arial" charset="0"/>
              <a:cs typeface="Arial" charset="0"/>
            </a:endParaRPr>
          </a:p>
          <a:p>
            <a:pPr marL="571500" indent="-5715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sz="36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91084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171" y="388505"/>
            <a:ext cx="4985658" cy="4993547"/>
          </a:xfrm>
        </p:spPr>
      </p:pic>
      <p:sp>
        <p:nvSpPr>
          <p:cNvPr id="2" name="Rectangle 1">
            <a:extLst>
              <a:ext uri="{FF2B5EF4-FFF2-40B4-BE49-F238E27FC236}">
                <a16:creationId xmlns:a16="http://schemas.microsoft.com/office/drawing/2014/main" id="{DCD915CA-3AB6-C049-B0AC-7AE392B1EC0D}"/>
              </a:ext>
            </a:extLst>
          </p:cNvPr>
          <p:cNvSpPr/>
          <p:nvPr/>
        </p:nvSpPr>
        <p:spPr>
          <a:xfrm>
            <a:off x="0" y="5642207"/>
            <a:ext cx="9144000" cy="954107"/>
          </a:xfrm>
          <a:prstGeom prst="rect">
            <a:avLst/>
          </a:prstGeom>
        </p:spPr>
        <p:txBody>
          <a:bodyPr wrap="square">
            <a:spAutoFit/>
          </a:bodyPr>
          <a:lstStyle/>
          <a:p>
            <a:pPr algn="ctr"/>
            <a:r>
              <a:rPr lang="en-US" sz="2800" dirty="0">
                <a:latin typeface="Arial" charset="0"/>
                <a:ea typeface="Arial" charset="0"/>
                <a:cs typeface="Arial" charset="0"/>
              </a:rPr>
              <a:t>Eadweard Muybridge Motion Photographs</a:t>
            </a:r>
          </a:p>
          <a:p>
            <a:pPr algn="ctr"/>
            <a:r>
              <a:rPr lang="en-US" sz="2800" dirty="0">
                <a:latin typeface="Arial" charset="0"/>
                <a:ea typeface="Arial" charset="0"/>
                <a:cs typeface="Arial" charset="0"/>
              </a:rPr>
              <a:t>(Late 1800s, probably 1887) </a:t>
            </a:r>
          </a:p>
        </p:txBody>
      </p:sp>
    </p:spTree>
    <p:extLst>
      <p:ext uri="{BB962C8B-B14F-4D97-AF65-F5344CB8AC3E}">
        <p14:creationId xmlns:p14="http://schemas.microsoft.com/office/powerpoint/2010/main" val="1547479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449" y="4267035"/>
            <a:ext cx="8691331" cy="1846659"/>
          </a:xfrm>
          <a:prstGeom prst="rect">
            <a:avLst/>
          </a:prstGeom>
          <a:noFill/>
        </p:spPr>
        <p:txBody>
          <a:bodyPr wrap="square" rtlCol="0">
            <a:spAutoFit/>
          </a:bodyPr>
          <a:lstStyle/>
          <a:p>
            <a:pPr algn="ctr"/>
            <a:r>
              <a:rPr lang="en-US" sz="3200" dirty="0">
                <a:latin typeface="Arial"/>
                <a:cs typeface="Arial"/>
              </a:rPr>
              <a:t>The development of narrative: </a:t>
            </a:r>
            <a:r>
              <a:rPr lang="en-US" sz="3200" i="1" dirty="0">
                <a:latin typeface="Arial"/>
                <a:cs typeface="Arial"/>
              </a:rPr>
              <a:t>A Trip to the Moon</a:t>
            </a:r>
            <a:r>
              <a:rPr lang="en-US" sz="3200" dirty="0">
                <a:latin typeface="Arial"/>
                <a:cs typeface="Arial"/>
              </a:rPr>
              <a:t> (1902, Dir. Georges </a:t>
            </a:r>
            <a:r>
              <a:rPr lang="en-US" sz="3200" dirty="0" err="1">
                <a:latin typeface="Arial" panose="020B0604020202020204" pitchFamily="34" charset="0"/>
                <a:cs typeface="Arial" panose="020B0604020202020204" pitchFamily="34" charset="0"/>
              </a:rPr>
              <a:t>Méliès</a:t>
            </a:r>
            <a:r>
              <a:rPr lang="en-US" sz="3200" dirty="0">
                <a:latin typeface="Arial" panose="020B0604020202020204" pitchFamily="34" charset="0"/>
                <a:cs typeface="Arial" panose="020B0604020202020204" pitchFamily="34" charset="0"/>
              </a:rPr>
              <a:t>) &amp; </a:t>
            </a:r>
            <a:r>
              <a:rPr lang="en-US" sz="3200" i="1" dirty="0">
                <a:latin typeface="Arial" panose="020B0604020202020204" pitchFamily="34" charset="0"/>
                <a:cs typeface="Arial" panose="020B0604020202020204" pitchFamily="34" charset="0"/>
              </a:rPr>
              <a:t>The Great Train Robbery </a:t>
            </a:r>
            <a:r>
              <a:rPr lang="en-US" sz="3200" dirty="0">
                <a:latin typeface="Arial" panose="020B0604020202020204" pitchFamily="34" charset="0"/>
                <a:cs typeface="Arial" panose="020B0604020202020204" pitchFamily="34" charset="0"/>
              </a:rPr>
              <a:t>(1903, Dir.  Edwin S. Porter)</a:t>
            </a:r>
            <a:endParaRPr lang="en-US" sz="3200" dirty="0">
              <a:latin typeface="Arial"/>
              <a:cs typeface="Arial"/>
            </a:endParaRPr>
          </a:p>
          <a:p>
            <a:endParaRPr lang="en-US" dirty="0"/>
          </a:p>
        </p:txBody>
      </p:sp>
      <p:pic>
        <p:nvPicPr>
          <p:cNvPr id="5" name="Picture 4" descr="A picture containing outdoor, music&#10;&#10;Description automatically generated">
            <a:extLst>
              <a:ext uri="{FF2B5EF4-FFF2-40B4-BE49-F238E27FC236}">
                <a16:creationId xmlns:a16="http://schemas.microsoft.com/office/drawing/2014/main" id="{F0661CFF-8E94-EF43-B6C7-C59A3FC0B749}"/>
              </a:ext>
            </a:extLst>
          </p:cNvPr>
          <p:cNvPicPr>
            <a:picLocks noChangeAspect="1"/>
          </p:cNvPicPr>
          <p:nvPr/>
        </p:nvPicPr>
        <p:blipFill>
          <a:blip r:embed="rId2"/>
          <a:stretch>
            <a:fillRect/>
          </a:stretch>
        </p:blipFill>
        <p:spPr>
          <a:xfrm>
            <a:off x="4647925" y="781445"/>
            <a:ext cx="4258855" cy="319184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699C9D6-95F1-2145-8C7B-33C16EA5D382}"/>
              </a:ext>
            </a:extLst>
          </p:cNvPr>
          <p:cNvPicPr>
            <a:picLocks noChangeAspect="1"/>
          </p:cNvPicPr>
          <p:nvPr/>
        </p:nvPicPr>
        <p:blipFill>
          <a:blip r:embed="rId3"/>
          <a:stretch>
            <a:fillRect/>
          </a:stretch>
        </p:blipFill>
        <p:spPr>
          <a:xfrm>
            <a:off x="215449" y="781445"/>
            <a:ext cx="4258855" cy="3172847"/>
          </a:xfrm>
          <a:prstGeom prst="rect">
            <a:avLst/>
          </a:prstGeom>
        </p:spPr>
      </p:pic>
    </p:spTree>
    <p:extLst>
      <p:ext uri="{BB962C8B-B14F-4D97-AF65-F5344CB8AC3E}">
        <p14:creationId xmlns:p14="http://schemas.microsoft.com/office/powerpoint/2010/main" val="1571807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714" y="534159"/>
            <a:ext cx="6509657" cy="4838522"/>
          </a:xfrm>
          <a:prstGeom prst="rect">
            <a:avLst/>
          </a:prstGeom>
        </p:spPr>
      </p:pic>
      <p:sp>
        <p:nvSpPr>
          <p:cNvPr id="4" name="TextBox 3"/>
          <p:cNvSpPr txBox="1"/>
          <p:nvPr/>
        </p:nvSpPr>
        <p:spPr>
          <a:xfrm>
            <a:off x="978061" y="5503783"/>
            <a:ext cx="7187877" cy="1354217"/>
          </a:xfrm>
          <a:prstGeom prst="rect">
            <a:avLst/>
          </a:prstGeom>
          <a:noFill/>
        </p:spPr>
        <p:txBody>
          <a:bodyPr wrap="square" rtlCol="0">
            <a:spAutoFit/>
          </a:bodyPr>
          <a:lstStyle/>
          <a:p>
            <a:pPr algn="ctr"/>
            <a:r>
              <a:rPr lang="en-US" sz="3200" dirty="0">
                <a:latin typeface="Arial"/>
                <a:cs typeface="Arial"/>
              </a:rPr>
              <a:t>Cinema of attractions: an alternative argument </a:t>
            </a:r>
          </a:p>
          <a:p>
            <a:endParaRPr lang="en-US" dirty="0"/>
          </a:p>
        </p:txBody>
      </p:sp>
    </p:spTree>
    <p:extLst>
      <p:ext uri="{BB962C8B-B14F-4D97-AF65-F5344CB8AC3E}">
        <p14:creationId xmlns:p14="http://schemas.microsoft.com/office/powerpoint/2010/main" val="332567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493" y="1694645"/>
            <a:ext cx="7416116" cy="3895927"/>
          </a:xfrm>
        </p:spPr>
        <p:txBody>
          <a:bodyPr>
            <a:normAutofit/>
          </a:bodyPr>
          <a:lstStyle/>
          <a:p>
            <a:pPr algn="l"/>
            <a:r>
              <a:rPr lang="en-US" dirty="0">
                <a:latin typeface="Arial" charset="0"/>
                <a:ea typeface="Arial" charset="0"/>
                <a:cs typeface="Arial" charset="0"/>
              </a:rPr>
              <a:t>“Rather than narrative development based on active characters within detailed fictional environments, the cinema of attractions presented a series of curious or novel views to a spectator.” (OGFS, p. 258)</a:t>
            </a:r>
          </a:p>
          <a:p>
            <a:pPr algn="l"/>
            <a:r>
              <a:rPr lang="en-US" dirty="0">
                <a:latin typeface="Arial" charset="0"/>
                <a:ea typeface="Arial" charset="0"/>
                <a:cs typeface="Arial" charset="0"/>
              </a:rPr>
              <a:t> </a:t>
            </a:r>
          </a:p>
          <a:p>
            <a:pPr marL="457200" indent="-457200" algn="l">
              <a:buFont typeface="Arial" charset="0"/>
              <a:buChar char="•"/>
            </a:pPr>
            <a:endParaRPr lang="en-US" dirty="0">
              <a:latin typeface="Arial" charset="0"/>
              <a:ea typeface="Arial" charset="0"/>
              <a:cs typeface="Arial" charset="0"/>
            </a:endParaRPr>
          </a:p>
          <a:p>
            <a:pPr marL="1028700" lvl="1" indent="-571500" algn="l">
              <a:buFont typeface="Arial" charset="0"/>
              <a:buChar char="•"/>
            </a:pPr>
            <a:endParaRPr lang="en-US" sz="3200" dirty="0">
              <a:latin typeface="Arial" charset="0"/>
              <a:ea typeface="Arial" charset="0"/>
              <a:cs typeface="Arial" charset="0"/>
            </a:endParaRPr>
          </a:p>
          <a:p>
            <a:pPr marL="571500" indent="-571500" algn="l">
              <a:buFont typeface="Arial" charset="0"/>
              <a:buChar char="•"/>
            </a:pPr>
            <a:endParaRPr lang="en-US" dirty="0">
              <a:latin typeface="Arial" charset="0"/>
              <a:ea typeface="Arial" charset="0"/>
              <a:cs typeface="Arial" charset="0"/>
            </a:endParaRPr>
          </a:p>
          <a:p>
            <a:pPr marL="1028700" lvl="1" indent="-571500" algn="l">
              <a:buFont typeface="Arial" charset="0"/>
              <a:buChar char="•"/>
            </a:pPr>
            <a:endParaRPr lang="en-US" sz="3200" dirty="0">
              <a:latin typeface="Arial" charset="0"/>
              <a:ea typeface="Arial" charset="0"/>
              <a:cs typeface="Arial" charset="0"/>
            </a:endParaRPr>
          </a:p>
          <a:p>
            <a:pPr marL="1485900" lvl="2" indent="-571500" algn="l">
              <a:buFont typeface="Arial" charset="0"/>
              <a:buChar char="•"/>
            </a:pPr>
            <a:endParaRPr lang="en-US" sz="3200" dirty="0">
              <a:latin typeface="Arial" charset="0"/>
              <a:ea typeface="Arial" charset="0"/>
              <a:cs typeface="Arial" charset="0"/>
            </a:endParaRPr>
          </a:p>
          <a:p>
            <a:pPr algn="l"/>
            <a:endParaRPr lang="en-US" dirty="0">
              <a:latin typeface="Arial" charset="0"/>
              <a:ea typeface="Arial" charset="0"/>
              <a:cs typeface="Arial" charset="0"/>
            </a:endParaRPr>
          </a:p>
          <a:p>
            <a:pPr marL="1485900" lvl="2" indent="-571500" algn="l">
              <a:buFont typeface="Arial" charset="0"/>
              <a:buChar char="•"/>
            </a:pPr>
            <a:endParaRPr lang="en-US" sz="3200" dirty="0">
              <a:latin typeface="Arial" charset="0"/>
              <a:ea typeface="Arial" charset="0"/>
              <a:cs typeface="Arial" charset="0"/>
            </a:endParaRPr>
          </a:p>
        </p:txBody>
      </p:sp>
    </p:spTree>
    <p:extLst>
      <p:ext uri="{BB962C8B-B14F-4D97-AF65-F5344CB8AC3E}">
        <p14:creationId xmlns:p14="http://schemas.microsoft.com/office/powerpoint/2010/main" val="3416242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299299"/>
            <a:ext cx="4918547" cy="3196455"/>
          </a:xfrm>
        </p:spPr>
        <p:txBody>
          <a:bodyPr>
            <a:normAutofit/>
          </a:bodyPr>
          <a:lstStyle/>
          <a:p>
            <a:pPr marL="457200" indent="-457200" algn="l">
              <a:buFont typeface="Arial" charset="0"/>
              <a:buChar char="•"/>
            </a:pPr>
            <a:r>
              <a:rPr lang="en-US" sz="2800" dirty="0">
                <a:latin typeface="Arial" charset="0"/>
                <a:ea typeface="Arial" charset="0"/>
                <a:cs typeface="Arial" charset="0"/>
              </a:rPr>
              <a:t>Gunning is the Edwin A. and Betty L. Bergman Distinguished Service Professor in Cinema and Media Studies, and Art History at University of Chicago.</a:t>
            </a:r>
          </a:p>
          <a:p>
            <a:pPr algn="l"/>
            <a:endParaRPr lang="en-US" sz="2800" dirty="0">
              <a:latin typeface="Arial" charset="0"/>
              <a:ea typeface="Arial" charset="0"/>
              <a:cs typeface="Arial" charset="0"/>
            </a:endParaRPr>
          </a:p>
        </p:txBody>
      </p:sp>
      <p:sp>
        <p:nvSpPr>
          <p:cNvPr id="4" name="TextBox 3"/>
          <p:cNvSpPr txBox="1"/>
          <p:nvPr/>
        </p:nvSpPr>
        <p:spPr>
          <a:xfrm>
            <a:off x="311728" y="280416"/>
            <a:ext cx="5642505" cy="769441"/>
          </a:xfrm>
          <a:prstGeom prst="rect">
            <a:avLst/>
          </a:prstGeom>
          <a:noFill/>
        </p:spPr>
        <p:txBody>
          <a:bodyPr wrap="square" rtlCol="0">
            <a:spAutoFit/>
          </a:bodyPr>
          <a:lstStyle/>
          <a:p>
            <a:r>
              <a:rPr lang="en-US" sz="4400" b="1" dirty="0">
                <a:latin typeface="Arial"/>
                <a:cs typeface="Arial"/>
              </a:rPr>
              <a:t>Tom Gunning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80416"/>
            <a:ext cx="3785616" cy="3785616"/>
          </a:xfrm>
          <a:prstGeom prst="rect">
            <a:avLst/>
          </a:prstGeom>
        </p:spPr>
      </p:pic>
      <p:sp>
        <p:nvSpPr>
          <p:cNvPr id="5" name="TextBox 4"/>
          <p:cNvSpPr txBox="1"/>
          <p:nvPr/>
        </p:nvSpPr>
        <p:spPr>
          <a:xfrm>
            <a:off x="92365" y="4498262"/>
            <a:ext cx="8579288" cy="2246769"/>
          </a:xfrm>
          <a:prstGeom prst="rect">
            <a:avLst/>
          </a:prstGeom>
          <a:noFill/>
        </p:spPr>
        <p:txBody>
          <a:bodyPr wrap="square" rtlCol="0">
            <a:spAutoFit/>
          </a:bodyPr>
          <a:lstStyle/>
          <a:p>
            <a:pPr marL="457200" indent="-457200">
              <a:buFont typeface="Arial" charset="0"/>
              <a:buChar char="•"/>
            </a:pPr>
            <a:r>
              <a:rPr lang="en-US" sz="2800" dirty="0">
                <a:latin typeface="Arial" charset="0"/>
                <a:ea typeface="Arial" charset="0"/>
                <a:cs typeface="Arial" charset="0"/>
              </a:rPr>
              <a:t>His scholarship focuses on problems of film style and interpretation, film history and film culture. He has approximately one hundred publications concentrating on early cinema as well as on the culture of modernity from which cinema arose. </a:t>
            </a:r>
          </a:p>
        </p:txBody>
      </p:sp>
    </p:spTree>
    <p:extLst>
      <p:ext uri="{BB962C8B-B14F-4D97-AF65-F5344CB8AC3E}">
        <p14:creationId xmlns:p14="http://schemas.microsoft.com/office/powerpoint/2010/main" val="3978239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56" y="352289"/>
            <a:ext cx="8579288" cy="4401205"/>
          </a:xfrm>
          <a:prstGeom prst="rect">
            <a:avLst/>
          </a:prstGeom>
          <a:noFill/>
        </p:spPr>
        <p:txBody>
          <a:bodyPr wrap="square" rtlCol="0">
            <a:spAutoFit/>
          </a:bodyPr>
          <a:lstStyle/>
          <a:p>
            <a:pPr marL="457200" indent="-457200">
              <a:buFont typeface="Arial" charset="0"/>
              <a:buChar char="•"/>
            </a:pPr>
            <a:r>
              <a:rPr lang="en-US" sz="2800" dirty="0">
                <a:latin typeface="Arial" charset="0"/>
                <a:ea typeface="Arial" charset="0"/>
                <a:cs typeface="Arial" charset="0"/>
              </a:rPr>
              <a:t>Gunning’s concept of the "cinema of attractions" has tried to relate the development of cinema to other forces than storytelling, such as new experiences of space and time in modernity, and an emerging modern visual culture. </a:t>
            </a:r>
          </a:p>
          <a:p>
            <a:pPr marL="45720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His books include </a:t>
            </a:r>
            <a:r>
              <a:rPr lang="en-US" sz="2800" i="1" dirty="0">
                <a:latin typeface="Arial" charset="0"/>
                <a:ea typeface="Arial" charset="0"/>
                <a:cs typeface="Arial" charset="0"/>
              </a:rPr>
              <a:t>D.W. Griffith and the Origins of American Narrative Film</a:t>
            </a:r>
            <a:r>
              <a:rPr lang="en-US" sz="2800" dirty="0">
                <a:latin typeface="Arial" charset="0"/>
                <a:ea typeface="Arial" charset="0"/>
                <a:cs typeface="Arial" charset="0"/>
              </a:rPr>
              <a:t> (1993) and </a:t>
            </a:r>
            <a:r>
              <a:rPr lang="en-US" sz="2800" i="1" dirty="0">
                <a:latin typeface="Arial" charset="0"/>
                <a:ea typeface="Arial" charset="0"/>
                <a:cs typeface="Arial" charset="0"/>
              </a:rPr>
              <a:t>The Films of Fritz Lang: Allegories of Vision and Modernity</a:t>
            </a:r>
            <a:r>
              <a:rPr lang="en-US" sz="2800" dirty="0">
                <a:latin typeface="Arial" charset="0"/>
                <a:ea typeface="Arial" charset="0"/>
                <a:cs typeface="Arial" charset="0"/>
              </a:rPr>
              <a:t> (2000)</a:t>
            </a:r>
          </a:p>
        </p:txBody>
      </p:sp>
    </p:spTree>
    <p:extLst>
      <p:ext uri="{BB962C8B-B14F-4D97-AF65-F5344CB8AC3E}">
        <p14:creationId xmlns:p14="http://schemas.microsoft.com/office/powerpoint/2010/main" val="2430029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fontScale="92500" lnSpcReduction="20000"/>
          </a:bodyPr>
          <a:lstStyle/>
          <a:p>
            <a:pPr marL="457200" lvl="0" indent="-457200" algn="l">
              <a:buFont typeface="Arial" charset="0"/>
              <a:buChar char="•"/>
            </a:pPr>
            <a:r>
              <a:rPr lang="en-US" sz="3000" dirty="0">
                <a:latin typeface="Arial" charset="0"/>
                <a:ea typeface="Arial" charset="0"/>
                <a:cs typeface="Arial" charset="0"/>
              </a:rPr>
              <a:t>Gunning is challenging the “pejorative connotations of describing early film as ‘</a:t>
            </a:r>
            <a:r>
              <a:rPr lang="en-US" sz="3000" dirty="0">
                <a:solidFill>
                  <a:schemeClr val="tx1"/>
                </a:solidFill>
                <a:latin typeface="Arial" charset="0"/>
                <a:ea typeface="Arial" charset="0"/>
                <a:cs typeface="Arial" charset="0"/>
              </a:rPr>
              <a:t>primitive</a:t>
            </a:r>
            <a:r>
              <a:rPr lang="en-US" sz="3000" dirty="0">
                <a:latin typeface="Arial" charset="0"/>
                <a:ea typeface="Arial" charset="0"/>
                <a:cs typeface="Arial" charset="0"/>
              </a:rPr>
              <a:t>’, maintaining that this era possessed </a:t>
            </a:r>
            <a:r>
              <a:rPr lang="en-US" sz="3000" dirty="0">
                <a:solidFill>
                  <a:schemeClr val="tx1"/>
                </a:solidFill>
                <a:latin typeface="Arial" charset="0"/>
                <a:ea typeface="Arial" charset="0"/>
                <a:cs typeface="Arial" charset="0"/>
              </a:rPr>
              <a:t>a different approach to filmmaking</a:t>
            </a:r>
            <a:r>
              <a:rPr lang="en-US" sz="3000" dirty="0">
                <a:solidFill>
                  <a:srgbClr val="FF0000"/>
                </a:solidFill>
                <a:latin typeface="Arial" charset="0"/>
                <a:ea typeface="Arial" charset="0"/>
                <a:cs typeface="Arial" charset="0"/>
              </a:rPr>
              <a:t> </a:t>
            </a:r>
            <a:r>
              <a:rPr lang="en-US" sz="3000" dirty="0">
                <a:latin typeface="Arial" charset="0"/>
                <a:ea typeface="Arial" charset="0"/>
                <a:cs typeface="Arial" charset="0"/>
              </a:rPr>
              <a:t>than that of later cinema, so often considered the norm.” (OGFS, p. 255)</a:t>
            </a:r>
          </a:p>
          <a:p>
            <a:pPr algn="l"/>
            <a:endParaRPr lang="en-US" sz="3000" dirty="0">
              <a:latin typeface="Arial" charset="0"/>
              <a:ea typeface="Arial" charset="0"/>
              <a:cs typeface="Arial" charset="0"/>
            </a:endParaRPr>
          </a:p>
          <a:p>
            <a:pPr marL="457200" lvl="0" indent="-457200" algn="l">
              <a:buFont typeface="Arial" charset="0"/>
              <a:buChar char="•"/>
            </a:pPr>
            <a:r>
              <a:rPr lang="en-US" sz="3000" dirty="0">
                <a:latin typeface="Arial" charset="0"/>
                <a:ea typeface="Arial" charset="0"/>
                <a:cs typeface="Arial" charset="0"/>
              </a:rPr>
              <a:t>Noël Burch - </a:t>
            </a:r>
            <a:r>
              <a:rPr lang="en-US" sz="3000" dirty="0">
                <a:solidFill>
                  <a:schemeClr val="tx1"/>
                </a:solidFill>
                <a:latin typeface="Arial" charset="0"/>
                <a:ea typeface="Arial" charset="0"/>
                <a:cs typeface="Arial" charset="0"/>
              </a:rPr>
              <a:t>IMR</a:t>
            </a:r>
            <a:r>
              <a:rPr lang="en-US" sz="3000" dirty="0">
                <a:latin typeface="Arial" charset="0"/>
                <a:ea typeface="Arial" charset="0"/>
                <a:cs typeface="Arial" charset="0"/>
              </a:rPr>
              <a:t> (institutional mode of representation) vs. </a:t>
            </a:r>
            <a:r>
              <a:rPr lang="en-US" sz="3000" dirty="0">
                <a:solidFill>
                  <a:schemeClr val="tx1"/>
                </a:solidFill>
                <a:latin typeface="Arial" charset="0"/>
                <a:ea typeface="Arial" charset="0"/>
                <a:cs typeface="Arial" charset="0"/>
              </a:rPr>
              <a:t>PMR</a:t>
            </a:r>
            <a:r>
              <a:rPr lang="en-US" sz="3000" dirty="0">
                <a:latin typeface="Arial" charset="0"/>
                <a:ea typeface="Arial" charset="0"/>
                <a:cs typeface="Arial" charset="0"/>
              </a:rPr>
              <a:t> (primitive mode of representation</a:t>
            </a:r>
          </a:p>
          <a:p>
            <a:endParaRPr lang="en-US" sz="3000" dirty="0">
              <a:latin typeface="Arial" charset="0"/>
              <a:ea typeface="Arial" charset="0"/>
              <a:cs typeface="Arial" charset="0"/>
            </a:endParaRPr>
          </a:p>
          <a:p>
            <a:pPr marL="457200" indent="-457200" algn="l">
              <a:buFont typeface="Arial" charset="0"/>
              <a:buChar char="•"/>
            </a:pPr>
            <a:r>
              <a:rPr lang="en-US" sz="3000" dirty="0">
                <a:solidFill>
                  <a:schemeClr val="tx1"/>
                </a:solidFill>
                <a:latin typeface="Arial" charset="0"/>
                <a:ea typeface="Arial" charset="0"/>
                <a:cs typeface="Arial" charset="0"/>
              </a:rPr>
              <a:t>Narrators</a:t>
            </a:r>
            <a:r>
              <a:rPr lang="en-US" sz="3000" dirty="0">
                <a:latin typeface="Arial" charset="0"/>
                <a:ea typeface="Arial" charset="0"/>
                <a:cs typeface="Arial" charset="0"/>
              </a:rPr>
              <a:t> (cinematic devices which narrate a story, e.g. edited sequence) vs. </a:t>
            </a:r>
            <a:r>
              <a:rPr lang="en-US" sz="3000" dirty="0" err="1">
                <a:solidFill>
                  <a:schemeClr val="tx1"/>
                </a:solidFill>
                <a:latin typeface="Arial" charset="0"/>
                <a:ea typeface="Arial" charset="0"/>
                <a:cs typeface="Arial" charset="0"/>
              </a:rPr>
              <a:t>monstrators</a:t>
            </a:r>
            <a:r>
              <a:rPr lang="en-US" sz="3000" dirty="0">
                <a:latin typeface="Arial" charset="0"/>
                <a:ea typeface="Arial" charset="0"/>
                <a:cs typeface="Arial" charset="0"/>
              </a:rPr>
              <a:t> (display or showed things, e.g. single shot)</a:t>
            </a:r>
          </a:p>
          <a:p>
            <a:pPr algn="l"/>
            <a:endParaRPr lang="en-US" sz="2800" dirty="0">
              <a:latin typeface="Arial" charset="0"/>
              <a:ea typeface="Arial" charset="0"/>
              <a:cs typeface="Arial" charset="0"/>
            </a:endParaRPr>
          </a:p>
          <a:p>
            <a:pPr marL="1028700" lvl="1" indent="-571500" algn="l">
              <a:buFont typeface="Arial" charset="0"/>
              <a:buChar char="•"/>
            </a:pPr>
            <a:endParaRPr lang="en-US" dirty="0">
              <a:latin typeface="Arial" charset="0"/>
              <a:ea typeface="Arial" charset="0"/>
              <a:cs typeface="Arial" charset="0"/>
            </a:endParaRPr>
          </a:p>
          <a:p>
            <a:pPr marL="571500" indent="-5715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sz="36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939035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fontScale="92500" lnSpcReduction="20000"/>
          </a:bodyPr>
          <a:lstStyle/>
          <a:p>
            <a:pPr marL="457200" lvl="0" indent="-457200" algn="l">
              <a:buFont typeface="Arial" charset="0"/>
              <a:buChar char="•"/>
            </a:pPr>
            <a:r>
              <a:rPr lang="en-US" sz="3000" dirty="0">
                <a:latin typeface="Arial" charset="0"/>
                <a:ea typeface="Arial" charset="0"/>
                <a:cs typeface="Arial" charset="0"/>
              </a:rPr>
              <a:t>Gunning is challenging the “pejorative connotations of describing early film as ‘</a:t>
            </a:r>
            <a:r>
              <a:rPr lang="en-US" sz="3000" dirty="0">
                <a:solidFill>
                  <a:srgbClr val="FF0000"/>
                </a:solidFill>
                <a:latin typeface="Arial" charset="0"/>
                <a:ea typeface="Arial" charset="0"/>
                <a:cs typeface="Arial" charset="0"/>
              </a:rPr>
              <a:t>primitive</a:t>
            </a:r>
            <a:r>
              <a:rPr lang="en-US" sz="3000" dirty="0">
                <a:latin typeface="Arial" charset="0"/>
                <a:ea typeface="Arial" charset="0"/>
                <a:cs typeface="Arial" charset="0"/>
              </a:rPr>
              <a:t>’, maintaining that this era possessed </a:t>
            </a:r>
            <a:r>
              <a:rPr lang="en-US" sz="3000" dirty="0">
                <a:solidFill>
                  <a:srgbClr val="FF0000"/>
                </a:solidFill>
                <a:latin typeface="Arial" charset="0"/>
                <a:ea typeface="Arial" charset="0"/>
                <a:cs typeface="Arial" charset="0"/>
              </a:rPr>
              <a:t>a different approach to filmmaking </a:t>
            </a:r>
            <a:r>
              <a:rPr lang="en-US" sz="3000" dirty="0">
                <a:latin typeface="Arial" charset="0"/>
                <a:ea typeface="Arial" charset="0"/>
                <a:cs typeface="Arial" charset="0"/>
              </a:rPr>
              <a:t>than that of later cinema, so often considered the norm.” (OGFS, p. 255)</a:t>
            </a:r>
          </a:p>
          <a:p>
            <a:pPr algn="l"/>
            <a:endParaRPr lang="en-US" sz="3000" dirty="0">
              <a:latin typeface="Arial" charset="0"/>
              <a:ea typeface="Arial" charset="0"/>
              <a:cs typeface="Arial" charset="0"/>
            </a:endParaRPr>
          </a:p>
          <a:p>
            <a:pPr marL="457200" lvl="0" indent="-457200" algn="l">
              <a:buFont typeface="Arial" charset="0"/>
              <a:buChar char="•"/>
            </a:pPr>
            <a:r>
              <a:rPr lang="en-US" sz="3000" dirty="0">
                <a:latin typeface="Arial" charset="0"/>
                <a:ea typeface="Arial" charset="0"/>
                <a:cs typeface="Arial" charset="0"/>
              </a:rPr>
              <a:t>Noël Burch - </a:t>
            </a:r>
            <a:r>
              <a:rPr lang="en-US" sz="3000" dirty="0">
                <a:solidFill>
                  <a:srgbClr val="FF0000"/>
                </a:solidFill>
                <a:latin typeface="Arial" charset="0"/>
                <a:ea typeface="Arial" charset="0"/>
                <a:cs typeface="Arial" charset="0"/>
              </a:rPr>
              <a:t>IMR</a:t>
            </a:r>
            <a:r>
              <a:rPr lang="en-US" sz="3000" dirty="0">
                <a:latin typeface="Arial" charset="0"/>
                <a:ea typeface="Arial" charset="0"/>
                <a:cs typeface="Arial" charset="0"/>
              </a:rPr>
              <a:t> (institutional mode of representation) vs. </a:t>
            </a:r>
            <a:r>
              <a:rPr lang="en-US" sz="3000" dirty="0">
                <a:solidFill>
                  <a:srgbClr val="FF0000"/>
                </a:solidFill>
                <a:latin typeface="Arial" charset="0"/>
                <a:ea typeface="Arial" charset="0"/>
                <a:cs typeface="Arial" charset="0"/>
              </a:rPr>
              <a:t>PMR</a:t>
            </a:r>
            <a:r>
              <a:rPr lang="en-US" sz="3000" dirty="0">
                <a:latin typeface="Arial" charset="0"/>
                <a:ea typeface="Arial" charset="0"/>
                <a:cs typeface="Arial" charset="0"/>
              </a:rPr>
              <a:t> (primitive mode of representation</a:t>
            </a:r>
          </a:p>
          <a:p>
            <a:endParaRPr lang="en-US" sz="3000" dirty="0">
              <a:latin typeface="Arial" charset="0"/>
              <a:ea typeface="Arial" charset="0"/>
              <a:cs typeface="Arial" charset="0"/>
            </a:endParaRPr>
          </a:p>
          <a:p>
            <a:pPr marL="457200" indent="-457200" algn="l">
              <a:buFont typeface="Arial" charset="0"/>
              <a:buChar char="•"/>
            </a:pPr>
            <a:r>
              <a:rPr lang="en-US" sz="3000" dirty="0">
                <a:solidFill>
                  <a:srgbClr val="FF0000"/>
                </a:solidFill>
                <a:latin typeface="Arial" charset="0"/>
                <a:ea typeface="Arial" charset="0"/>
                <a:cs typeface="Arial" charset="0"/>
              </a:rPr>
              <a:t>Narrators</a:t>
            </a:r>
            <a:r>
              <a:rPr lang="en-US" sz="3000" dirty="0">
                <a:latin typeface="Arial" charset="0"/>
                <a:ea typeface="Arial" charset="0"/>
                <a:cs typeface="Arial" charset="0"/>
              </a:rPr>
              <a:t> (cinematic devices which narrate a story, e.g. edited sequence) vs. </a:t>
            </a:r>
            <a:r>
              <a:rPr lang="en-US" sz="3000" dirty="0" err="1">
                <a:solidFill>
                  <a:srgbClr val="FF0000"/>
                </a:solidFill>
                <a:latin typeface="Arial" charset="0"/>
                <a:ea typeface="Arial" charset="0"/>
                <a:cs typeface="Arial" charset="0"/>
              </a:rPr>
              <a:t>monstrators</a:t>
            </a:r>
            <a:r>
              <a:rPr lang="en-US" sz="3000" dirty="0">
                <a:latin typeface="Arial" charset="0"/>
                <a:ea typeface="Arial" charset="0"/>
                <a:cs typeface="Arial" charset="0"/>
              </a:rPr>
              <a:t> (display or showed things, e.g. single shot)</a:t>
            </a:r>
          </a:p>
          <a:p>
            <a:pPr algn="l"/>
            <a:endParaRPr lang="en-US" sz="2800" dirty="0">
              <a:latin typeface="Arial" charset="0"/>
              <a:ea typeface="Arial" charset="0"/>
              <a:cs typeface="Arial" charset="0"/>
            </a:endParaRPr>
          </a:p>
          <a:p>
            <a:pPr marL="1028700" lvl="1" indent="-571500" algn="l">
              <a:buFont typeface="Arial" charset="0"/>
              <a:buChar char="•"/>
            </a:pPr>
            <a:endParaRPr lang="en-US" dirty="0">
              <a:latin typeface="Arial" charset="0"/>
              <a:ea typeface="Arial" charset="0"/>
              <a:cs typeface="Arial" charset="0"/>
            </a:endParaRPr>
          </a:p>
          <a:p>
            <a:pPr marL="571500" indent="-5715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sz="36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4065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9792" y="884416"/>
            <a:ext cx="7416116" cy="5973583"/>
          </a:xfrm>
        </p:spPr>
        <p:txBody>
          <a:bodyPr>
            <a:normAutofit fontScale="92500" lnSpcReduction="10000"/>
          </a:bodyPr>
          <a:lstStyle/>
          <a:p>
            <a:pPr algn="l"/>
            <a:r>
              <a:rPr lang="en-US" dirty="0">
                <a:latin typeface="Arial" charset="0"/>
                <a:ea typeface="Arial" charset="0"/>
                <a:cs typeface="Arial" charset="0"/>
              </a:rPr>
              <a:t>“In this cinema, characterization was unimportant and the spatial and temporal relations essential to narrative development were basically irrelevant.”</a:t>
            </a:r>
          </a:p>
          <a:p>
            <a:pPr algn="l"/>
            <a:endParaRPr lang="en-US" dirty="0">
              <a:latin typeface="Arial" charset="0"/>
              <a:ea typeface="Arial" charset="0"/>
              <a:cs typeface="Arial" charset="0"/>
            </a:endParaRPr>
          </a:p>
          <a:p>
            <a:pPr lvl="0" algn="l"/>
            <a:r>
              <a:rPr lang="en-US" dirty="0">
                <a:latin typeface="Arial" charset="0"/>
                <a:ea typeface="Arial" charset="0"/>
                <a:cs typeface="Arial" charset="0"/>
              </a:rPr>
              <a:t>“Like all binary oppositions, the contrast between attractions and narrative can lead to unfortunate simplification. These aspects should never be seen as mutually exclusive, but need to be dialectically interrelated.” (OGFS, p. 263)</a:t>
            </a:r>
          </a:p>
          <a:p>
            <a:pPr algn="l"/>
            <a:endParaRPr lang="en-US" sz="3000" dirty="0">
              <a:latin typeface="Arial" charset="0"/>
              <a:ea typeface="Arial" charset="0"/>
              <a:cs typeface="Arial" charset="0"/>
            </a:endParaRPr>
          </a:p>
          <a:p>
            <a:pPr algn="l"/>
            <a:r>
              <a:rPr lang="en-US" dirty="0"/>
              <a:t> </a:t>
            </a:r>
          </a:p>
          <a:p>
            <a:pPr marL="457200" indent="-4572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dirty="0">
              <a:latin typeface="Arial" charset="0"/>
              <a:ea typeface="Arial" charset="0"/>
              <a:cs typeface="Arial" charset="0"/>
            </a:endParaRPr>
          </a:p>
          <a:p>
            <a:pPr marL="571500" indent="-5715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sz="36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136404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9792" y="884416"/>
            <a:ext cx="7416116" cy="5973583"/>
          </a:xfrm>
        </p:spPr>
        <p:txBody>
          <a:bodyPr>
            <a:normAutofit fontScale="92500" lnSpcReduction="10000"/>
          </a:bodyPr>
          <a:lstStyle/>
          <a:p>
            <a:pPr algn="l"/>
            <a:r>
              <a:rPr lang="en-US" dirty="0">
                <a:latin typeface="Arial" charset="0"/>
                <a:ea typeface="Arial" charset="0"/>
                <a:cs typeface="Arial" charset="0"/>
              </a:rPr>
              <a:t>“In this cinema, </a:t>
            </a:r>
            <a:r>
              <a:rPr lang="en-US" dirty="0">
                <a:solidFill>
                  <a:srgbClr val="FF0000"/>
                </a:solidFill>
                <a:latin typeface="Arial" charset="0"/>
                <a:ea typeface="Arial" charset="0"/>
                <a:cs typeface="Arial" charset="0"/>
              </a:rPr>
              <a:t>characterization was unimportant</a:t>
            </a:r>
            <a:r>
              <a:rPr lang="en-US" dirty="0">
                <a:latin typeface="Arial" charset="0"/>
                <a:ea typeface="Arial" charset="0"/>
                <a:cs typeface="Arial" charset="0"/>
              </a:rPr>
              <a:t> and the </a:t>
            </a:r>
            <a:r>
              <a:rPr lang="en-US" dirty="0">
                <a:solidFill>
                  <a:srgbClr val="FF0000"/>
                </a:solidFill>
                <a:latin typeface="Arial" charset="0"/>
                <a:ea typeface="Arial" charset="0"/>
                <a:cs typeface="Arial" charset="0"/>
              </a:rPr>
              <a:t>spatial and temporal relations essential to narrative development</a:t>
            </a:r>
            <a:r>
              <a:rPr lang="en-US" dirty="0">
                <a:latin typeface="Arial" charset="0"/>
                <a:ea typeface="Arial" charset="0"/>
                <a:cs typeface="Arial" charset="0"/>
              </a:rPr>
              <a:t> were basically </a:t>
            </a:r>
            <a:r>
              <a:rPr lang="en-US" dirty="0">
                <a:solidFill>
                  <a:srgbClr val="FF0000"/>
                </a:solidFill>
                <a:latin typeface="Arial" charset="0"/>
                <a:ea typeface="Arial" charset="0"/>
                <a:cs typeface="Arial" charset="0"/>
              </a:rPr>
              <a:t>irrelevant</a:t>
            </a:r>
            <a:r>
              <a:rPr lang="en-US" dirty="0">
                <a:latin typeface="Arial" charset="0"/>
                <a:ea typeface="Arial" charset="0"/>
                <a:cs typeface="Arial" charset="0"/>
              </a:rPr>
              <a:t>.”</a:t>
            </a:r>
          </a:p>
          <a:p>
            <a:pPr algn="l"/>
            <a:endParaRPr lang="en-US" dirty="0">
              <a:latin typeface="Arial" charset="0"/>
              <a:ea typeface="Arial" charset="0"/>
              <a:cs typeface="Arial" charset="0"/>
            </a:endParaRPr>
          </a:p>
          <a:p>
            <a:pPr lvl="0" algn="l"/>
            <a:r>
              <a:rPr lang="en-US" dirty="0">
                <a:latin typeface="Arial" charset="0"/>
                <a:ea typeface="Arial" charset="0"/>
                <a:cs typeface="Arial" charset="0"/>
              </a:rPr>
              <a:t>“Like all </a:t>
            </a:r>
            <a:r>
              <a:rPr lang="en-US" dirty="0">
                <a:solidFill>
                  <a:srgbClr val="FF0000"/>
                </a:solidFill>
                <a:latin typeface="Arial" charset="0"/>
                <a:ea typeface="Arial" charset="0"/>
                <a:cs typeface="Arial" charset="0"/>
              </a:rPr>
              <a:t>binary oppositions</a:t>
            </a:r>
            <a:r>
              <a:rPr lang="en-US" dirty="0">
                <a:latin typeface="Arial" charset="0"/>
                <a:ea typeface="Arial" charset="0"/>
                <a:cs typeface="Arial" charset="0"/>
              </a:rPr>
              <a:t>, the contrast between attractions and narrative can lead to unfortunate simplification. These aspects should </a:t>
            </a:r>
            <a:r>
              <a:rPr lang="en-US" dirty="0">
                <a:solidFill>
                  <a:srgbClr val="FF0000"/>
                </a:solidFill>
                <a:latin typeface="Arial" charset="0"/>
                <a:ea typeface="Arial" charset="0"/>
                <a:cs typeface="Arial" charset="0"/>
              </a:rPr>
              <a:t>never be seen as mutually exclusive</a:t>
            </a:r>
            <a:r>
              <a:rPr lang="en-US" dirty="0">
                <a:latin typeface="Arial" charset="0"/>
                <a:ea typeface="Arial" charset="0"/>
                <a:cs typeface="Arial" charset="0"/>
              </a:rPr>
              <a:t>, but need to be </a:t>
            </a:r>
            <a:r>
              <a:rPr lang="en-US" dirty="0">
                <a:solidFill>
                  <a:srgbClr val="FF0000"/>
                </a:solidFill>
                <a:latin typeface="Arial" charset="0"/>
                <a:ea typeface="Arial" charset="0"/>
                <a:cs typeface="Arial" charset="0"/>
              </a:rPr>
              <a:t>dialectically interrelated</a:t>
            </a:r>
            <a:r>
              <a:rPr lang="en-US" dirty="0">
                <a:latin typeface="Arial" charset="0"/>
                <a:ea typeface="Arial" charset="0"/>
                <a:cs typeface="Arial" charset="0"/>
              </a:rPr>
              <a:t>.” (OGFS, p. 263)</a:t>
            </a:r>
          </a:p>
          <a:p>
            <a:pPr algn="l"/>
            <a:endParaRPr lang="en-US" sz="3000" dirty="0">
              <a:latin typeface="Arial" charset="0"/>
              <a:ea typeface="Arial" charset="0"/>
              <a:cs typeface="Arial" charset="0"/>
            </a:endParaRPr>
          </a:p>
          <a:p>
            <a:pPr algn="l"/>
            <a:r>
              <a:rPr lang="en-US" dirty="0"/>
              <a:t> </a:t>
            </a:r>
          </a:p>
          <a:p>
            <a:pPr marL="457200" indent="-4572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dirty="0">
              <a:latin typeface="Arial" charset="0"/>
              <a:ea typeface="Arial" charset="0"/>
              <a:cs typeface="Arial" charset="0"/>
            </a:endParaRPr>
          </a:p>
          <a:p>
            <a:pPr marL="571500" indent="-571500" algn="l">
              <a:buFont typeface="Arial" charset="0"/>
              <a:buChar char="•"/>
            </a:pPr>
            <a:endParaRPr lang="en-US" sz="2800" dirty="0">
              <a:latin typeface="Arial" charset="0"/>
              <a:ea typeface="Arial" charset="0"/>
              <a:cs typeface="Arial" charset="0"/>
            </a:endParaRPr>
          </a:p>
          <a:p>
            <a:pPr marL="1028700" lvl="1" indent="-571500" algn="l">
              <a:buFont typeface="Arial" charset="0"/>
              <a:buChar char="•"/>
            </a:pPr>
            <a:endParaRPr lang="en-US" sz="36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518905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461817"/>
            <a:ext cx="8520545" cy="1077218"/>
          </a:xfrm>
          <a:prstGeom prst="rect">
            <a:avLst/>
          </a:prstGeom>
          <a:noFill/>
        </p:spPr>
        <p:txBody>
          <a:bodyPr wrap="square" rtlCol="0">
            <a:spAutoFit/>
          </a:bodyPr>
          <a:lstStyle/>
          <a:p>
            <a:pPr algn="ctr"/>
            <a:r>
              <a:rPr lang="en-US" sz="3200" b="1" i="1" dirty="0">
                <a:latin typeface="Arial"/>
                <a:cs typeface="Arial"/>
              </a:rPr>
              <a:t>The Birth of A Nation </a:t>
            </a:r>
            <a:r>
              <a:rPr lang="en-US" sz="3200" b="1" dirty="0">
                <a:latin typeface="Arial"/>
                <a:cs typeface="Arial"/>
              </a:rPr>
              <a:t>(1915)</a:t>
            </a:r>
          </a:p>
          <a:p>
            <a:pPr algn="ctr"/>
            <a:r>
              <a:rPr lang="en-US" sz="3200" b="1" dirty="0">
                <a:latin typeface="Arial"/>
                <a:cs typeface="Arial"/>
              </a:rPr>
              <a:t>Directed by D.W. Griffith</a:t>
            </a:r>
          </a:p>
        </p:txBody>
      </p:sp>
      <p:pic>
        <p:nvPicPr>
          <p:cNvPr id="6" name="Picture 5" descr="B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181" y="1992411"/>
            <a:ext cx="2917179" cy="4242136"/>
          </a:xfrm>
          <a:prstGeom prst="rect">
            <a:avLst/>
          </a:prstGeom>
        </p:spPr>
      </p:pic>
      <p:pic>
        <p:nvPicPr>
          <p:cNvPr id="8" name="Picture 7" descr="griffi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01" y="2135909"/>
            <a:ext cx="4697699" cy="3763819"/>
          </a:xfrm>
          <a:prstGeom prst="rect">
            <a:avLst/>
          </a:prstGeom>
        </p:spPr>
      </p:pic>
    </p:spTree>
    <p:extLst>
      <p:ext uri="{BB962C8B-B14F-4D97-AF65-F5344CB8AC3E}">
        <p14:creationId xmlns:p14="http://schemas.microsoft.com/office/powerpoint/2010/main" val="174032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2287" y="5422604"/>
            <a:ext cx="8203880" cy="954107"/>
          </a:xfrm>
          <a:prstGeom prst="rect">
            <a:avLst/>
          </a:prstGeom>
          <a:noFill/>
        </p:spPr>
        <p:txBody>
          <a:bodyPr wrap="square" rtlCol="0">
            <a:spAutoFit/>
          </a:bodyPr>
          <a:lstStyle/>
          <a:p>
            <a:pPr algn="ctr"/>
            <a:r>
              <a:rPr lang="fr-FR" sz="2800" dirty="0" err="1">
                <a:latin typeface="Arial" charset="0"/>
                <a:ea typeface="Arial" charset="0"/>
                <a:cs typeface="Arial" charset="0"/>
              </a:rPr>
              <a:t>É</a:t>
            </a:r>
            <a:r>
              <a:rPr lang="en-US" sz="2800" dirty="0" err="1">
                <a:latin typeface="Arial" charset="0"/>
                <a:ea typeface="Arial" charset="0"/>
                <a:cs typeface="Arial" charset="0"/>
              </a:rPr>
              <a:t>tienne</a:t>
            </a:r>
            <a:r>
              <a:rPr lang="en-US" sz="2800" dirty="0">
                <a:latin typeface="Arial" charset="0"/>
                <a:ea typeface="Arial" charset="0"/>
                <a:cs typeface="Arial" charset="0"/>
              </a:rPr>
              <a:t>-Jules </a:t>
            </a:r>
            <a:r>
              <a:rPr lang="en-US" sz="2800" dirty="0" err="1">
                <a:latin typeface="Arial" charset="0"/>
                <a:ea typeface="Arial" charset="0"/>
                <a:cs typeface="Arial" charset="0"/>
              </a:rPr>
              <a:t>Marey</a:t>
            </a:r>
            <a:r>
              <a:rPr lang="en-US" sz="2800" dirty="0">
                <a:latin typeface="Arial" charset="0"/>
                <a:ea typeface="Arial" charset="0"/>
                <a:cs typeface="Arial" charset="0"/>
              </a:rPr>
              <a:t> Motion Photograph </a:t>
            </a:r>
          </a:p>
          <a:p>
            <a:pPr algn="ctr"/>
            <a:r>
              <a:rPr lang="en-US" sz="2800" dirty="0">
                <a:latin typeface="Arial" charset="0"/>
                <a:ea typeface="Arial" charset="0"/>
                <a:cs typeface="Arial" charset="0"/>
              </a:rPr>
              <a:t>(1882)</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287" y="1084520"/>
            <a:ext cx="8126215" cy="4029740"/>
          </a:xfrm>
        </p:spPr>
      </p:pic>
    </p:spTree>
    <p:extLst>
      <p:ext uri="{BB962C8B-B14F-4D97-AF65-F5344CB8AC3E}">
        <p14:creationId xmlns:p14="http://schemas.microsoft.com/office/powerpoint/2010/main" val="821570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277503"/>
            <a:ext cx="5437908" cy="5218546"/>
          </a:xfrm>
        </p:spPr>
        <p:txBody>
          <a:bodyPr>
            <a:normAutofit lnSpcReduction="10000"/>
          </a:bodyPr>
          <a:lstStyle/>
          <a:p>
            <a:pPr marL="457200" lvl="0" indent="-457200" algn="l">
              <a:buFont typeface="Arial"/>
              <a:buChar char="•"/>
            </a:pPr>
            <a:r>
              <a:rPr lang="en-US" sz="2400" dirty="0">
                <a:latin typeface="Arial"/>
                <a:cs typeface="Arial"/>
              </a:rPr>
              <a:t>Opened as </a:t>
            </a:r>
            <a:r>
              <a:rPr lang="en-US" sz="2400" i="1" dirty="0">
                <a:latin typeface="Arial"/>
                <a:cs typeface="Arial"/>
              </a:rPr>
              <a:t>The Clansman</a:t>
            </a:r>
            <a:r>
              <a:rPr lang="en-US" sz="2400" dirty="0">
                <a:latin typeface="Arial"/>
                <a:cs typeface="Arial"/>
              </a:rPr>
              <a:t> in Los Angeles’ </a:t>
            </a:r>
            <a:r>
              <a:rPr lang="en-US" sz="2400" dirty="0" err="1">
                <a:latin typeface="Arial"/>
                <a:cs typeface="Arial"/>
              </a:rPr>
              <a:t>Clune</a:t>
            </a:r>
            <a:r>
              <a:rPr lang="en-US" sz="2400" dirty="0">
                <a:latin typeface="Arial"/>
                <a:cs typeface="Arial"/>
              </a:rPr>
              <a:t> Auditorium in Feb. 8, 1915 for a 22 week run</a:t>
            </a:r>
          </a:p>
          <a:p>
            <a:pPr marL="457200" lvl="0" indent="-457200" algn="l">
              <a:buFont typeface="Arial"/>
              <a:buChar char="•"/>
            </a:pPr>
            <a:endParaRPr lang="en-US" sz="2400" dirty="0">
              <a:latin typeface="Arial"/>
              <a:cs typeface="Arial"/>
            </a:endParaRPr>
          </a:p>
          <a:p>
            <a:pPr marL="457200" lvl="0" indent="-457200" algn="l">
              <a:buFont typeface="Arial"/>
              <a:buChar char="•"/>
            </a:pPr>
            <a:r>
              <a:rPr lang="en-US" sz="2400" dirty="0">
                <a:latin typeface="Arial"/>
                <a:cs typeface="Arial"/>
              </a:rPr>
              <a:t>On March 8, open in NYC’s Liberty Theatre with a new title </a:t>
            </a:r>
            <a:r>
              <a:rPr lang="en-US" sz="2400" i="1" dirty="0">
                <a:latin typeface="Arial"/>
                <a:cs typeface="Arial"/>
              </a:rPr>
              <a:t>The Birth of A Nation</a:t>
            </a:r>
          </a:p>
          <a:p>
            <a:pPr marL="457200" lvl="0" indent="-457200" algn="l">
              <a:buFont typeface="Arial"/>
              <a:buChar char="•"/>
            </a:pPr>
            <a:endParaRPr lang="en-US" sz="2400" dirty="0">
              <a:latin typeface="Arial"/>
              <a:cs typeface="Arial"/>
            </a:endParaRPr>
          </a:p>
          <a:p>
            <a:pPr marL="457200" lvl="0" indent="-457200" algn="l">
              <a:buFont typeface="Arial"/>
              <a:buChar char="•"/>
            </a:pPr>
            <a:r>
              <a:rPr lang="en-US" sz="2400" dirty="0">
                <a:latin typeface="Arial"/>
                <a:cs typeface="Arial"/>
              </a:rPr>
              <a:t>Screened at the Liberty till the end of 1915 – set a record – tickets cost $2</a:t>
            </a:r>
          </a:p>
          <a:p>
            <a:pPr marL="457200" lvl="0" indent="-457200" algn="l">
              <a:buFont typeface="Arial"/>
              <a:buChar char="•"/>
            </a:pPr>
            <a:endParaRPr lang="en-US" sz="2400" dirty="0">
              <a:latin typeface="Arial"/>
              <a:cs typeface="Arial"/>
            </a:endParaRPr>
          </a:p>
          <a:p>
            <a:pPr marL="457200" lvl="0" indent="-457200" algn="l">
              <a:buFont typeface="Arial"/>
              <a:buChar char="•"/>
            </a:pPr>
            <a:r>
              <a:rPr lang="en-US" sz="2400" dirty="0">
                <a:latin typeface="Arial"/>
                <a:cs typeface="Arial"/>
              </a:rPr>
              <a:t>Boycotted by the NAACP</a:t>
            </a:r>
          </a:p>
          <a:p>
            <a:pPr algn="l"/>
            <a:endParaRPr lang="en-US" sz="4000" dirty="0">
              <a:latin typeface="Arial"/>
              <a:cs typeface="Arial"/>
            </a:endParaRP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sp>
        <p:nvSpPr>
          <p:cNvPr id="4" name="TextBox 3"/>
          <p:cNvSpPr txBox="1"/>
          <p:nvPr/>
        </p:nvSpPr>
        <p:spPr>
          <a:xfrm>
            <a:off x="311727" y="277090"/>
            <a:ext cx="8606389" cy="584776"/>
          </a:xfrm>
          <a:prstGeom prst="rect">
            <a:avLst/>
          </a:prstGeom>
          <a:noFill/>
        </p:spPr>
        <p:txBody>
          <a:bodyPr wrap="square" rtlCol="0">
            <a:spAutoFit/>
          </a:bodyPr>
          <a:lstStyle/>
          <a:p>
            <a:pPr algn="ctr"/>
            <a:r>
              <a:rPr lang="en-US" sz="3200" b="1" i="1" dirty="0">
                <a:latin typeface="Arial"/>
                <a:cs typeface="Arial"/>
              </a:rPr>
              <a:t>The Birth of A Nation </a:t>
            </a:r>
            <a:r>
              <a:rPr lang="en-US" sz="3200" b="1" dirty="0">
                <a:latin typeface="Arial"/>
                <a:cs typeface="Arial"/>
              </a:rPr>
              <a:t>– The Film</a:t>
            </a:r>
          </a:p>
        </p:txBody>
      </p:sp>
      <p:pic>
        <p:nvPicPr>
          <p:cNvPr id="2" name="Picture 1" descr="B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0273" y="1277503"/>
            <a:ext cx="3387844" cy="5156834"/>
          </a:xfrm>
          <a:prstGeom prst="rect">
            <a:avLst/>
          </a:prstGeom>
        </p:spPr>
      </p:pic>
    </p:spTree>
    <p:extLst>
      <p:ext uri="{BB962C8B-B14F-4D97-AF65-F5344CB8AC3E}">
        <p14:creationId xmlns:p14="http://schemas.microsoft.com/office/powerpoint/2010/main" val="494881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304636"/>
            <a:ext cx="8682180" cy="5553364"/>
          </a:xfrm>
        </p:spPr>
        <p:txBody>
          <a:bodyPr>
            <a:noAutofit/>
          </a:bodyPr>
          <a:lstStyle/>
          <a:p>
            <a:pPr marL="457200" lvl="0" indent="-457200" algn="l">
              <a:buFont typeface="Arial"/>
              <a:buChar char="•"/>
            </a:pPr>
            <a:r>
              <a:rPr lang="en-US" sz="2800" dirty="0">
                <a:latin typeface="Arial"/>
                <a:cs typeface="Arial"/>
              </a:rPr>
              <a:t>Watch and compare these sequences from </a:t>
            </a:r>
            <a:r>
              <a:rPr lang="en-US" sz="2800" i="1" dirty="0">
                <a:latin typeface="Arial"/>
                <a:cs typeface="Arial"/>
              </a:rPr>
              <a:t>The Birth of A Nation</a:t>
            </a:r>
            <a:r>
              <a:rPr lang="en-US" sz="2800" dirty="0">
                <a:latin typeface="Arial"/>
                <a:cs typeface="Arial"/>
              </a:rPr>
              <a:t> (2:40:50 – 2:48:50) and </a:t>
            </a:r>
            <a:r>
              <a:rPr lang="en-US" sz="2800" i="1" dirty="0">
                <a:latin typeface="Arial"/>
                <a:cs typeface="Arial"/>
              </a:rPr>
              <a:t>Within Our Gates </a:t>
            </a:r>
            <a:r>
              <a:rPr lang="en-US" sz="2800" dirty="0">
                <a:latin typeface="Arial"/>
                <a:cs typeface="Arial"/>
              </a:rPr>
              <a:t>(1:07:52-1:10:10)</a:t>
            </a:r>
          </a:p>
          <a:p>
            <a:pPr marL="457200" lvl="0" indent="-457200" algn="l">
              <a:buFont typeface="Arial"/>
              <a:buChar char="•"/>
            </a:pPr>
            <a:endParaRPr lang="en-US" sz="2800" dirty="0">
              <a:latin typeface="Arial"/>
              <a:cs typeface="Arial"/>
            </a:endParaRPr>
          </a:p>
          <a:p>
            <a:pPr marL="457200" lvl="0" indent="-457200" algn="l">
              <a:buFont typeface="Arial"/>
              <a:buChar char="•"/>
            </a:pPr>
            <a:r>
              <a:rPr lang="en-US" sz="2800" dirty="0">
                <a:latin typeface="Arial"/>
                <a:cs typeface="Arial"/>
              </a:rPr>
              <a:t>How do similar actions and narrative structure function in these films? Are they the same, or different?  </a:t>
            </a:r>
          </a:p>
          <a:p>
            <a:pPr marL="457200" lvl="0" indent="-457200" algn="l">
              <a:buFont typeface="Arial"/>
              <a:buChar char="•"/>
            </a:pPr>
            <a:endParaRPr lang="en-US" sz="2800" dirty="0">
              <a:latin typeface="Arial"/>
              <a:cs typeface="Arial"/>
            </a:endParaRPr>
          </a:p>
          <a:p>
            <a:pPr marL="457200" lvl="0" indent="-457200" algn="l">
              <a:buFont typeface="Arial"/>
              <a:buChar char="•"/>
            </a:pPr>
            <a:r>
              <a:rPr lang="en-US" sz="2800" dirty="0">
                <a:latin typeface="Arial"/>
                <a:cs typeface="Arial"/>
              </a:rPr>
              <a:t>What decisions have the filmmakers made in their respective films to represent these images and actions? </a:t>
            </a:r>
          </a:p>
          <a:p>
            <a:pPr marL="457200" indent="-457200" algn="l">
              <a:buFont typeface="Arial"/>
              <a:buChar char="•"/>
            </a:pPr>
            <a:endParaRPr lang="en-US" sz="2800" dirty="0">
              <a:latin typeface="Arial"/>
              <a:cs typeface="Arial"/>
            </a:endParaRPr>
          </a:p>
          <a:p>
            <a:pPr marL="457200" lvl="0" indent="-457200" algn="l">
              <a:buFont typeface="Arial"/>
              <a:buChar char="•"/>
            </a:pPr>
            <a:endParaRPr lang="en-US" sz="2800" dirty="0">
              <a:latin typeface="Arial"/>
              <a:cs typeface="Arial"/>
            </a:endParaRPr>
          </a:p>
          <a:p>
            <a:endParaRPr lang="en-US" sz="2000" b="1" dirty="0">
              <a:latin typeface="Arial"/>
              <a:cs typeface="Arial"/>
            </a:endParaRPr>
          </a:p>
        </p:txBody>
      </p:sp>
      <p:sp>
        <p:nvSpPr>
          <p:cNvPr id="4" name="TextBox 3"/>
          <p:cNvSpPr txBox="1"/>
          <p:nvPr/>
        </p:nvSpPr>
        <p:spPr>
          <a:xfrm>
            <a:off x="311728" y="300181"/>
            <a:ext cx="7850908" cy="584775"/>
          </a:xfrm>
          <a:prstGeom prst="rect">
            <a:avLst/>
          </a:prstGeom>
          <a:noFill/>
        </p:spPr>
        <p:txBody>
          <a:bodyPr wrap="square" rtlCol="0">
            <a:spAutoFit/>
          </a:bodyPr>
          <a:lstStyle/>
          <a:p>
            <a:r>
              <a:rPr lang="en-US" sz="3200" b="1" dirty="0">
                <a:latin typeface="Arial"/>
                <a:cs typeface="Arial"/>
              </a:rPr>
              <a:t>Comparative Analysis:</a:t>
            </a:r>
            <a:endParaRPr lang="en-US" sz="3200" b="1" i="1" dirty="0">
              <a:latin typeface="Arial"/>
              <a:cs typeface="Arial"/>
            </a:endParaRPr>
          </a:p>
        </p:txBody>
      </p:sp>
    </p:spTree>
    <p:extLst>
      <p:ext uri="{BB962C8B-B14F-4D97-AF65-F5344CB8AC3E}">
        <p14:creationId xmlns:p14="http://schemas.microsoft.com/office/powerpoint/2010/main" val="639433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461817"/>
            <a:ext cx="8520545" cy="1077218"/>
          </a:xfrm>
          <a:prstGeom prst="rect">
            <a:avLst/>
          </a:prstGeom>
          <a:noFill/>
        </p:spPr>
        <p:txBody>
          <a:bodyPr wrap="square" rtlCol="0">
            <a:spAutoFit/>
          </a:bodyPr>
          <a:lstStyle/>
          <a:p>
            <a:pPr algn="ctr"/>
            <a:r>
              <a:rPr lang="en-US" sz="3200" b="1" i="1" dirty="0">
                <a:latin typeface="Arial"/>
                <a:cs typeface="Arial"/>
              </a:rPr>
              <a:t>Within Our Gates</a:t>
            </a:r>
            <a:r>
              <a:rPr lang="en-US" sz="3200" b="1" dirty="0">
                <a:latin typeface="Arial"/>
                <a:cs typeface="Arial"/>
              </a:rPr>
              <a:t> (1920)</a:t>
            </a:r>
          </a:p>
          <a:p>
            <a:pPr algn="ctr"/>
            <a:r>
              <a:rPr lang="en-US" sz="3200" b="1" dirty="0">
                <a:latin typeface="Arial"/>
                <a:cs typeface="Arial"/>
              </a:rPr>
              <a:t>Dir. Oscar </a:t>
            </a:r>
            <a:r>
              <a:rPr lang="en-US" sz="3200" b="1" dirty="0" err="1">
                <a:latin typeface="Arial"/>
                <a:cs typeface="Arial"/>
              </a:rPr>
              <a:t>Micheaux</a:t>
            </a:r>
            <a:endParaRPr lang="en-US" sz="3200" b="1" dirty="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0" y="1992411"/>
            <a:ext cx="3063240" cy="30632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208" y="1992411"/>
            <a:ext cx="4930064" cy="3063240"/>
          </a:xfrm>
          <a:prstGeom prst="rect">
            <a:avLst/>
          </a:prstGeom>
        </p:spPr>
      </p:pic>
    </p:spTree>
    <p:extLst>
      <p:ext uri="{BB962C8B-B14F-4D97-AF65-F5344CB8AC3E}">
        <p14:creationId xmlns:p14="http://schemas.microsoft.com/office/powerpoint/2010/main" val="2643070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Multi-Perspectival Analysis of </a:t>
            </a:r>
            <a:r>
              <a:rPr lang="en-US" i="1" dirty="0">
                <a:latin typeface="Arial"/>
                <a:cs typeface="Arial"/>
              </a:rPr>
              <a:t>The Birth of A Nation</a:t>
            </a:r>
          </a:p>
          <a:p>
            <a:pPr algn="l"/>
            <a:endParaRPr lang="en-US" sz="2800" dirty="0">
              <a:latin typeface="Arial"/>
              <a:cs typeface="Arial"/>
            </a:endParaRPr>
          </a:p>
          <a:p>
            <a:pPr marL="1200150" lvl="1" indent="-742950" algn="l">
              <a:buFont typeface="+mj-lt"/>
              <a:buAutoNum type="arabicPeriod"/>
            </a:pPr>
            <a:r>
              <a:rPr lang="en-US" dirty="0">
                <a:latin typeface="Arial"/>
                <a:cs typeface="Arial"/>
              </a:rPr>
              <a:t>Its visual language and narrative structure</a:t>
            </a: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448108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Multi-Perspectival Analysis of </a:t>
            </a:r>
            <a:r>
              <a:rPr lang="en-US" i="1" dirty="0">
                <a:latin typeface="Arial"/>
                <a:cs typeface="Arial"/>
              </a:rPr>
              <a:t>The Birth of A Nation</a:t>
            </a:r>
          </a:p>
          <a:p>
            <a:pPr algn="l"/>
            <a:endParaRPr lang="en-US" sz="2800" dirty="0">
              <a:latin typeface="Arial"/>
              <a:cs typeface="Arial"/>
            </a:endParaRPr>
          </a:p>
          <a:p>
            <a:pPr marL="1200150" lvl="1" indent="-742950" algn="l">
              <a:buFont typeface="+mj-lt"/>
              <a:buAutoNum type="arabicPeriod"/>
            </a:pPr>
            <a:r>
              <a:rPr lang="en-US" dirty="0">
                <a:latin typeface="Arial"/>
                <a:cs typeface="Arial"/>
              </a:rPr>
              <a:t>Its visual language and narrative structure</a:t>
            </a:r>
          </a:p>
          <a:p>
            <a:pPr marL="1200150" lvl="1" indent="-742950" algn="l">
              <a:buFont typeface="+mj-lt"/>
              <a:buAutoNum type="arabicPeriod"/>
            </a:pPr>
            <a:endParaRPr lang="en-US" dirty="0">
              <a:latin typeface="Arial"/>
              <a:cs typeface="Arial"/>
            </a:endParaRPr>
          </a:p>
          <a:p>
            <a:pPr marL="1200150" lvl="1" indent="-742950" algn="l">
              <a:buFont typeface="+mj-lt"/>
              <a:buAutoNum type="arabicPeriod"/>
            </a:pPr>
            <a:r>
              <a:rPr lang="en-US" dirty="0">
                <a:latin typeface="Arial"/>
                <a:cs typeface="Arial"/>
              </a:rPr>
              <a:t>Race, gender, stereotypes, ideology</a:t>
            </a:r>
          </a:p>
          <a:p>
            <a:pPr marL="1200150" lvl="1" indent="-742950" algn="l">
              <a:buFont typeface="+mj-lt"/>
              <a:buAutoNum type="arabicPeriod"/>
            </a:pPr>
            <a:endParaRPr lang="en-US"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504405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Multi-Perspectival Analysis of </a:t>
            </a:r>
            <a:r>
              <a:rPr lang="en-US" i="1" dirty="0">
                <a:latin typeface="Arial"/>
                <a:cs typeface="Arial"/>
              </a:rPr>
              <a:t>The Birth of A Nation</a:t>
            </a:r>
          </a:p>
          <a:p>
            <a:pPr algn="l"/>
            <a:endParaRPr lang="en-US" sz="2800" dirty="0">
              <a:latin typeface="Arial"/>
              <a:cs typeface="Arial"/>
            </a:endParaRPr>
          </a:p>
          <a:p>
            <a:pPr marL="1200150" lvl="1" indent="-742950" algn="l">
              <a:buFont typeface="+mj-lt"/>
              <a:buAutoNum type="arabicPeriod"/>
            </a:pPr>
            <a:r>
              <a:rPr lang="en-US" dirty="0">
                <a:latin typeface="Arial"/>
                <a:cs typeface="Arial"/>
              </a:rPr>
              <a:t>Its visual language and narrative structure</a:t>
            </a:r>
          </a:p>
          <a:p>
            <a:pPr marL="1200150" lvl="1" indent="-742950" algn="l">
              <a:buFont typeface="+mj-lt"/>
              <a:buAutoNum type="arabicPeriod"/>
            </a:pPr>
            <a:endParaRPr lang="en-US" dirty="0">
              <a:latin typeface="Arial"/>
              <a:cs typeface="Arial"/>
            </a:endParaRPr>
          </a:p>
          <a:p>
            <a:pPr marL="1200150" lvl="1" indent="-742950" algn="l">
              <a:buFont typeface="+mj-lt"/>
              <a:buAutoNum type="arabicPeriod"/>
            </a:pPr>
            <a:r>
              <a:rPr lang="en-US" dirty="0">
                <a:latin typeface="Arial"/>
                <a:cs typeface="Arial"/>
              </a:rPr>
              <a:t>Race, gender, stereotypes, ideology</a:t>
            </a:r>
          </a:p>
          <a:p>
            <a:pPr marL="1200150" lvl="1" indent="-742950" algn="l">
              <a:buFont typeface="+mj-lt"/>
              <a:buAutoNum type="arabicPeriod"/>
            </a:pPr>
            <a:endParaRPr lang="en-US" dirty="0">
              <a:latin typeface="Arial"/>
              <a:cs typeface="Arial"/>
            </a:endParaRPr>
          </a:p>
          <a:p>
            <a:pPr marL="1200150" lvl="1" indent="-742950" algn="l">
              <a:buFont typeface="+mj-lt"/>
              <a:buAutoNum type="arabicPeriod"/>
            </a:pPr>
            <a:r>
              <a:rPr lang="en-US">
                <a:latin typeface="Arial"/>
                <a:cs typeface="Arial"/>
              </a:rPr>
              <a:t>Its musical </a:t>
            </a:r>
            <a:r>
              <a:rPr lang="en-US" dirty="0">
                <a:latin typeface="Arial"/>
                <a:cs typeface="Arial"/>
              </a:rPr>
              <a:t>score as representative of the “golden era of silent film music”</a:t>
            </a: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80007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1. Visual Language and Narrative Structure</a:t>
            </a:r>
            <a:endParaRPr lang="en-US" i="1" dirty="0">
              <a:latin typeface="Arial"/>
              <a:cs typeface="Arial"/>
            </a:endParaRPr>
          </a:p>
          <a:p>
            <a:pPr marL="514350" indent="-514350" algn="l">
              <a:buAutoNum type="arabicPeriod"/>
            </a:pPr>
            <a:endParaRPr lang="en-US" sz="2800" dirty="0">
              <a:latin typeface="Arial"/>
              <a:cs typeface="Arial"/>
            </a:endParaRPr>
          </a:p>
        </p:txBody>
      </p:sp>
    </p:spTree>
    <p:extLst>
      <p:ext uri="{BB962C8B-B14F-4D97-AF65-F5344CB8AC3E}">
        <p14:creationId xmlns:p14="http://schemas.microsoft.com/office/powerpoint/2010/main" val="2743335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1. Visual Language and Narrative Structure</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see when you watch the film?</a:t>
            </a:r>
          </a:p>
        </p:txBody>
      </p:sp>
    </p:spTree>
    <p:extLst>
      <p:ext uri="{BB962C8B-B14F-4D97-AF65-F5344CB8AC3E}">
        <p14:creationId xmlns:p14="http://schemas.microsoft.com/office/powerpoint/2010/main" val="2044940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1. Visual Language and Narrative Structure</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see when you watch the film?</a:t>
            </a:r>
          </a:p>
          <a:p>
            <a:pPr marL="1371600" lvl="2" indent="-457200" algn="l">
              <a:buFont typeface="Arial" charset="0"/>
              <a:buChar char="•"/>
            </a:pPr>
            <a:r>
              <a:rPr lang="en-US" sz="2800" dirty="0">
                <a:latin typeface="Arial"/>
                <a:cs typeface="Arial"/>
              </a:rPr>
              <a:t>What kind of shots?</a:t>
            </a:r>
          </a:p>
        </p:txBody>
      </p:sp>
    </p:spTree>
    <p:extLst>
      <p:ext uri="{BB962C8B-B14F-4D97-AF65-F5344CB8AC3E}">
        <p14:creationId xmlns:p14="http://schemas.microsoft.com/office/powerpoint/2010/main" val="2931965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1. Visual Language and Narrative Structure</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see when you watch the film?</a:t>
            </a:r>
          </a:p>
          <a:p>
            <a:pPr marL="1371600" lvl="2" indent="-457200" algn="l">
              <a:buFont typeface="Arial" charset="0"/>
              <a:buChar char="•"/>
            </a:pPr>
            <a:r>
              <a:rPr lang="en-US" sz="2800" dirty="0">
                <a:latin typeface="Arial"/>
                <a:cs typeface="Arial"/>
              </a:rPr>
              <a:t>What kind of shots?</a:t>
            </a:r>
          </a:p>
          <a:p>
            <a:pPr marL="1371600" lvl="2" indent="-457200" algn="l">
              <a:buFont typeface="Arial" charset="0"/>
              <a:buChar char="•"/>
            </a:pPr>
            <a:r>
              <a:rPr lang="en-US" sz="2800" dirty="0">
                <a:latin typeface="Arial"/>
                <a:cs typeface="Arial"/>
              </a:rPr>
              <a:t>How are the different shots connected through editing?</a:t>
            </a:r>
          </a:p>
        </p:txBody>
      </p:sp>
    </p:spTree>
    <p:extLst>
      <p:ext uri="{BB962C8B-B14F-4D97-AF65-F5344CB8AC3E}">
        <p14:creationId xmlns:p14="http://schemas.microsoft.com/office/powerpoint/2010/main" val="251910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1025" y="473148"/>
            <a:ext cx="7177309" cy="5954401"/>
          </a:xfrm>
        </p:spPr>
      </p:pic>
    </p:spTree>
    <p:extLst>
      <p:ext uri="{BB962C8B-B14F-4D97-AF65-F5344CB8AC3E}">
        <p14:creationId xmlns:p14="http://schemas.microsoft.com/office/powerpoint/2010/main" val="711340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1. Visual Language and Narrative Structure</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see when you watch the film?</a:t>
            </a:r>
          </a:p>
          <a:p>
            <a:pPr marL="1371600" lvl="2" indent="-457200" algn="l">
              <a:buFont typeface="Arial" charset="0"/>
              <a:buChar char="•"/>
            </a:pPr>
            <a:r>
              <a:rPr lang="en-US" sz="2800" dirty="0">
                <a:latin typeface="Arial"/>
                <a:cs typeface="Arial"/>
              </a:rPr>
              <a:t>What kind of shots?</a:t>
            </a:r>
          </a:p>
          <a:p>
            <a:pPr marL="1371600" lvl="2" indent="-457200" algn="l">
              <a:buFont typeface="Arial" charset="0"/>
              <a:buChar char="•"/>
            </a:pPr>
            <a:r>
              <a:rPr lang="en-US" sz="2800" dirty="0">
                <a:latin typeface="Arial"/>
                <a:cs typeface="Arial"/>
              </a:rPr>
              <a:t>How are the different shots connected through editing?</a:t>
            </a:r>
          </a:p>
          <a:p>
            <a:pPr marL="1371600" lvl="2" indent="-457200" algn="l">
              <a:buFont typeface="Arial" charset="0"/>
              <a:buChar char="•"/>
            </a:pPr>
            <a:r>
              <a:rPr lang="en-US" sz="2800" dirty="0">
                <a:latin typeface="Arial"/>
                <a:cs typeface="Arial"/>
              </a:rPr>
              <a:t>Do you see anything else?</a:t>
            </a:r>
          </a:p>
          <a:p>
            <a:pPr marL="1485900" lvl="2"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3048323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1. Visual Language and Narrative Structure</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see when you watch the film?</a:t>
            </a:r>
          </a:p>
          <a:p>
            <a:pPr marL="1371600" lvl="2" indent="-457200" algn="l">
              <a:buFont typeface="Arial" charset="0"/>
              <a:buChar char="•"/>
            </a:pPr>
            <a:r>
              <a:rPr lang="en-US" sz="2800" dirty="0">
                <a:latin typeface="Arial"/>
                <a:cs typeface="Arial"/>
              </a:rPr>
              <a:t>What kind of shots?</a:t>
            </a:r>
          </a:p>
          <a:p>
            <a:pPr marL="1371600" lvl="2" indent="-457200" algn="l">
              <a:buFont typeface="Arial" charset="0"/>
              <a:buChar char="•"/>
            </a:pPr>
            <a:r>
              <a:rPr lang="en-US" sz="2800" dirty="0">
                <a:latin typeface="Arial"/>
                <a:cs typeface="Arial"/>
              </a:rPr>
              <a:t>How are the different shots connected through editing?</a:t>
            </a:r>
          </a:p>
          <a:p>
            <a:pPr marL="1371600" lvl="2" indent="-457200" algn="l">
              <a:buFont typeface="Arial" charset="0"/>
              <a:buChar char="•"/>
            </a:pPr>
            <a:r>
              <a:rPr lang="en-US" sz="2800" dirty="0">
                <a:latin typeface="Arial"/>
                <a:cs typeface="Arial"/>
              </a:rPr>
              <a:t>Do you see anything else?</a:t>
            </a:r>
          </a:p>
          <a:p>
            <a:pPr marL="1485900" lvl="2" indent="-571500" algn="l">
              <a:buFont typeface="Arial" charset="0"/>
              <a:buChar char="•"/>
            </a:pPr>
            <a:endParaRPr lang="en-US" sz="2800" dirty="0">
              <a:latin typeface="Arial"/>
              <a:cs typeface="Arial"/>
            </a:endParaRPr>
          </a:p>
          <a:p>
            <a:pPr marL="571500" indent="-571500" algn="l">
              <a:buFont typeface="Arial" charset="0"/>
              <a:buChar char="•"/>
            </a:pPr>
            <a:r>
              <a:rPr lang="en-US" sz="2800" dirty="0">
                <a:latin typeface="Arial"/>
                <a:cs typeface="Arial"/>
              </a:rPr>
              <a:t>How does its filmic language support or determine its narrative structure?</a:t>
            </a:r>
          </a:p>
        </p:txBody>
      </p:sp>
    </p:spTree>
    <p:extLst>
      <p:ext uri="{BB962C8B-B14F-4D97-AF65-F5344CB8AC3E}">
        <p14:creationId xmlns:p14="http://schemas.microsoft.com/office/powerpoint/2010/main" val="3843694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472" y="503244"/>
            <a:ext cx="8708159" cy="584775"/>
          </a:xfrm>
          <a:prstGeom prst="rect">
            <a:avLst/>
          </a:prstGeom>
          <a:noFill/>
        </p:spPr>
        <p:txBody>
          <a:bodyPr wrap="square" rtlCol="0">
            <a:spAutoFit/>
          </a:bodyPr>
          <a:lstStyle/>
          <a:p>
            <a:pPr algn="ctr"/>
            <a:r>
              <a:rPr lang="en-US" sz="3200" b="1" dirty="0">
                <a:latin typeface="Arial"/>
                <a:cs typeface="Arial"/>
              </a:rPr>
              <a:t>Griffith’s use of historical </a:t>
            </a:r>
            <a:r>
              <a:rPr lang="en-US" sz="3200" b="1">
                <a:latin typeface="Arial"/>
                <a:cs typeface="Arial"/>
              </a:rPr>
              <a:t>“facsimile”</a:t>
            </a:r>
            <a:endParaRPr lang="en-US" sz="3200" b="1" dirty="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72" y="1226915"/>
            <a:ext cx="4797497" cy="38427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8582" y="1281253"/>
            <a:ext cx="3746049" cy="3730759"/>
          </a:xfrm>
          <a:prstGeom prst="rect">
            <a:avLst/>
          </a:prstGeom>
        </p:spPr>
      </p:pic>
      <p:sp>
        <p:nvSpPr>
          <p:cNvPr id="7" name="TextBox 6"/>
          <p:cNvSpPr txBox="1"/>
          <p:nvPr/>
        </p:nvSpPr>
        <p:spPr>
          <a:xfrm>
            <a:off x="231494" y="5208606"/>
            <a:ext cx="4629873" cy="523220"/>
          </a:xfrm>
          <a:prstGeom prst="rect">
            <a:avLst/>
          </a:prstGeom>
          <a:noFill/>
        </p:spPr>
        <p:txBody>
          <a:bodyPr wrap="square" rtlCol="0">
            <a:spAutoFit/>
          </a:bodyPr>
          <a:lstStyle/>
          <a:p>
            <a:pPr algn="ctr"/>
            <a:r>
              <a:rPr lang="en-US" sz="2800" dirty="0">
                <a:latin typeface="Arial"/>
                <a:cs typeface="Arial"/>
              </a:rPr>
              <a:t>Press image</a:t>
            </a:r>
          </a:p>
        </p:txBody>
      </p:sp>
      <p:sp>
        <p:nvSpPr>
          <p:cNvPr id="9" name="TextBox 8"/>
          <p:cNvSpPr txBox="1"/>
          <p:nvPr/>
        </p:nvSpPr>
        <p:spPr>
          <a:xfrm>
            <a:off x="5108582" y="5300046"/>
            <a:ext cx="3746049" cy="523220"/>
          </a:xfrm>
          <a:prstGeom prst="rect">
            <a:avLst/>
          </a:prstGeom>
          <a:noFill/>
        </p:spPr>
        <p:txBody>
          <a:bodyPr wrap="square" rtlCol="0">
            <a:spAutoFit/>
          </a:bodyPr>
          <a:lstStyle/>
          <a:p>
            <a:pPr algn="ctr"/>
            <a:r>
              <a:rPr lang="en-US" sz="2800" dirty="0">
                <a:latin typeface="Arial"/>
                <a:cs typeface="Arial"/>
              </a:rPr>
              <a:t>Film image</a:t>
            </a:r>
          </a:p>
        </p:txBody>
      </p:sp>
    </p:spTree>
    <p:extLst>
      <p:ext uri="{BB962C8B-B14F-4D97-AF65-F5344CB8AC3E}">
        <p14:creationId xmlns:p14="http://schemas.microsoft.com/office/powerpoint/2010/main" val="3832986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2. Stereotypes and Ideology</a:t>
            </a:r>
            <a:endParaRPr lang="en-US" i="1" dirty="0">
              <a:latin typeface="Arial"/>
              <a:cs typeface="Arial"/>
            </a:endParaRPr>
          </a:p>
          <a:p>
            <a:pPr algn="l"/>
            <a:endParaRPr lang="en-US" sz="2800" dirty="0">
              <a:latin typeface="Arial"/>
              <a:cs typeface="Arial"/>
            </a:endParaRPr>
          </a:p>
        </p:txBody>
      </p:sp>
    </p:spTree>
    <p:extLst>
      <p:ext uri="{BB962C8B-B14F-4D97-AF65-F5344CB8AC3E}">
        <p14:creationId xmlns:p14="http://schemas.microsoft.com/office/powerpoint/2010/main" val="994184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2. Stereotypes and Ideology</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are stereotypes?  Do you see any in the film? </a:t>
            </a:r>
          </a:p>
          <a:p>
            <a:pPr marL="1485900" lvl="2"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1013380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2. Stereotypes and Ideology</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are stereotypes?  Do you see any in the film? </a:t>
            </a:r>
          </a:p>
          <a:p>
            <a:pPr marL="1485900" lvl="2" indent="-571500" algn="l">
              <a:buFont typeface="Arial" charset="0"/>
              <a:buChar char="•"/>
            </a:pPr>
            <a:endParaRPr lang="en-US" sz="2800" dirty="0">
              <a:latin typeface="Arial"/>
              <a:cs typeface="Arial"/>
            </a:endParaRPr>
          </a:p>
          <a:p>
            <a:pPr marL="571500" indent="-571500" algn="l">
              <a:buFont typeface="Arial" charset="0"/>
              <a:buChar char="•"/>
            </a:pPr>
            <a:r>
              <a:rPr lang="en-US" sz="2800" dirty="0">
                <a:latin typeface="Arial"/>
                <a:cs typeface="Arial"/>
              </a:rPr>
              <a:t>How do stereotypes contribute to the film’s narrative structure, its ideology? </a:t>
            </a:r>
          </a:p>
          <a:p>
            <a:pPr marL="571500"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23694813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299299"/>
            <a:ext cx="4918547" cy="3196455"/>
          </a:xfrm>
        </p:spPr>
        <p:txBody>
          <a:bodyPr>
            <a:normAutofit/>
          </a:bodyPr>
          <a:lstStyle/>
          <a:p>
            <a:pPr marL="457200" indent="-457200" algn="l">
              <a:buFont typeface="Arial" charset="0"/>
              <a:buChar char="•"/>
            </a:pPr>
            <a:r>
              <a:rPr lang="en-US" sz="2800" dirty="0" err="1">
                <a:latin typeface="Arial" charset="0"/>
                <a:ea typeface="Arial" charset="0"/>
                <a:cs typeface="Arial" charset="0"/>
              </a:rPr>
              <a:t>Wiegman</a:t>
            </a:r>
            <a:r>
              <a:rPr lang="en-US" sz="2800" dirty="0">
                <a:latin typeface="Arial" charset="0"/>
                <a:ea typeface="Arial" charset="0"/>
                <a:cs typeface="Arial" charset="0"/>
              </a:rPr>
              <a:t> is Professor of Literature and Women's Studies and formerly the Margaret Taylor Smith Director of Women's Studies at Duke, from 2001-2007. </a:t>
            </a:r>
          </a:p>
        </p:txBody>
      </p:sp>
      <p:sp>
        <p:nvSpPr>
          <p:cNvPr id="4" name="TextBox 3"/>
          <p:cNvSpPr txBox="1"/>
          <p:nvPr/>
        </p:nvSpPr>
        <p:spPr>
          <a:xfrm>
            <a:off x="311728" y="280416"/>
            <a:ext cx="5642505" cy="769441"/>
          </a:xfrm>
          <a:prstGeom prst="rect">
            <a:avLst/>
          </a:prstGeom>
          <a:noFill/>
        </p:spPr>
        <p:txBody>
          <a:bodyPr wrap="square" rtlCol="0">
            <a:spAutoFit/>
          </a:bodyPr>
          <a:lstStyle/>
          <a:p>
            <a:r>
              <a:rPr lang="en-US" sz="4400" b="1" dirty="0">
                <a:latin typeface="Arial"/>
                <a:cs typeface="Arial"/>
              </a:rPr>
              <a:t>Robyn </a:t>
            </a:r>
            <a:r>
              <a:rPr lang="en-US" sz="4400" b="1" dirty="0" err="1">
                <a:latin typeface="Arial"/>
                <a:cs typeface="Arial"/>
              </a:rPr>
              <a:t>Wiegman</a:t>
            </a:r>
            <a:endParaRPr lang="en-US" sz="4400" b="1" dirty="0">
              <a:latin typeface="Arial"/>
              <a:cs typeface="Arial"/>
            </a:endParaRPr>
          </a:p>
        </p:txBody>
      </p:sp>
      <p:sp>
        <p:nvSpPr>
          <p:cNvPr id="5" name="TextBox 4"/>
          <p:cNvSpPr txBox="1"/>
          <p:nvPr/>
        </p:nvSpPr>
        <p:spPr>
          <a:xfrm>
            <a:off x="92365" y="4498262"/>
            <a:ext cx="8579288" cy="1384995"/>
          </a:xfrm>
          <a:prstGeom prst="rect">
            <a:avLst/>
          </a:prstGeom>
          <a:noFill/>
        </p:spPr>
        <p:txBody>
          <a:bodyPr wrap="square" rtlCol="0">
            <a:spAutoFit/>
          </a:bodyPr>
          <a:lstStyle/>
          <a:p>
            <a:pPr marL="457200" indent="-457200">
              <a:buFont typeface="Arial" charset="0"/>
              <a:buChar char="•"/>
            </a:pPr>
            <a:r>
              <a:rPr lang="en-US" sz="2800" dirty="0">
                <a:latin typeface="Arial" charset="0"/>
                <a:ea typeface="Arial" charset="0"/>
                <a:cs typeface="Arial" charset="0"/>
              </a:rPr>
              <a:t>Her research interests include feminist theory, queer theory, American Studies, critical race theory, and film and media studies.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912" y="540189"/>
            <a:ext cx="3992698" cy="3418748"/>
          </a:xfrm>
          <a:prstGeom prst="rect">
            <a:avLst/>
          </a:prstGeom>
        </p:spPr>
      </p:pic>
    </p:spTree>
    <p:extLst>
      <p:ext uri="{BB962C8B-B14F-4D97-AF65-F5344CB8AC3E}">
        <p14:creationId xmlns:p14="http://schemas.microsoft.com/office/powerpoint/2010/main" val="32981967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56" y="352289"/>
            <a:ext cx="8579288" cy="1384995"/>
          </a:xfrm>
          <a:prstGeom prst="rect">
            <a:avLst/>
          </a:prstGeom>
          <a:noFill/>
        </p:spPr>
        <p:txBody>
          <a:bodyPr wrap="square" rtlCol="0">
            <a:spAutoFit/>
          </a:bodyPr>
          <a:lstStyle/>
          <a:p>
            <a:pPr marL="457200" indent="-457200">
              <a:buFont typeface="Arial" charset="0"/>
              <a:buChar char="•"/>
            </a:pPr>
            <a:r>
              <a:rPr lang="en-US" sz="2800" dirty="0" err="1">
                <a:latin typeface="Arial" charset="0"/>
                <a:ea typeface="Arial" charset="0"/>
                <a:cs typeface="Arial" charset="0"/>
              </a:rPr>
              <a:t>Wiegman’s</a:t>
            </a:r>
            <a:r>
              <a:rPr lang="en-US" sz="2800" dirty="0">
                <a:latin typeface="Arial" charset="0"/>
                <a:ea typeface="Arial" charset="0"/>
                <a:cs typeface="Arial" charset="0"/>
              </a:rPr>
              <a:t> publications include </a:t>
            </a:r>
            <a:r>
              <a:rPr lang="en-US" sz="2800" i="1" dirty="0">
                <a:latin typeface="Arial" charset="0"/>
                <a:ea typeface="Arial" charset="0"/>
                <a:cs typeface="Arial" charset="0"/>
              </a:rPr>
              <a:t>Object Lessons</a:t>
            </a:r>
            <a:r>
              <a:rPr lang="en-US" sz="2800" dirty="0">
                <a:latin typeface="Arial" charset="0"/>
                <a:ea typeface="Arial" charset="0"/>
                <a:cs typeface="Arial" charset="0"/>
              </a:rPr>
              <a:t> (2012) and </a:t>
            </a:r>
            <a:r>
              <a:rPr lang="en-US" sz="2800" i="1" dirty="0">
                <a:latin typeface="Arial" charset="0"/>
                <a:ea typeface="Arial" charset="0"/>
                <a:cs typeface="Arial" charset="0"/>
              </a:rPr>
              <a:t>American Anatomies: Theorizing Race and Gender</a:t>
            </a:r>
            <a:r>
              <a:rPr lang="en-US" sz="2800" dirty="0">
                <a:latin typeface="Arial" charset="0"/>
                <a:ea typeface="Arial" charset="0"/>
                <a:cs typeface="Arial" charset="0"/>
              </a:rPr>
              <a:t> (1995)</a:t>
            </a:r>
          </a:p>
        </p:txBody>
      </p:sp>
    </p:spTree>
    <p:extLst>
      <p:ext uri="{BB962C8B-B14F-4D97-AF65-F5344CB8AC3E}">
        <p14:creationId xmlns:p14="http://schemas.microsoft.com/office/powerpoint/2010/main" val="2929788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2. Stereotypes and Ideology</a:t>
            </a:r>
            <a:endParaRPr lang="en-US" i="1" dirty="0">
              <a:latin typeface="Arial"/>
              <a:cs typeface="Arial"/>
            </a:endParaRPr>
          </a:p>
          <a:p>
            <a:pPr algn="l"/>
            <a:endParaRPr lang="en-US" sz="2800" dirty="0">
              <a:latin typeface="Arial"/>
              <a:cs typeface="Arial"/>
            </a:endParaRPr>
          </a:p>
          <a:p>
            <a:pPr marL="457200" indent="-457200" algn="l">
              <a:buFont typeface="Arial" panose="020B0604020202020204" pitchFamily="34" charset="0"/>
              <a:buChar char="•"/>
            </a:pPr>
            <a:r>
              <a:rPr lang="en-US" sz="2800" dirty="0">
                <a:latin typeface="Arial" charset="0"/>
                <a:ea typeface="Arial" charset="0"/>
                <a:cs typeface="Arial" charset="0"/>
              </a:rPr>
              <a:t>Racial stereotypes show us the pervasiveness of racism as an institutionalized element in Hollywood film, which have been present since its beginning </a:t>
            </a:r>
          </a:p>
          <a:p>
            <a:pPr algn="l"/>
            <a:endParaRPr lang="en-US" sz="3000" dirty="0">
              <a:latin typeface="Arial" charset="0"/>
              <a:ea typeface="Arial" charset="0"/>
              <a:cs typeface="Arial" charset="0"/>
            </a:endParaRPr>
          </a:p>
          <a:p>
            <a:pPr algn="l"/>
            <a:r>
              <a:rPr lang="en-US" sz="3000" dirty="0">
                <a:latin typeface="Arial" charset="0"/>
                <a:ea typeface="Arial" charset="0"/>
                <a:cs typeface="Arial" charset="0"/>
              </a:rPr>
              <a:t> </a:t>
            </a:r>
          </a:p>
          <a:p>
            <a:pPr marL="571500"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10290169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2. Stereotypes and Ideology</a:t>
            </a:r>
            <a:endParaRPr lang="en-US" i="1" dirty="0">
              <a:latin typeface="Arial"/>
              <a:cs typeface="Arial"/>
            </a:endParaRPr>
          </a:p>
          <a:p>
            <a:pPr algn="l"/>
            <a:endParaRPr lang="en-US" sz="2800" dirty="0">
              <a:latin typeface="Arial"/>
              <a:cs typeface="Arial"/>
            </a:endParaRPr>
          </a:p>
          <a:p>
            <a:pPr marL="457200" indent="-457200" algn="l">
              <a:buFont typeface="Arial" panose="020B0604020202020204" pitchFamily="34" charset="0"/>
              <a:buChar char="•"/>
            </a:pPr>
            <a:r>
              <a:rPr lang="en-US" sz="2800" dirty="0">
                <a:latin typeface="Arial" charset="0"/>
                <a:ea typeface="Arial" charset="0"/>
                <a:cs typeface="Arial" charset="0"/>
              </a:rPr>
              <a:t>Racial stereotypes show us the pervasiveness of </a:t>
            </a:r>
            <a:r>
              <a:rPr lang="en-US" sz="2800" dirty="0">
                <a:solidFill>
                  <a:srgbClr val="FF0000"/>
                </a:solidFill>
                <a:latin typeface="Arial" charset="0"/>
                <a:ea typeface="Arial" charset="0"/>
                <a:cs typeface="Arial" charset="0"/>
              </a:rPr>
              <a:t>racism as an institutionalized element in Hollywood film</a:t>
            </a:r>
            <a:r>
              <a:rPr lang="en-US" sz="2800" dirty="0">
                <a:latin typeface="Arial" charset="0"/>
                <a:ea typeface="Arial" charset="0"/>
                <a:cs typeface="Arial" charset="0"/>
              </a:rPr>
              <a:t>, which have been </a:t>
            </a:r>
            <a:r>
              <a:rPr lang="en-US" sz="2800" dirty="0">
                <a:solidFill>
                  <a:srgbClr val="FF0000"/>
                </a:solidFill>
                <a:latin typeface="Arial" charset="0"/>
                <a:ea typeface="Arial" charset="0"/>
                <a:cs typeface="Arial" charset="0"/>
              </a:rPr>
              <a:t>present since its beginning</a:t>
            </a:r>
            <a:endParaRPr lang="en-US" sz="3000" dirty="0">
              <a:latin typeface="Arial" charset="0"/>
              <a:ea typeface="Arial" charset="0"/>
              <a:cs typeface="Arial" charset="0"/>
            </a:endParaRPr>
          </a:p>
          <a:p>
            <a:pPr algn="l"/>
            <a:r>
              <a:rPr lang="en-US" sz="3000" dirty="0">
                <a:latin typeface="Arial" charset="0"/>
                <a:ea typeface="Arial" charset="0"/>
                <a:cs typeface="Arial" charset="0"/>
              </a:rPr>
              <a:t> </a:t>
            </a:r>
          </a:p>
          <a:p>
            <a:pPr marL="571500"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2002912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567" y="5029199"/>
            <a:ext cx="8203880" cy="1384995"/>
          </a:xfrm>
          <a:prstGeom prst="rect">
            <a:avLst/>
          </a:prstGeom>
          <a:noFill/>
        </p:spPr>
        <p:txBody>
          <a:bodyPr wrap="square" rtlCol="0">
            <a:spAutoFit/>
          </a:bodyPr>
          <a:lstStyle/>
          <a:p>
            <a:pPr algn="ctr"/>
            <a:r>
              <a:rPr lang="en-US" sz="2800" dirty="0" err="1">
                <a:latin typeface="Arial" charset="0"/>
                <a:ea typeface="Arial" charset="0"/>
                <a:cs typeface="Arial" charset="0"/>
              </a:rPr>
              <a:t>Marey’s</a:t>
            </a:r>
            <a:r>
              <a:rPr lang="en-US" sz="2800" dirty="0">
                <a:latin typeface="Arial" charset="0"/>
                <a:ea typeface="Arial" charset="0"/>
                <a:cs typeface="Arial" charset="0"/>
              </a:rPr>
              <a:t> </a:t>
            </a:r>
            <a:r>
              <a:rPr lang="en-US" sz="2800" dirty="0" err="1">
                <a:latin typeface="Arial" charset="0"/>
                <a:ea typeface="Arial" charset="0"/>
                <a:cs typeface="Arial" charset="0"/>
              </a:rPr>
              <a:t>Chronophotographic</a:t>
            </a:r>
            <a:r>
              <a:rPr lang="en-US" sz="2800" dirty="0">
                <a:latin typeface="Arial" charset="0"/>
                <a:ea typeface="Arial" charset="0"/>
                <a:cs typeface="Arial" charset="0"/>
              </a:rPr>
              <a:t> Gun, invented in 1882, can shoot 12 consecutive frames per second</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567" y="977817"/>
            <a:ext cx="8229600" cy="3665482"/>
          </a:xfrm>
        </p:spPr>
      </p:pic>
    </p:spTree>
    <p:extLst>
      <p:ext uri="{BB962C8B-B14F-4D97-AF65-F5344CB8AC3E}">
        <p14:creationId xmlns:p14="http://schemas.microsoft.com/office/powerpoint/2010/main" val="22681266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493" y="1156165"/>
            <a:ext cx="7416116" cy="5051595"/>
          </a:xfrm>
        </p:spPr>
        <p:txBody>
          <a:bodyPr>
            <a:normAutofit/>
          </a:bodyPr>
          <a:lstStyle/>
          <a:p>
            <a:pPr algn="l"/>
            <a:endParaRPr lang="en-US" sz="2800" dirty="0">
              <a:latin typeface="Arial" charset="0"/>
              <a:ea typeface="Arial" charset="0"/>
              <a:cs typeface="Arial" charset="0"/>
            </a:endParaRPr>
          </a:p>
          <a:p>
            <a:pPr algn="l"/>
            <a:r>
              <a:rPr lang="en-US" sz="2800" dirty="0">
                <a:latin typeface="Arial" charset="0"/>
                <a:ea typeface="Arial" charset="0"/>
                <a:cs typeface="Arial" charset="0"/>
              </a:rPr>
              <a:t>“In filmic structure and forms of visual pleasure (narrative, setting, cosmetology, and camera technique) as well as industry labor practices and ‘morality’ codes, we witness the full arsenal of the stereotype’s production.” (OGFS, p. 164) </a:t>
            </a:r>
          </a:p>
          <a:p>
            <a:pPr algn="l"/>
            <a:r>
              <a:rPr lang="en-US" sz="7000" dirty="0">
                <a:latin typeface="Arial" charset="0"/>
                <a:ea typeface="Arial" charset="0"/>
                <a:cs typeface="Arial" charset="0"/>
              </a:rPr>
              <a:t> </a:t>
            </a:r>
          </a:p>
        </p:txBody>
      </p:sp>
    </p:spTree>
    <p:extLst>
      <p:ext uri="{BB962C8B-B14F-4D97-AF65-F5344CB8AC3E}">
        <p14:creationId xmlns:p14="http://schemas.microsoft.com/office/powerpoint/2010/main" val="3828841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493" y="1156165"/>
            <a:ext cx="7416116" cy="5051595"/>
          </a:xfrm>
        </p:spPr>
        <p:txBody>
          <a:bodyPr>
            <a:normAutofit/>
          </a:bodyPr>
          <a:lstStyle/>
          <a:p>
            <a:pPr algn="l"/>
            <a:endParaRPr lang="en-US" sz="2800" dirty="0">
              <a:latin typeface="Arial" charset="0"/>
              <a:ea typeface="Arial" charset="0"/>
              <a:cs typeface="Arial" charset="0"/>
            </a:endParaRPr>
          </a:p>
          <a:p>
            <a:pPr algn="l"/>
            <a:r>
              <a:rPr lang="en-US" sz="2800" dirty="0">
                <a:latin typeface="Arial" charset="0"/>
                <a:ea typeface="Arial" charset="0"/>
                <a:cs typeface="Arial" charset="0"/>
              </a:rPr>
              <a:t>“In </a:t>
            </a:r>
            <a:r>
              <a:rPr lang="en-US" sz="2800" dirty="0">
                <a:solidFill>
                  <a:srgbClr val="FF0000"/>
                </a:solidFill>
                <a:latin typeface="Arial" charset="0"/>
                <a:ea typeface="Arial" charset="0"/>
                <a:cs typeface="Arial" charset="0"/>
              </a:rPr>
              <a:t>filmic structure </a:t>
            </a:r>
            <a:r>
              <a:rPr lang="en-US" sz="2800" dirty="0">
                <a:latin typeface="Arial" charset="0"/>
                <a:ea typeface="Arial" charset="0"/>
                <a:cs typeface="Arial" charset="0"/>
              </a:rPr>
              <a:t>and </a:t>
            </a:r>
            <a:r>
              <a:rPr lang="en-US" sz="2800" dirty="0">
                <a:solidFill>
                  <a:srgbClr val="FF0000"/>
                </a:solidFill>
                <a:latin typeface="Arial" charset="0"/>
                <a:ea typeface="Arial" charset="0"/>
                <a:cs typeface="Arial" charset="0"/>
              </a:rPr>
              <a:t>forms of visual pleasure</a:t>
            </a:r>
            <a:r>
              <a:rPr lang="en-US" sz="2800" dirty="0">
                <a:latin typeface="Arial" charset="0"/>
                <a:ea typeface="Arial" charset="0"/>
                <a:cs typeface="Arial" charset="0"/>
              </a:rPr>
              <a:t> (narrative, setting, cosmetology, and camera technique) as well as </a:t>
            </a:r>
            <a:r>
              <a:rPr lang="en-US" sz="2800" dirty="0">
                <a:solidFill>
                  <a:srgbClr val="FF0000"/>
                </a:solidFill>
                <a:latin typeface="Arial" charset="0"/>
                <a:ea typeface="Arial" charset="0"/>
                <a:cs typeface="Arial" charset="0"/>
              </a:rPr>
              <a:t>industry labor practices</a:t>
            </a:r>
            <a:r>
              <a:rPr lang="en-US" sz="2800" dirty="0">
                <a:latin typeface="Arial" charset="0"/>
                <a:ea typeface="Arial" charset="0"/>
                <a:cs typeface="Arial" charset="0"/>
              </a:rPr>
              <a:t> and </a:t>
            </a:r>
            <a:r>
              <a:rPr lang="en-US" sz="2800" dirty="0">
                <a:solidFill>
                  <a:srgbClr val="FF0000"/>
                </a:solidFill>
                <a:latin typeface="Arial" charset="0"/>
                <a:ea typeface="Arial" charset="0"/>
                <a:cs typeface="Arial" charset="0"/>
              </a:rPr>
              <a:t>‘morality’ codes</a:t>
            </a:r>
            <a:r>
              <a:rPr lang="en-US" sz="2800" dirty="0">
                <a:latin typeface="Arial" charset="0"/>
                <a:ea typeface="Arial" charset="0"/>
                <a:cs typeface="Arial" charset="0"/>
              </a:rPr>
              <a:t>, we witness the </a:t>
            </a:r>
            <a:r>
              <a:rPr lang="en-US" sz="2800" dirty="0">
                <a:solidFill>
                  <a:srgbClr val="FF0000"/>
                </a:solidFill>
                <a:latin typeface="Arial" charset="0"/>
                <a:ea typeface="Arial" charset="0"/>
                <a:cs typeface="Arial" charset="0"/>
              </a:rPr>
              <a:t>full arsenal of the stereotype’s production</a:t>
            </a:r>
            <a:r>
              <a:rPr lang="en-US" sz="2800" dirty="0">
                <a:latin typeface="Arial" charset="0"/>
                <a:ea typeface="Arial" charset="0"/>
                <a:cs typeface="Arial" charset="0"/>
              </a:rPr>
              <a:t>.” (OGFS, p. 164) </a:t>
            </a:r>
          </a:p>
          <a:p>
            <a:pPr algn="l"/>
            <a:r>
              <a:rPr lang="en-US" sz="2800" dirty="0">
                <a:latin typeface="Arial" charset="0"/>
                <a:ea typeface="Arial" charset="0"/>
                <a:cs typeface="Arial" charset="0"/>
              </a:rPr>
              <a:t> </a:t>
            </a:r>
          </a:p>
          <a:p>
            <a:pPr algn="l"/>
            <a:r>
              <a:rPr lang="en-US" sz="7000" dirty="0">
                <a:latin typeface="Arial" charset="0"/>
                <a:ea typeface="Arial" charset="0"/>
                <a:cs typeface="Arial" charset="0"/>
              </a:rPr>
              <a:t> </a:t>
            </a:r>
          </a:p>
        </p:txBody>
      </p:sp>
    </p:spTree>
    <p:extLst>
      <p:ext uri="{BB962C8B-B14F-4D97-AF65-F5344CB8AC3E}">
        <p14:creationId xmlns:p14="http://schemas.microsoft.com/office/powerpoint/2010/main" val="36058774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2. Stereotypes and Ideology</a:t>
            </a:r>
            <a:endParaRPr lang="en-US" i="1" dirty="0">
              <a:latin typeface="Arial"/>
              <a:cs typeface="Arial"/>
            </a:endParaRPr>
          </a:p>
          <a:p>
            <a:pPr algn="l"/>
            <a:endParaRPr lang="en-US" sz="2800" dirty="0">
              <a:latin typeface="Arial"/>
              <a:cs typeface="Arial"/>
            </a:endParaRPr>
          </a:p>
          <a:p>
            <a:pPr marL="571500" indent="-571500" algn="l">
              <a:buFont typeface="Arial" charset="0"/>
              <a:buChar char="•"/>
            </a:pPr>
            <a:r>
              <a:rPr lang="en-US" sz="2800" dirty="0">
                <a:latin typeface="Arial"/>
                <a:cs typeface="Arial"/>
              </a:rPr>
              <a:t>According to </a:t>
            </a:r>
            <a:r>
              <a:rPr lang="en-US" sz="2800" dirty="0" err="1">
                <a:latin typeface="Arial"/>
                <a:cs typeface="Arial"/>
              </a:rPr>
              <a:t>Wiegman</a:t>
            </a:r>
            <a:r>
              <a:rPr lang="en-US" sz="2800" dirty="0">
                <a:latin typeface="Arial"/>
                <a:cs typeface="Arial"/>
              </a:rPr>
              <a:t>, what are some of the problems with stereotype analysis?</a:t>
            </a:r>
          </a:p>
          <a:p>
            <a:pPr marL="1485900" lvl="2" indent="-571500" algn="l">
              <a:buFont typeface="Arial" charset="0"/>
              <a:buChar char="•"/>
            </a:pPr>
            <a:endParaRPr lang="en-US" sz="2800" dirty="0">
              <a:latin typeface="Arial"/>
              <a:cs typeface="Arial"/>
            </a:endParaRPr>
          </a:p>
          <a:p>
            <a:pPr marL="571500"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4719828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3. Silent Film Music</a:t>
            </a:r>
            <a:endParaRPr lang="en-US" i="1" dirty="0">
              <a:latin typeface="Arial"/>
              <a:cs typeface="Arial"/>
            </a:endParaRPr>
          </a:p>
          <a:p>
            <a:pPr algn="l"/>
            <a:endParaRPr lang="en-US" sz="2800" dirty="0">
              <a:latin typeface="Arial"/>
              <a:cs typeface="Arial"/>
            </a:endParaRPr>
          </a:p>
          <a:p>
            <a:pPr marL="571500"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25652409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3. Silent Film Music</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hear when you watched </a:t>
            </a:r>
            <a:r>
              <a:rPr lang="en-US" sz="2800" i="1" dirty="0">
                <a:latin typeface="Arial"/>
                <a:cs typeface="Arial"/>
              </a:rPr>
              <a:t>The Birth of A Nation</a:t>
            </a:r>
            <a:r>
              <a:rPr lang="en-US" sz="2800" dirty="0">
                <a:latin typeface="Arial"/>
                <a:cs typeface="Arial"/>
              </a:rPr>
              <a:t>? </a:t>
            </a:r>
          </a:p>
          <a:p>
            <a:pPr marL="457200" indent="-457200" algn="l">
              <a:buFont typeface="Arial" charset="0"/>
              <a:buChar char="•"/>
            </a:pPr>
            <a:endParaRPr lang="en-US" sz="2800" dirty="0">
              <a:latin typeface="Arial"/>
              <a:cs typeface="Arial"/>
            </a:endParaRPr>
          </a:p>
          <a:p>
            <a:pPr algn="l"/>
            <a:endParaRPr lang="en-US" sz="2800" dirty="0">
              <a:latin typeface="Arial"/>
              <a:cs typeface="Arial"/>
            </a:endParaRPr>
          </a:p>
          <a:p>
            <a:pPr marL="571500"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33317957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3. Silent Film Music</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hear when you watched </a:t>
            </a:r>
            <a:r>
              <a:rPr lang="en-US" sz="2800" i="1" dirty="0">
                <a:latin typeface="Arial"/>
                <a:cs typeface="Arial"/>
              </a:rPr>
              <a:t>The Birth of A Nation</a:t>
            </a:r>
            <a:r>
              <a:rPr lang="en-US" sz="2800" dirty="0">
                <a:latin typeface="Arial"/>
                <a:cs typeface="Arial"/>
              </a:rPr>
              <a:t>? How does the film’s music make you feel? </a:t>
            </a:r>
          </a:p>
          <a:p>
            <a:pPr marL="457200" indent="-457200" algn="l">
              <a:buFont typeface="Arial" charset="0"/>
              <a:buChar char="•"/>
            </a:pPr>
            <a:endParaRPr lang="en-US" sz="2800" dirty="0">
              <a:latin typeface="Arial"/>
              <a:cs typeface="Arial"/>
            </a:endParaRPr>
          </a:p>
          <a:p>
            <a:pPr algn="l"/>
            <a:endParaRPr lang="en-US" sz="2800" dirty="0">
              <a:latin typeface="Arial"/>
              <a:cs typeface="Arial"/>
            </a:endParaRPr>
          </a:p>
          <a:p>
            <a:pPr marL="571500"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23284991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3. Silent Film Music</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hear when you watched </a:t>
            </a:r>
            <a:r>
              <a:rPr lang="en-US" sz="2800" i="1" dirty="0">
                <a:latin typeface="Arial"/>
                <a:cs typeface="Arial"/>
              </a:rPr>
              <a:t>The Birth of A Nation</a:t>
            </a:r>
            <a:r>
              <a:rPr lang="en-US" sz="2800" dirty="0">
                <a:latin typeface="Arial"/>
                <a:cs typeface="Arial"/>
              </a:rPr>
              <a:t>? How does the film’s music make you feel? </a:t>
            </a:r>
          </a:p>
          <a:p>
            <a:pPr marL="457200" indent="-457200" algn="l">
              <a:buFont typeface="Arial" charset="0"/>
              <a:buChar char="•"/>
            </a:pPr>
            <a:endParaRPr lang="en-US" sz="2800" dirty="0">
              <a:latin typeface="Arial"/>
              <a:cs typeface="Arial"/>
            </a:endParaRPr>
          </a:p>
          <a:p>
            <a:pPr marL="571500" indent="-571500" algn="l">
              <a:buFont typeface="Arial" charset="0"/>
              <a:buChar char="•"/>
            </a:pPr>
            <a:r>
              <a:rPr lang="en-US" sz="2800" dirty="0">
                <a:latin typeface="Arial"/>
                <a:cs typeface="Arial"/>
              </a:rPr>
              <a:t>Does the music in the film interact with its images?  If yes, how so?</a:t>
            </a:r>
          </a:p>
          <a:p>
            <a:pPr marL="571500" indent="-571500" algn="l">
              <a:buFont typeface="Arial" charset="0"/>
              <a:buChar char="•"/>
            </a:pPr>
            <a:endParaRPr lang="en-US" sz="2800" dirty="0">
              <a:latin typeface="Arial"/>
              <a:cs typeface="Arial"/>
            </a:endParaRPr>
          </a:p>
          <a:p>
            <a:pPr algn="l"/>
            <a:endParaRPr lang="en-US" sz="2800" dirty="0">
              <a:latin typeface="Arial"/>
              <a:cs typeface="Arial"/>
            </a:endParaRPr>
          </a:p>
          <a:p>
            <a:pPr marL="571500"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9877383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dirty="0">
                <a:latin typeface="Arial"/>
                <a:cs typeface="Arial"/>
              </a:rPr>
              <a:t>3. Silent Film Music</a:t>
            </a:r>
            <a:endParaRPr lang="en-US" i="1" dirty="0">
              <a:latin typeface="Arial"/>
              <a:cs typeface="Arial"/>
            </a:endParaRPr>
          </a:p>
          <a:p>
            <a:pPr algn="l"/>
            <a:endParaRPr lang="en-US" sz="2800" dirty="0">
              <a:latin typeface="Arial"/>
              <a:cs typeface="Arial"/>
            </a:endParaRPr>
          </a:p>
          <a:p>
            <a:pPr marL="457200" indent="-457200" algn="l">
              <a:buFont typeface="Arial" charset="0"/>
              <a:buChar char="•"/>
            </a:pPr>
            <a:r>
              <a:rPr lang="en-US" sz="2800" dirty="0">
                <a:latin typeface="Arial"/>
                <a:cs typeface="Arial"/>
              </a:rPr>
              <a:t>What do you hear when you watched </a:t>
            </a:r>
            <a:r>
              <a:rPr lang="en-US" sz="2800" i="1" dirty="0">
                <a:latin typeface="Arial"/>
                <a:cs typeface="Arial"/>
              </a:rPr>
              <a:t>The Birth of A Nation</a:t>
            </a:r>
            <a:r>
              <a:rPr lang="en-US" sz="2800" dirty="0">
                <a:latin typeface="Arial"/>
                <a:cs typeface="Arial"/>
              </a:rPr>
              <a:t>? How does the film’s music make you feel? </a:t>
            </a:r>
          </a:p>
          <a:p>
            <a:pPr marL="457200" indent="-457200" algn="l">
              <a:buFont typeface="Arial" charset="0"/>
              <a:buChar char="•"/>
            </a:pPr>
            <a:endParaRPr lang="en-US" sz="2800" dirty="0">
              <a:latin typeface="Arial"/>
              <a:cs typeface="Arial"/>
            </a:endParaRPr>
          </a:p>
          <a:p>
            <a:pPr marL="571500" indent="-571500" algn="l">
              <a:buFont typeface="Arial" charset="0"/>
              <a:buChar char="•"/>
            </a:pPr>
            <a:r>
              <a:rPr lang="en-US" sz="2800" dirty="0">
                <a:latin typeface="Arial"/>
                <a:cs typeface="Arial"/>
              </a:rPr>
              <a:t>Does the music in the film interact with its images?  If yes, how so?</a:t>
            </a:r>
          </a:p>
          <a:p>
            <a:pPr marL="571500" indent="-571500" algn="l">
              <a:buFont typeface="Arial" charset="0"/>
              <a:buChar char="•"/>
            </a:pPr>
            <a:endParaRPr lang="en-US" sz="2800" dirty="0">
              <a:latin typeface="Arial"/>
              <a:cs typeface="Arial"/>
            </a:endParaRPr>
          </a:p>
          <a:p>
            <a:pPr marL="571500" indent="-571500" algn="l">
              <a:buFont typeface="Arial" charset="0"/>
              <a:buChar char="•"/>
            </a:pPr>
            <a:r>
              <a:rPr lang="en-US" sz="2800" dirty="0">
                <a:latin typeface="Arial"/>
                <a:cs typeface="Arial"/>
              </a:rPr>
              <a:t>What are the role(s) of music in film form, narrative, and ideology? </a:t>
            </a:r>
          </a:p>
          <a:p>
            <a:pPr algn="l"/>
            <a:endParaRPr lang="en-US" sz="2800" dirty="0">
              <a:latin typeface="Arial"/>
              <a:cs typeface="Arial"/>
            </a:endParaRPr>
          </a:p>
          <a:p>
            <a:pPr marL="571500"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34578551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461817"/>
            <a:ext cx="8520545" cy="1077218"/>
          </a:xfrm>
          <a:prstGeom prst="rect">
            <a:avLst/>
          </a:prstGeom>
          <a:noFill/>
        </p:spPr>
        <p:txBody>
          <a:bodyPr wrap="square" rtlCol="0">
            <a:spAutoFit/>
          </a:bodyPr>
          <a:lstStyle/>
          <a:p>
            <a:pPr algn="ctr"/>
            <a:r>
              <a:rPr lang="en-US" sz="3200" b="1" i="1" dirty="0">
                <a:latin typeface="Arial"/>
                <a:cs typeface="Arial"/>
              </a:rPr>
              <a:t>Within Our Gates</a:t>
            </a:r>
            <a:r>
              <a:rPr lang="en-US" sz="3200" b="1" dirty="0">
                <a:latin typeface="Arial"/>
                <a:cs typeface="Arial"/>
              </a:rPr>
              <a:t> (1920)</a:t>
            </a:r>
          </a:p>
          <a:p>
            <a:pPr algn="ctr"/>
            <a:r>
              <a:rPr lang="en-US" sz="3200" b="1" dirty="0">
                <a:latin typeface="Arial"/>
                <a:cs typeface="Arial"/>
              </a:rPr>
              <a:t>Dir. Oscar </a:t>
            </a:r>
            <a:r>
              <a:rPr lang="en-US" sz="3200" b="1" dirty="0" err="1">
                <a:latin typeface="Arial"/>
                <a:cs typeface="Arial"/>
              </a:rPr>
              <a:t>Micheaux</a:t>
            </a:r>
            <a:endParaRPr lang="en-US" sz="3200" b="1" dirty="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0" y="1992411"/>
            <a:ext cx="3063240" cy="30632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208" y="1992411"/>
            <a:ext cx="4930064" cy="3063240"/>
          </a:xfrm>
          <a:prstGeom prst="rect">
            <a:avLst/>
          </a:prstGeom>
        </p:spPr>
      </p:pic>
    </p:spTree>
    <p:extLst>
      <p:ext uri="{BB962C8B-B14F-4D97-AF65-F5344CB8AC3E}">
        <p14:creationId xmlns:p14="http://schemas.microsoft.com/office/powerpoint/2010/main" val="28097950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304636"/>
            <a:ext cx="8682180" cy="5553364"/>
          </a:xfrm>
        </p:spPr>
        <p:txBody>
          <a:bodyPr>
            <a:noAutofit/>
          </a:bodyPr>
          <a:lstStyle/>
          <a:p>
            <a:pPr marL="457200" lvl="0" indent="-457200" algn="l">
              <a:buFont typeface="Arial"/>
              <a:buChar char="•"/>
            </a:pPr>
            <a:r>
              <a:rPr lang="en-US" sz="2800" dirty="0">
                <a:latin typeface="Arial"/>
                <a:cs typeface="Arial"/>
              </a:rPr>
              <a:t>Watch and compare these sequences from </a:t>
            </a:r>
            <a:r>
              <a:rPr lang="en-US" sz="2800" i="1" dirty="0">
                <a:latin typeface="Arial"/>
                <a:cs typeface="Arial"/>
              </a:rPr>
              <a:t>The Birth of A Nation</a:t>
            </a:r>
            <a:r>
              <a:rPr lang="en-US" sz="2800" dirty="0">
                <a:latin typeface="Arial"/>
                <a:cs typeface="Arial"/>
              </a:rPr>
              <a:t> (2:40:50 – 2:48:50) and </a:t>
            </a:r>
            <a:r>
              <a:rPr lang="en-US" sz="2800" i="1" dirty="0">
                <a:latin typeface="Arial"/>
                <a:cs typeface="Arial"/>
              </a:rPr>
              <a:t>Within Our Gates </a:t>
            </a:r>
            <a:r>
              <a:rPr lang="en-US" sz="2800" dirty="0">
                <a:latin typeface="Arial"/>
                <a:cs typeface="Arial"/>
              </a:rPr>
              <a:t>(1:07:52-1:10:10)</a:t>
            </a:r>
          </a:p>
          <a:p>
            <a:pPr marL="457200" lvl="0" indent="-457200" algn="l">
              <a:buFont typeface="Arial"/>
              <a:buChar char="•"/>
            </a:pPr>
            <a:endParaRPr lang="en-US" sz="2800" dirty="0">
              <a:latin typeface="Arial"/>
              <a:cs typeface="Arial"/>
            </a:endParaRPr>
          </a:p>
          <a:p>
            <a:pPr marL="457200" lvl="0" indent="-457200" algn="l">
              <a:buFont typeface="Arial"/>
              <a:buChar char="•"/>
            </a:pPr>
            <a:r>
              <a:rPr lang="en-US" sz="2800" dirty="0">
                <a:latin typeface="Arial"/>
                <a:cs typeface="Arial"/>
              </a:rPr>
              <a:t>How do similar actions and narrative structure function in these films? Are they the same, or different?  </a:t>
            </a:r>
          </a:p>
          <a:p>
            <a:pPr marL="457200" lvl="0" indent="-457200" algn="l">
              <a:buFont typeface="Arial"/>
              <a:buChar char="•"/>
            </a:pPr>
            <a:endParaRPr lang="en-US" sz="2800" dirty="0">
              <a:latin typeface="Arial"/>
              <a:cs typeface="Arial"/>
            </a:endParaRPr>
          </a:p>
          <a:p>
            <a:pPr marL="457200" lvl="0" indent="-457200" algn="l">
              <a:buFont typeface="Arial"/>
              <a:buChar char="•"/>
            </a:pPr>
            <a:r>
              <a:rPr lang="en-US" sz="2800" dirty="0">
                <a:latin typeface="Arial"/>
                <a:cs typeface="Arial"/>
              </a:rPr>
              <a:t>What decisions have the filmmakers made in their respective films to represent these images and actions? </a:t>
            </a:r>
          </a:p>
          <a:p>
            <a:pPr marL="457200" indent="-457200" algn="l">
              <a:buFont typeface="Arial"/>
              <a:buChar char="•"/>
            </a:pPr>
            <a:endParaRPr lang="en-US" sz="2800" dirty="0">
              <a:latin typeface="Arial"/>
              <a:cs typeface="Arial"/>
            </a:endParaRPr>
          </a:p>
          <a:p>
            <a:pPr marL="457200" lvl="0" indent="-457200" algn="l">
              <a:buFont typeface="Arial"/>
              <a:buChar char="•"/>
            </a:pPr>
            <a:endParaRPr lang="en-US" sz="2800" dirty="0">
              <a:latin typeface="Arial"/>
              <a:cs typeface="Arial"/>
            </a:endParaRPr>
          </a:p>
          <a:p>
            <a:endParaRPr lang="en-US" sz="2000" b="1" dirty="0">
              <a:latin typeface="Arial"/>
              <a:cs typeface="Arial"/>
            </a:endParaRPr>
          </a:p>
        </p:txBody>
      </p:sp>
      <p:sp>
        <p:nvSpPr>
          <p:cNvPr id="4" name="TextBox 3"/>
          <p:cNvSpPr txBox="1"/>
          <p:nvPr/>
        </p:nvSpPr>
        <p:spPr>
          <a:xfrm>
            <a:off x="311728" y="300181"/>
            <a:ext cx="7850908" cy="584775"/>
          </a:xfrm>
          <a:prstGeom prst="rect">
            <a:avLst/>
          </a:prstGeom>
          <a:noFill/>
        </p:spPr>
        <p:txBody>
          <a:bodyPr wrap="square" rtlCol="0">
            <a:spAutoFit/>
          </a:bodyPr>
          <a:lstStyle/>
          <a:p>
            <a:r>
              <a:rPr lang="en-US" sz="3200" b="1" dirty="0">
                <a:latin typeface="Arial"/>
                <a:cs typeface="Arial"/>
              </a:rPr>
              <a:t>Comparative Analysis:</a:t>
            </a:r>
            <a:endParaRPr lang="en-US" sz="3200" b="1" i="1" dirty="0">
              <a:latin typeface="Arial"/>
              <a:cs typeface="Arial"/>
            </a:endParaRPr>
          </a:p>
        </p:txBody>
      </p:sp>
    </p:spTree>
    <p:extLst>
      <p:ext uri="{BB962C8B-B14F-4D97-AF65-F5344CB8AC3E}">
        <p14:creationId xmlns:p14="http://schemas.microsoft.com/office/powerpoint/2010/main" val="766279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638" y="4678325"/>
            <a:ext cx="8739079" cy="1384995"/>
          </a:xfrm>
          <a:prstGeom prst="rect">
            <a:avLst/>
          </a:prstGeom>
          <a:noFill/>
        </p:spPr>
        <p:txBody>
          <a:bodyPr wrap="square" rtlCol="0">
            <a:spAutoFit/>
          </a:bodyPr>
          <a:lstStyle/>
          <a:p>
            <a:pPr algn="ctr"/>
            <a:r>
              <a:rPr lang="en-US" sz="2800" dirty="0">
                <a:latin typeface="Arial" charset="0"/>
                <a:ea typeface="Arial" charset="0"/>
                <a:cs typeface="Arial" charset="0"/>
              </a:rPr>
              <a:t>Examples of </a:t>
            </a:r>
            <a:r>
              <a:rPr lang="en-US" sz="2800" dirty="0" err="1">
                <a:latin typeface="Arial" charset="0"/>
                <a:ea typeface="Arial" charset="0"/>
                <a:cs typeface="Arial" charset="0"/>
              </a:rPr>
              <a:t>zoetropes</a:t>
            </a:r>
            <a:r>
              <a:rPr lang="en-US" sz="2800" dirty="0">
                <a:latin typeface="Arial" charset="0"/>
                <a:ea typeface="Arial" charset="0"/>
                <a:cs typeface="Arial" charset="0"/>
              </a:rPr>
              <a:t>: the one on the right was made by </a:t>
            </a:r>
            <a:r>
              <a:rPr lang="en-US" sz="2800" dirty="0" err="1">
                <a:latin typeface="Arial" charset="0"/>
                <a:ea typeface="Arial" charset="0"/>
                <a:cs typeface="Arial" charset="0"/>
              </a:rPr>
              <a:t>Marey</a:t>
            </a:r>
            <a:r>
              <a:rPr lang="en-US" sz="2800" dirty="0">
                <a:latin typeface="Arial" charset="0"/>
                <a:ea typeface="Arial" charset="0"/>
                <a:cs typeface="Arial" charset="0"/>
              </a:rPr>
              <a:t> in 1887 using sculptures instead of </a:t>
            </a:r>
          </a:p>
          <a:p>
            <a:pPr algn="ctr"/>
            <a:r>
              <a:rPr lang="en-US" sz="2800" dirty="0">
                <a:latin typeface="Arial" charset="0"/>
                <a:ea typeface="Arial" charset="0"/>
                <a:cs typeface="Arial" charset="0"/>
              </a:rPr>
              <a:t>2-D images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38" y="1116418"/>
            <a:ext cx="5057715" cy="334925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998" y="1116418"/>
            <a:ext cx="3516719" cy="3349256"/>
          </a:xfrm>
          <a:prstGeom prst="rect">
            <a:avLst/>
          </a:prstGeom>
        </p:spPr>
      </p:pic>
    </p:spTree>
    <p:extLst>
      <p:ext uri="{BB962C8B-B14F-4D97-AF65-F5344CB8AC3E}">
        <p14:creationId xmlns:p14="http://schemas.microsoft.com/office/powerpoint/2010/main" val="34509701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562593"/>
            <a:ext cx="9143999" cy="1472559"/>
          </a:xfrm>
        </p:spPr>
        <p:txBody>
          <a:bodyPr>
            <a:normAutofit/>
          </a:bodyPr>
          <a:lstStyle/>
          <a:p>
            <a:r>
              <a:rPr lang="en-US" sz="2800" dirty="0">
                <a:latin typeface="Arial"/>
                <a:cs typeface="Arial"/>
              </a:rPr>
              <a:t>DJ Spooky performing </a:t>
            </a:r>
            <a:r>
              <a:rPr lang="en-US" sz="2800" i="1" dirty="0">
                <a:latin typeface="Arial"/>
                <a:cs typeface="Arial"/>
              </a:rPr>
              <a:t>Rebirth of a Nation</a:t>
            </a:r>
            <a:r>
              <a:rPr lang="en-US" sz="2800" dirty="0">
                <a:latin typeface="Arial"/>
                <a:cs typeface="Arial"/>
              </a:rPr>
              <a:t> (2005-8) at Chicago Museum of Contemporary Art November 2004</a:t>
            </a:r>
          </a:p>
        </p:txBody>
      </p:sp>
      <p:pic>
        <p:nvPicPr>
          <p:cNvPr id="2" name="Picture 1" descr="DJSpooky-RebirthLi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64" y="300671"/>
            <a:ext cx="7765536" cy="5168934"/>
          </a:xfrm>
          <a:prstGeom prst="rect">
            <a:avLst/>
          </a:prstGeom>
        </p:spPr>
      </p:pic>
    </p:spTree>
    <p:extLst>
      <p:ext uri="{BB962C8B-B14F-4D97-AF65-F5344CB8AC3E}">
        <p14:creationId xmlns:p14="http://schemas.microsoft.com/office/powerpoint/2010/main" val="4924482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304636"/>
            <a:ext cx="8682180" cy="5553364"/>
          </a:xfrm>
        </p:spPr>
        <p:txBody>
          <a:bodyPr>
            <a:noAutofit/>
          </a:bodyPr>
          <a:lstStyle/>
          <a:p>
            <a:pPr marL="457200" lvl="0" indent="-457200" algn="l">
              <a:buFont typeface="Arial"/>
              <a:buChar char="•"/>
            </a:pPr>
            <a:r>
              <a:rPr lang="en-US" sz="2800" dirty="0">
                <a:latin typeface="Arial"/>
                <a:cs typeface="Arial"/>
              </a:rPr>
              <a:t>How does DJ </a:t>
            </a:r>
            <a:r>
              <a:rPr lang="en-US" sz="2800">
                <a:latin typeface="Arial"/>
                <a:cs typeface="Arial"/>
              </a:rPr>
              <a:t>Spooky’s</a:t>
            </a:r>
            <a:r>
              <a:rPr lang="en-US" sz="2800" dirty="0">
                <a:latin typeface="Arial"/>
                <a:cs typeface="Arial"/>
              </a:rPr>
              <a:t> re-scoring of the music in </a:t>
            </a:r>
            <a:r>
              <a:rPr lang="en-US" sz="2800" i="1" dirty="0">
                <a:latin typeface="Arial"/>
                <a:cs typeface="Arial"/>
              </a:rPr>
              <a:t>The Birth of A Nation </a:t>
            </a:r>
            <a:r>
              <a:rPr lang="en-US" sz="2800" dirty="0">
                <a:latin typeface="Arial"/>
                <a:cs typeface="Arial"/>
              </a:rPr>
              <a:t>alter and/or affirm the meaning of the images, narrative, and other elements in the film?</a:t>
            </a:r>
          </a:p>
          <a:p>
            <a:pPr marL="457200" lvl="0" indent="-457200" algn="l">
              <a:buFont typeface="Arial"/>
              <a:buChar char="•"/>
            </a:pPr>
            <a:endParaRPr lang="en-US" sz="2800" dirty="0">
              <a:latin typeface="Arial"/>
              <a:cs typeface="Arial"/>
            </a:endParaRPr>
          </a:p>
          <a:p>
            <a:pPr marL="457200" lvl="0" indent="-457200" algn="l">
              <a:buFont typeface="Arial"/>
              <a:buChar char="•"/>
            </a:pPr>
            <a:r>
              <a:rPr lang="en-US" sz="2800" dirty="0">
                <a:latin typeface="Arial"/>
                <a:cs typeface="Arial"/>
              </a:rPr>
              <a:t>Do you think the live performances (do a search for images and clips on the web) of </a:t>
            </a:r>
            <a:r>
              <a:rPr lang="en-US" sz="2800" i="1" dirty="0">
                <a:latin typeface="Arial"/>
                <a:cs typeface="Arial"/>
              </a:rPr>
              <a:t>Rebirth of A Nation</a:t>
            </a:r>
            <a:r>
              <a:rPr lang="en-US" sz="2800" dirty="0">
                <a:latin typeface="Arial"/>
                <a:cs typeface="Arial"/>
              </a:rPr>
              <a:t> is the same as the single-channel version (which you can watch on Sakai)?  What about the album (on Spotify and other platforms)?</a:t>
            </a:r>
          </a:p>
          <a:p>
            <a:pPr algn="l"/>
            <a:endParaRPr lang="en-US" sz="2800" dirty="0">
              <a:latin typeface="Arial"/>
              <a:cs typeface="Arial"/>
            </a:endParaRPr>
          </a:p>
          <a:p>
            <a:pPr marL="457200" lvl="0" indent="-457200" algn="l">
              <a:buFont typeface="Arial"/>
              <a:buChar char="•"/>
            </a:pPr>
            <a:endParaRPr lang="en-US" sz="2800" dirty="0">
              <a:latin typeface="Arial"/>
              <a:cs typeface="Arial"/>
            </a:endParaRPr>
          </a:p>
          <a:p>
            <a:endParaRPr lang="en-US" sz="2000" b="1" dirty="0">
              <a:latin typeface="Arial"/>
              <a:cs typeface="Arial"/>
            </a:endParaRPr>
          </a:p>
        </p:txBody>
      </p:sp>
      <p:sp>
        <p:nvSpPr>
          <p:cNvPr id="4" name="TextBox 3"/>
          <p:cNvSpPr txBox="1"/>
          <p:nvPr/>
        </p:nvSpPr>
        <p:spPr>
          <a:xfrm>
            <a:off x="311728" y="300181"/>
            <a:ext cx="7850908" cy="584775"/>
          </a:xfrm>
          <a:prstGeom prst="rect">
            <a:avLst/>
          </a:prstGeom>
          <a:noFill/>
        </p:spPr>
        <p:txBody>
          <a:bodyPr wrap="square" rtlCol="0">
            <a:spAutoFit/>
          </a:bodyPr>
          <a:lstStyle/>
          <a:p>
            <a:r>
              <a:rPr lang="en-US" sz="3200" b="1" dirty="0">
                <a:latin typeface="Arial"/>
                <a:cs typeface="Arial"/>
              </a:rPr>
              <a:t>Further Analysis:</a:t>
            </a:r>
            <a:endParaRPr lang="en-US" sz="3200" b="1" i="1" dirty="0">
              <a:latin typeface="Arial"/>
              <a:cs typeface="Arial"/>
            </a:endParaRPr>
          </a:p>
        </p:txBody>
      </p:sp>
    </p:spTree>
    <p:extLst>
      <p:ext uri="{BB962C8B-B14F-4D97-AF65-F5344CB8AC3E}">
        <p14:creationId xmlns:p14="http://schemas.microsoft.com/office/powerpoint/2010/main" val="190383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638" y="4678325"/>
            <a:ext cx="8739079" cy="954107"/>
          </a:xfrm>
          <a:prstGeom prst="rect">
            <a:avLst/>
          </a:prstGeom>
          <a:noFill/>
        </p:spPr>
        <p:txBody>
          <a:bodyPr wrap="square" rtlCol="0">
            <a:spAutoFit/>
          </a:bodyPr>
          <a:lstStyle/>
          <a:p>
            <a:pPr algn="ctr"/>
            <a:r>
              <a:rPr lang="en-US" sz="2800" dirty="0">
                <a:latin typeface="Arial" charset="0"/>
                <a:ea typeface="Arial" charset="0"/>
                <a:cs typeface="Arial" charset="0"/>
              </a:rPr>
              <a:t>The </a:t>
            </a:r>
            <a:r>
              <a:rPr lang="en-US" sz="2800" dirty="0" err="1">
                <a:latin typeface="Arial" charset="0"/>
                <a:ea typeface="Arial" charset="0"/>
                <a:cs typeface="Arial" charset="0"/>
              </a:rPr>
              <a:t>zoopraxiscope</a:t>
            </a:r>
            <a:r>
              <a:rPr lang="en-US" sz="2800" dirty="0">
                <a:latin typeface="Arial" charset="0"/>
                <a:ea typeface="Arial" charset="0"/>
                <a:cs typeface="Arial" charset="0"/>
              </a:rPr>
              <a:t> was used by Muybridge</a:t>
            </a:r>
          </a:p>
          <a:p>
            <a:pPr algn="ctr"/>
            <a:r>
              <a:rPr lang="en-US" sz="2800" dirty="0">
                <a:latin typeface="Arial" charset="0"/>
                <a:ea typeface="Arial" charset="0"/>
                <a:cs typeface="Arial" charset="0"/>
              </a:rPr>
              <a:t>to animate his motion photography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38" y="670759"/>
            <a:ext cx="4629646" cy="38704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916" y="670759"/>
            <a:ext cx="3893801" cy="3882531"/>
          </a:xfrm>
          <a:prstGeom prst="rect">
            <a:avLst/>
          </a:prstGeom>
        </p:spPr>
      </p:pic>
    </p:spTree>
    <p:extLst>
      <p:ext uri="{BB962C8B-B14F-4D97-AF65-F5344CB8AC3E}">
        <p14:creationId xmlns:p14="http://schemas.microsoft.com/office/powerpoint/2010/main" val="3010537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4428</TotalTime>
  <Words>2704</Words>
  <Application>Microsoft Macintosh PowerPoint</Application>
  <PresentationFormat>On-screen Show (4:3)</PresentationFormat>
  <Paragraphs>378</Paragraphs>
  <Slides>81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81</vt:i4>
      </vt:variant>
    </vt:vector>
  </HeadingPairs>
  <TitlesOfParts>
    <vt:vector size="84" baseType="lpstr">
      <vt:lpstr>Arial</vt:lpstr>
      <vt:lpstr>Calibri</vt:lpstr>
      <vt:lpstr>Office Theme</vt:lpstr>
      <vt:lpstr>INTRODUCTION TO FILM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120</cp:revision>
  <dcterms:created xsi:type="dcterms:W3CDTF">2010-12-29T21:54:42Z</dcterms:created>
  <dcterms:modified xsi:type="dcterms:W3CDTF">2023-01-30T23:48:51Z</dcterms:modified>
</cp:coreProperties>
</file>