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556" r:id="rId3"/>
    <p:sldId id="628" r:id="rId4"/>
    <p:sldId id="631" r:id="rId5"/>
    <p:sldId id="629" r:id="rId6"/>
    <p:sldId id="630" r:id="rId7"/>
    <p:sldId id="367" r:id="rId8"/>
    <p:sldId id="485" r:id="rId9"/>
    <p:sldId id="570" r:id="rId10"/>
    <p:sldId id="621" r:id="rId11"/>
    <p:sldId id="486" r:id="rId12"/>
    <p:sldId id="620" r:id="rId13"/>
    <p:sldId id="626" r:id="rId14"/>
    <p:sldId id="627" r:id="rId15"/>
    <p:sldId id="623" r:id="rId16"/>
    <p:sldId id="632" r:id="rId17"/>
    <p:sldId id="633" r:id="rId18"/>
    <p:sldId id="624" r:id="rId19"/>
    <p:sldId id="635" r:id="rId20"/>
    <p:sldId id="636" r:id="rId21"/>
    <p:sldId id="66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p:restoredTop sz="94626"/>
  </p:normalViewPr>
  <p:slideViewPr>
    <p:cSldViewPr snapToGrid="0" snapToObjects="1">
      <p:cViewPr varScale="1">
        <p:scale>
          <a:sx n="121" d="100"/>
          <a:sy n="121" d="100"/>
        </p:scale>
        <p:origin x="17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FE82B-8CC8-A74E-B673-EB238EC2A91E}" type="datetimeFigureOut">
              <a:rPr lang="en-US" smtClean="0"/>
              <a:t>3/27/23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12BE4-0E62-0C4F-AC1F-4E74FAA25BD0}" type="slidenum">
              <a:rPr lang="en-US" smtClean="0"/>
              <a:t>‹#›</a:t>
            </a:fld>
            <a:endParaRPr lang="en-US" dirty="0"/>
          </a:p>
        </p:txBody>
      </p:sp>
    </p:spTree>
    <p:extLst>
      <p:ext uri="{BB962C8B-B14F-4D97-AF65-F5344CB8AC3E}">
        <p14:creationId xmlns:p14="http://schemas.microsoft.com/office/powerpoint/2010/main" val="18096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16</a:t>
            </a:fld>
            <a:endParaRPr lang="en-US" dirty="0"/>
          </a:p>
        </p:txBody>
      </p:sp>
    </p:spTree>
    <p:extLst>
      <p:ext uri="{BB962C8B-B14F-4D97-AF65-F5344CB8AC3E}">
        <p14:creationId xmlns:p14="http://schemas.microsoft.com/office/powerpoint/2010/main" val="77051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17</a:t>
            </a:fld>
            <a:endParaRPr lang="en-US" dirty="0"/>
          </a:p>
        </p:txBody>
      </p:sp>
    </p:spTree>
    <p:extLst>
      <p:ext uri="{BB962C8B-B14F-4D97-AF65-F5344CB8AC3E}">
        <p14:creationId xmlns:p14="http://schemas.microsoft.com/office/powerpoint/2010/main" val="56406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3/27/23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5"/>
            <a:ext cx="7285663" cy="1085568"/>
          </a:xfrm>
        </p:spPr>
        <p:txBody>
          <a:bodyPr>
            <a:noAutofit/>
          </a:bodyPr>
          <a:lstStyle/>
          <a:p>
            <a:r>
              <a:rPr lang="en-US" sz="4000" b="1" dirty="0">
                <a:latin typeface="Arial"/>
                <a:cs typeface="Arial"/>
              </a:rPr>
              <a:t>Long Take, Deep Focus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567" y="1455358"/>
            <a:ext cx="8229600" cy="4326549"/>
          </a:xfrm>
        </p:spPr>
      </p:pic>
    </p:spTree>
    <p:extLst>
      <p:ext uri="{BB962C8B-B14F-4D97-AF65-F5344CB8AC3E}">
        <p14:creationId xmlns:p14="http://schemas.microsoft.com/office/powerpoint/2010/main" val="24422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111246"/>
          </a:xfrm>
        </p:spPr>
        <p:txBody>
          <a:bodyPr>
            <a:normAutofit fontScale="25000" lnSpcReduction="20000"/>
          </a:bodyPr>
          <a:lstStyle/>
          <a:p>
            <a:pPr algn="l"/>
            <a:r>
              <a:rPr lang="en-US" sz="11200" b="1" dirty="0">
                <a:solidFill>
                  <a:srgbClr val="FF0000"/>
                </a:solidFill>
                <a:latin typeface="Arial" charset="0"/>
                <a:ea typeface="Arial" charset="0"/>
                <a:cs typeface="Arial" charset="0"/>
              </a:rPr>
              <a:t>Focus plane</a:t>
            </a:r>
            <a:r>
              <a:rPr lang="en-US" sz="11200" dirty="0">
                <a:latin typeface="Arial" charset="0"/>
                <a:ea typeface="Arial" charset="0"/>
                <a:cs typeface="Arial" charset="0"/>
              </a:rPr>
              <a:t> –  the plane at which the lens forms an image when focused on a given scene, measured as the distance from the film plane (the front surface of the film in a camera or projector).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Racking focus</a:t>
            </a:r>
            <a:r>
              <a:rPr lang="en-US" sz="11200" dirty="0">
                <a:latin typeface="Arial" charset="0"/>
                <a:ea typeface="Arial" charset="0"/>
                <a:cs typeface="Arial" charset="0"/>
              </a:rPr>
              <a:t> – shifting the area of sharp focus from one plane to another during a shot; the effect on screen is called </a:t>
            </a:r>
            <a:r>
              <a:rPr lang="en-US" sz="11200" dirty="0">
                <a:solidFill>
                  <a:srgbClr val="FF0000"/>
                </a:solidFill>
                <a:latin typeface="Arial" charset="0"/>
                <a:ea typeface="Arial" charset="0"/>
                <a:cs typeface="Arial" charset="0"/>
              </a:rPr>
              <a:t>rack-focus</a:t>
            </a:r>
            <a:r>
              <a:rPr lang="en-US" sz="11200" dirty="0">
                <a:latin typeface="Arial" charset="0"/>
                <a:ea typeface="Arial" charset="0"/>
                <a:cs typeface="Arial" charset="0"/>
              </a:rPr>
              <a:t>.</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Shallow focus</a:t>
            </a:r>
            <a:r>
              <a:rPr lang="en-US" sz="11200" dirty="0">
                <a:latin typeface="Arial" charset="0"/>
                <a:ea typeface="Arial" charset="0"/>
                <a:cs typeface="Arial" charset="0"/>
              </a:rPr>
              <a:t> – a restricted depth of field, which keeps only one plane in focus, the opposite of deep focus.</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Tracking shot</a:t>
            </a:r>
            <a:r>
              <a:rPr lang="en-US" sz="11200" dirty="0">
                <a:latin typeface="Arial" charset="0"/>
                <a:ea typeface="Arial" charset="0"/>
                <a:cs typeface="Arial" charset="0"/>
              </a:rPr>
              <a:t> – a mobile framing in which the camera glides horizontally on a moving support guided by rails, forward or back, left or right.</a:t>
            </a: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7438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210035"/>
          </a:xfrm>
        </p:spPr>
        <p:txBody>
          <a:bodyPr>
            <a:normAutofit fontScale="25000" lnSpcReduction="20000"/>
          </a:bodyPr>
          <a:lstStyle/>
          <a:p>
            <a:pPr algn="l"/>
            <a:r>
              <a:rPr lang="en-US" sz="11200" b="1" dirty="0">
                <a:solidFill>
                  <a:srgbClr val="FF0000"/>
                </a:solidFill>
                <a:latin typeface="Arial" charset="0"/>
                <a:ea typeface="Arial" charset="0"/>
                <a:cs typeface="Arial" charset="0"/>
              </a:rPr>
              <a:t>Dolly shot</a:t>
            </a:r>
            <a:r>
              <a:rPr lang="en-US" sz="11200" dirty="0">
                <a:latin typeface="Arial" charset="0"/>
                <a:ea typeface="Arial" charset="0"/>
                <a:cs typeface="Arial" charset="0"/>
              </a:rPr>
              <a:t> – a camera movement in which the camera attached to a moving support (on wheels) moves smoothly but in an irregular direction.</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Tilt </a:t>
            </a:r>
            <a:r>
              <a:rPr lang="en-US" sz="11200" b="1" dirty="0">
                <a:latin typeface="Arial" charset="0"/>
                <a:ea typeface="Arial" charset="0"/>
                <a:cs typeface="Arial" charset="0"/>
              </a:rPr>
              <a:t>–</a:t>
            </a:r>
            <a:r>
              <a:rPr lang="en-US" sz="11200" dirty="0">
                <a:latin typeface="Arial" charset="0"/>
                <a:ea typeface="Arial" charset="0"/>
                <a:cs typeface="Arial" charset="0"/>
              </a:rPr>
              <a:t> camera movement in which the camera swivels vertically on its axis, up or down.</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Pan</a:t>
            </a:r>
            <a:r>
              <a:rPr lang="en-US" sz="11200" dirty="0">
                <a:latin typeface="Arial" charset="0"/>
                <a:ea typeface="Arial" charset="0"/>
                <a:cs typeface="Arial" charset="0"/>
              </a:rPr>
              <a:t> - camera movement in which the camera swivels horizontally on its axis, from left to right or right to left.</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Crane shot</a:t>
            </a:r>
            <a:r>
              <a:rPr lang="en-US" sz="11200" dirty="0">
                <a:latin typeface="Arial" charset="0"/>
                <a:ea typeface="Arial" charset="0"/>
                <a:cs typeface="Arial" charset="0"/>
              </a:rPr>
              <a:t> – camera movement in which the camera appears to move freely above the ground.</a:t>
            </a:r>
          </a:p>
          <a:p>
            <a:pPr algn="l"/>
            <a:r>
              <a:rPr lang="en-US" sz="112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Aspect ratio</a:t>
            </a:r>
            <a:r>
              <a:rPr lang="en-US" sz="11200" dirty="0">
                <a:latin typeface="Arial" charset="0"/>
                <a:ea typeface="Arial" charset="0"/>
                <a:cs typeface="Arial" charset="0"/>
              </a:rPr>
              <a:t> – the relationship of the frame’s width to its height.</a:t>
            </a:r>
          </a:p>
          <a:p>
            <a:pPr algn="l"/>
            <a:endParaRPr lang="en-US" sz="112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193066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951" y="477788"/>
            <a:ext cx="6286205" cy="3678921"/>
          </a:xfrm>
          <a:prstGeom prst="rect">
            <a:avLst/>
          </a:prstGeom>
        </p:spPr>
      </p:pic>
      <p:sp>
        <p:nvSpPr>
          <p:cNvPr id="4" name="Subtitle 2"/>
          <p:cNvSpPr>
            <a:spLocks noGrp="1"/>
          </p:cNvSpPr>
          <p:nvPr>
            <p:ph type="subTitle" idx="1"/>
          </p:nvPr>
        </p:nvSpPr>
        <p:spPr>
          <a:xfrm>
            <a:off x="587179" y="4411891"/>
            <a:ext cx="8231748" cy="2446109"/>
          </a:xfrm>
        </p:spPr>
        <p:txBody>
          <a:bodyPr>
            <a:normAutofit fontScale="25000" lnSpcReduction="20000"/>
          </a:bodyPr>
          <a:lstStyle/>
          <a:p>
            <a:pPr algn="l"/>
            <a:r>
              <a:rPr lang="en-US" sz="11200" b="1" dirty="0">
                <a:solidFill>
                  <a:srgbClr val="FF0000"/>
                </a:solidFill>
                <a:latin typeface="Arial" charset="0"/>
                <a:ea typeface="Arial" charset="0"/>
                <a:cs typeface="Arial" charset="0"/>
              </a:rPr>
              <a:t>Academy ratio</a:t>
            </a:r>
            <a:r>
              <a:rPr lang="en-US" sz="11200" dirty="0">
                <a:latin typeface="Arial" charset="0"/>
                <a:ea typeface="Arial" charset="0"/>
                <a:cs typeface="Arial" charset="0"/>
              </a:rPr>
              <a:t> – standardized shape of film frame established by the Academy of Motion Picture Arts and Sciences.  In the original ratio, the frame was 1 1/3 times as wide as it was high (1.33:1); later the width was normalized at 1.85 times the height (1.85:1).</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124890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587179" y="140927"/>
            <a:ext cx="4697202" cy="6567424"/>
          </a:xfrm>
        </p:spPr>
        <p:txBody>
          <a:bodyPr>
            <a:normAutofit lnSpcReduction="10000"/>
          </a:bodyPr>
          <a:lstStyle/>
          <a:p>
            <a:pPr algn="l"/>
            <a:r>
              <a:rPr lang="en-US" sz="2800" b="1" dirty="0">
                <a:solidFill>
                  <a:srgbClr val="FF0000"/>
                </a:solidFill>
                <a:latin typeface="Arial" charset="0"/>
                <a:ea typeface="Arial" charset="0"/>
                <a:cs typeface="Arial" charset="0"/>
              </a:rPr>
              <a:t>Widescreen</a:t>
            </a:r>
            <a:r>
              <a:rPr lang="en-US" sz="2800" dirty="0">
                <a:latin typeface="Arial" charset="0"/>
                <a:ea typeface="Arial" charset="0"/>
                <a:cs typeface="Arial" charset="0"/>
              </a:rPr>
              <a:t> – aspect ratio wider than (1.33:1), standard widescreen ratio US (1.85:1), GB (1.66:1), Cinemascope (2.35:1)</a:t>
            </a:r>
          </a:p>
          <a:p>
            <a:pPr algn="l"/>
            <a:endParaRPr lang="en-US" sz="2800" dirty="0">
              <a:latin typeface="Arial" charset="0"/>
              <a:ea typeface="Arial" charset="0"/>
              <a:cs typeface="Arial" charset="0"/>
            </a:endParaRPr>
          </a:p>
          <a:p>
            <a:pPr algn="l"/>
            <a:r>
              <a:rPr lang="en-US" sz="2800" b="1" dirty="0">
                <a:solidFill>
                  <a:srgbClr val="FF0000"/>
                </a:solidFill>
                <a:latin typeface="Arial" charset="0"/>
                <a:ea typeface="Arial" charset="0"/>
                <a:cs typeface="Arial" charset="0"/>
              </a:rPr>
              <a:t>Anamorphic lens</a:t>
            </a:r>
            <a:r>
              <a:rPr lang="en-US" sz="2800" dirty="0">
                <a:latin typeface="Arial" charset="0"/>
                <a:ea typeface="Arial" charset="0"/>
                <a:cs typeface="Arial" charset="0"/>
              </a:rPr>
              <a:t> – a lens for making wide screen films using regular Academy ratio frame size.  The camera lens takes in a wide field of view and squeezes it onto the frame, and a similar projector lens un-squeezes the image onto a wide theater screen.</a:t>
            </a:r>
          </a:p>
          <a:p>
            <a:pPr algn="l"/>
            <a:endParaRPr lang="en-US" sz="28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7000" dirty="0">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381" y="3652223"/>
            <a:ext cx="3657600" cy="3056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81" y="140927"/>
            <a:ext cx="3657600" cy="3511296"/>
          </a:xfrm>
          <a:prstGeom prst="rect">
            <a:avLst/>
          </a:prstGeom>
        </p:spPr>
      </p:pic>
    </p:spTree>
    <p:extLst>
      <p:ext uri="{BB962C8B-B14F-4D97-AF65-F5344CB8AC3E}">
        <p14:creationId xmlns:p14="http://schemas.microsoft.com/office/powerpoint/2010/main" val="24034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21" y="976388"/>
            <a:ext cx="5878697" cy="6124754"/>
          </a:xfrm>
          <a:prstGeom prst="rect">
            <a:avLst/>
          </a:prstGeom>
          <a:noFill/>
        </p:spPr>
        <p:txBody>
          <a:bodyPr wrap="square" rtlCol="0">
            <a:spAutoFit/>
          </a:bodyPr>
          <a:lstStyle/>
          <a:p>
            <a:pPr marL="457200" indent="-457200">
              <a:buFont typeface="Arial" charset="0"/>
              <a:buChar char="•"/>
            </a:pPr>
            <a:r>
              <a:rPr lang="en-US" sz="2800" dirty="0">
                <a:latin typeface="Arial"/>
                <a:cs typeface="Arial"/>
              </a:rPr>
              <a:t>Actor, director, and writer who began acting and directing theatre in his mid teens to early 20s, directed his first feature film at age 24.</a:t>
            </a:r>
          </a:p>
          <a:p>
            <a:pPr marL="457200" indent="-457200">
              <a:buFont typeface="Arial" charset="0"/>
              <a:buChar char="•"/>
            </a:pPr>
            <a:endParaRPr lang="en-US" sz="2800" dirty="0">
              <a:latin typeface="Arial"/>
              <a:cs typeface="Arial"/>
            </a:endParaRPr>
          </a:p>
          <a:p>
            <a:pPr marL="457200" indent="-457200">
              <a:buFont typeface="Arial" charset="0"/>
              <a:buChar char="•"/>
            </a:pPr>
            <a:r>
              <a:rPr lang="en-US" sz="2800" dirty="0">
                <a:latin typeface="Arial"/>
                <a:cs typeface="Arial"/>
              </a:rPr>
              <a:t>Know for his works </a:t>
            </a:r>
            <a:r>
              <a:rPr lang="en-US" sz="2800" i="1" dirty="0">
                <a:latin typeface="Arial"/>
                <a:cs typeface="Arial"/>
              </a:rPr>
              <a:t>Macbeth </a:t>
            </a:r>
            <a:r>
              <a:rPr lang="en-US" sz="2800" dirty="0">
                <a:latin typeface="Arial"/>
                <a:cs typeface="Arial"/>
              </a:rPr>
              <a:t>(Federal Theatre Project), </a:t>
            </a:r>
            <a:r>
              <a:rPr lang="en-US" sz="2800" i="1" dirty="0">
                <a:latin typeface="Arial"/>
                <a:cs typeface="Arial"/>
              </a:rPr>
              <a:t>The War of the Worlds</a:t>
            </a:r>
            <a:r>
              <a:rPr lang="en-US" sz="2800" dirty="0">
                <a:latin typeface="Arial"/>
                <a:cs typeface="Arial"/>
              </a:rPr>
              <a:t> (radio), </a:t>
            </a:r>
            <a:r>
              <a:rPr lang="en-US" sz="2800" i="1" dirty="0">
                <a:latin typeface="Arial"/>
                <a:cs typeface="Arial"/>
              </a:rPr>
              <a:t>Citizen Kane </a:t>
            </a:r>
            <a:r>
              <a:rPr lang="en-US" sz="2800" dirty="0">
                <a:latin typeface="Arial"/>
                <a:cs typeface="Arial"/>
              </a:rPr>
              <a:t>(film)</a:t>
            </a:r>
          </a:p>
          <a:p>
            <a:pPr marL="457200" indent="-457200">
              <a:buFont typeface="Arial" charset="0"/>
              <a:buChar char="•"/>
            </a:pPr>
            <a:endParaRPr lang="en-US" sz="2800" dirty="0">
              <a:latin typeface="Arial"/>
              <a:cs typeface="Arial"/>
            </a:endParaRPr>
          </a:p>
          <a:p>
            <a:pPr marL="457200" indent="-457200">
              <a:buFont typeface="Arial" charset="0"/>
              <a:buChar char="•"/>
            </a:pPr>
            <a:r>
              <a:rPr lang="en-US" sz="2800" dirty="0">
                <a:latin typeface="Arial"/>
                <a:cs typeface="Arial"/>
              </a:rPr>
              <a:t>Considered an auteur</a:t>
            </a:r>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endParaRPr lang="en-US" sz="2800" dirty="0">
              <a:latin typeface="Arial"/>
              <a:ea typeface="Arial" charset="0"/>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019" y="2480156"/>
            <a:ext cx="2727846" cy="20685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928" y="4722456"/>
            <a:ext cx="2669937" cy="19719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019" y="223208"/>
            <a:ext cx="2727846" cy="2072879"/>
          </a:xfrm>
          <a:prstGeom prst="rect">
            <a:avLst/>
          </a:prstGeom>
        </p:spPr>
      </p:pic>
      <p:sp>
        <p:nvSpPr>
          <p:cNvPr id="10" name="Rectangle 9"/>
          <p:cNvSpPr/>
          <p:nvPr/>
        </p:nvSpPr>
        <p:spPr>
          <a:xfrm>
            <a:off x="320322" y="223208"/>
            <a:ext cx="5878697" cy="646331"/>
          </a:xfrm>
          <a:prstGeom prst="rect">
            <a:avLst/>
          </a:prstGeom>
        </p:spPr>
        <p:txBody>
          <a:bodyPr wrap="square">
            <a:spAutoFit/>
          </a:bodyPr>
          <a:lstStyle/>
          <a:p>
            <a:r>
              <a:rPr lang="en-US" sz="3600" b="1" dirty="0">
                <a:latin typeface="Arial"/>
                <a:cs typeface="Arial"/>
              </a:rPr>
              <a:t>Orson Welles (1915-1985)</a:t>
            </a:r>
          </a:p>
        </p:txBody>
      </p:sp>
      <p:sp>
        <p:nvSpPr>
          <p:cNvPr id="3" name="Rectangle 2"/>
          <p:cNvSpPr/>
          <p:nvPr/>
        </p:nvSpPr>
        <p:spPr>
          <a:xfrm>
            <a:off x="3579391" y="6375707"/>
            <a:ext cx="2619627" cy="307777"/>
          </a:xfrm>
          <a:prstGeom prst="rect">
            <a:avLst/>
          </a:prstGeom>
        </p:spPr>
        <p:txBody>
          <a:bodyPr wrap="none">
            <a:spAutoFit/>
          </a:bodyPr>
          <a:lstStyle/>
          <a:p>
            <a:pPr algn="r"/>
            <a:r>
              <a:rPr lang="en-US" sz="1400" dirty="0">
                <a:latin typeface="Arial"/>
                <a:cs typeface="Arial"/>
              </a:rPr>
              <a:t>Images from 1938, 1947, 1958</a:t>
            </a:r>
          </a:p>
        </p:txBody>
      </p:sp>
    </p:spTree>
    <p:extLst>
      <p:ext uri="{BB962C8B-B14F-4D97-AF65-F5344CB8AC3E}">
        <p14:creationId xmlns:p14="http://schemas.microsoft.com/office/powerpoint/2010/main" val="113032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22" y="1218174"/>
            <a:ext cx="4995958" cy="5262979"/>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Welles’s first film, in which he was producer, co-screenwriter (with Herman Mankiewicz), director, and star.</a:t>
            </a: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r>
              <a:rPr lang="en-US" sz="2800" dirty="0">
                <a:latin typeface="Arial" charset="0"/>
                <a:ea typeface="Arial" charset="0"/>
                <a:cs typeface="Arial" charset="0"/>
              </a:rPr>
              <a:t>Consistently topped critics' polls for “greatest film of all time”, also 2 polls with film directors in 1992 and 2002 ran by the British Film Institute.</a:t>
            </a:r>
          </a:p>
        </p:txBody>
      </p:sp>
      <p:sp>
        <p:nvSpPr>
          <p:cNvPr id="10" name="Rectangle 9"/>
          <p:cNvSpPr/>
          <p:nvPr/>
        </p:nvSpPr>
        <p:spPr>
          <a:xfrm>
            <a:off x="320322" y="223208"/>
            <a:ext cx="7048041" cy="769441"/>
          </a:xfrm>
          <a:prstGeom prst="rect">
            <a:avLst/>
          </a:prstGeom>
        </p:spPr>
        <p:txBody>
          <a:bodyPr wrap="square">
            <a:spAutoFit/>
          </a:bodyPr>
          <a:lstStyle/>
          <a:p>
            <a:r>
              <a:rPr lang="en-US" sz="4400" b="1" i="1" dirty="0">
                <a:latin typeface="Arial"/>
                <a:cs typeface="Arial"/>
              </a:rPr>
              <a:t>Citizen Kane </a:t>
            </a:r>
            <a:r>
              <a:rPr lang="en-US" sz="4400" b="1" dirty="0">
                <a:latin typeface="Arial"/>
                <a:cs typeface="Arial"/>
              </a:rPr>
              <a:t>(1941)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280" y="1367029"/>
            <a:ext cx="3561905" cy="4452381"/>
          </a:xfrm>
          <a:prstGeom prst="rect">
            <a:avLst/>
          </a:prstGeom>
        </p:spPr>
      </p:pic>
    </p:spTree>
    <p:extLst>
      <p:ext uri="{BB962C8B-B14F-4D97-AF65-F5344CB8AC3E}">
        <p14:creationId xmlns:p14="http://schemas.microsoft.com/office/powerpoint/2010/main" val="165130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280" y="236052"/>
            <a:ext cx="4209148" cy="4401205"/>
          </a:xfrm>
          <a:prstGeom prst="rect">
            <a:avLst/>
          </a:prstGeom>
          <a:noFill/>
        </p:spPr>
        <p:txBody>
          <a:bodyPr wrap="square" rtlCol="0">
            <a:spAutoFit/>
          </a:bodyPr>
          <a:lstStyle/>
          <a:p>
            <a:pPr marL="457200" lvl="0" indent="-457200">
              <a:buFont typeface="Arial" charset="0"/>
              <a:buChar char="•"/>
            </a:pPr>
            <a:r>
              <a:rPr lang="en-US" sz="2800" dirty="0">
                <a:latin typeface="Arial" charset="0"/>
                <a:ea typeface="Arial" charset="0"/>
                <a:cs typeface="Arial" charset="0"/>
              </a:rPr>
              <a:t>Welles collaborated with cinematographer Gregg Toland to perfect the method of deep-focus photography</a:t>
            </a:r>
          </a:p>
          <a:p>
            <a:pPr marL="457200" lvl="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a:ea typeface="Arial" charset="0"/>
                <a:cs typeface="Arial"/>
              </a:rPr>
              <a:t>Welles casted mostly</a:t>
            </a:r>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428" y="234296"/>
            <a:ext cx="4287032" cy="3454123"/>
          </a:xfrm>
          <a:prstGeom prst="rect">
            <a:avLst/>
          </a:prstGeom>
        </p:spPr>
      </p:pic>
      <p:sp>
        <p:nvSpPr>
          <p:cNvPr id="4" name="Rectangle 3"/>
          <p:cNvSpPr/>
          <p:nvPr/>
        </p:nvSpPr>
        <p:spPr>
          <a:xfrm>
            <a:off x="437280" y="3686663"/>
            <a:ext cx="8496180" cy="3539430"/>
          </a:xfrm>
          <a:prstGeom prst="rect">
            <a:avLst/>
          </a:prstGeom>
        </p:spPr>
        <p:txBody>
          <a:bodyPr wrap="square">
            <a:spAutoFit/>
          </a:bodyPr>
          <a:lstStyle/>
          <a:p>
            <a:pPr lvl="1"/>
            <a:r>
              <a:rPr lang="en-US" sz="2800" dirty="0">
                <a:latin typeface="Arial"/>
                <a:ea typeface="Arial" charset="0"/>
                <a:cs typeface="Arial"/>
              </a:rPr>
              <a:t>theatre and radio actors from his repertory company</a:t>
            </a:r>
          </a:p>
          <a:p>
            <a:pPr lvl="1"/>
            <a:endParaRPr lang="en-US" sz="2800" dirty="0">
              <a:latin typeface="Arial"/>
              <a:ea typeface="Arial" charset="0"/>
              <a:cs typeface="Arial"/>
            </a:endParaRPr>
          </a:p>
          <a:p>
            <a:pPr marL="457200" indent="-457200">
              <a:buFont typeface="Arial" charset="0"/>
              <a:buChar char="•"/>
            </a:pPr>
            <a:r>
              <a:rPr lang="en-US" sz="2800" dirty="0">
                <a:latin typeface="Arial"/>
                <a:ea typeface="Arial" charset="0"/>
                <a:cs typeface="Arial"/>
              </a:rPr>
              <a:t>Hearst ban and censorship attempts</a:t>
            </a:r>
          </a:p>
          <a:p>
            <a:pPr marL="457200" indent="-457200">
              <a:buFont typeface="Arial" charset="0"/>
              <a:buChar char="•"/>
            </a:pPr>
            <a:endParaRPr lang="en-US" sz="2800" dirty="0">
              <a:latin typeface="Arial"/>
              <a:ea typeface="Arial" charset="0"/>
              <a:cs typeface="Arial"/>
            </a:endParaRPr>
          </a:p>
          <a:p>
            <a:pPr marL="457200" indent="-457200">
              <a:buFont typeface="Arial" charset="0"/>
              <a:buChar char="•"/>
            </a:pPr>
            <a:r>
              <a:rPr lang="en-US" sz="2800" dirty="0">
                <a:latin typeface="Arial"/>
                <a:ea typeface="Arial" charset="0"/>
                <a:cs typeface="Arial"/>
              </a:rPr>
              <a:t>First fake documentary? Or fictional biography? </a:t>
            </a:r>
          </a:p>
          <a:p>
            <a:pPr lvl="1"/>
            <a:endParaRPr lang="en-US" sz="2800" dirty="0">
              <a:latin typeface="Arial"/>
              <a:ea typeface="Arial" charset="0"/>
              <a:cs typeface="Arial"/>
            </a:endParaRPr>
          </a:p>
          <a:p>
            <a:pPr lvl="1"/>
            <a:endParaRPr lang="en-US" sz="2800" dirty="0">
              <a:latin typeface="Arial"/>
              <a:ea typeface="Arial" charset="0"/>
              <a:cs typeface="Arial"/>
            </a:endParaRPr>
          </a:p>
        </p:txBody>
      </p:sp>
    </p:spTree>
    <p:extLst>
      <p:ext uri="{BB962C8B-B14F-4D97-AF65-F5344CB8AC3E}">
        <p14:creationId xmlns:p14="http://schemas.microsoft.com/office/powerpoint/2010/main" val="8099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133231"/>
            <a:ext cx="8599990" cy="6186309"/>
          </a:xfrm>
          <a:prstGeom prst="rect">
            <a:avLst/>
          </a:prstGeom>
          <a:noFill/>
        </p:spPr>
        <p:txBody>
          <a:bodyPr wrap="square" rtlCol="0">
            <a:spAutoFit/>
          </a:bodyPr>
          <a:lstStyle/>
          <a:p>
            <a:r>
              <a:rPr lang="en-US" sz="2800" dirty="0">
                <a:latin typeface="Arial"/>
                <a:ea typeface="Arial" charset="0"/>
                <a:cs typeface="Arial"/>
              </a:rPr>
              <a:t>Working in groups, and starting with the film’s formal elements </a:t>
            </a:r>
            <a:r>
              <a:rPr lang="mr-IN" sz="2800" dirty="0">
                <a:latin typeface="Arial"/>
                <a:ea typeface="Arial" charset="0"/>
                <a:cs typeface="Arial"/>
              </a:rPr>
              <a:t>–</a:t>
            </a:r>
            <a:r>
              <a:rPr lang="en-US" sz="2800" dirty="0">
                <a:latin typeface="Arial"/>
                <a:ea typeface="Arial" charset="0"/>
                <a:cs typeface="Arial"/>
              </a:rPr>
              <a:t> analyze, discussion, and formulate the following narrative elements:</a:t>
            </a:r>
          </a:p>
          <a:p>
            <a:endParaRPr lang="en-US" sz="3200" dirty="0">
              <a:latin typeface="Arial"/>
              <a:ea typeface="Arial" charset="0"/>
              <a:cs typeface="Arial"/>
            </a:endParaRPr>
          </a:p>
          <a:p>
            <a:pPr marL="514350" indent="-514350">
              <a:buFont typeface="+mj-lt"/>
              <a:buAutoNum type="arabicPeriod"/>
            </a:pPr>
            <a:r>
              <a:rPr lang="en-US" sz="3200" dirty="0">
                <a:latin typeface="Arial" charset="0"/>
                <a:ea typeface="Arial" charset="0"/>
                <a:cs typeface="Arial" charset="0"/>
              </a:rPr>
              <a:t>Story and characters</a:t>
            </a:r>
          </a:p>
          <a:p>
            <a:pPr marL="514350" indent="-514350">
              <a:buFont typeface="+mj-lt"/>
              <a:buAutoNum type="arabicPeriod"/>
            </a:pPr>
            <a:endParaRPr lang="en-US" sz="3200" dirty="0">
              <a:latin typeface="Arial" charset="0"/>
              <a:ea typeface="Arial" charset="0"/>
              <a:cs typeface="Arial" charset="0"/>
            </a:endParaRPr>
          </a:p>
          <a:p>
            <a:pPr marL="514350" indent="-514350">
              <a:buFont typeface="+mj-lt"/>
              <a:buAutoNum type="arabicPeriod"/>
            </a:pPr>
            <a:r>
              <a:rPr lang="en-US" sz="3200" dirty="0">
                <a:latin typeface="Arial" charset="0"/>
                <a:ea typeface="Arial" charset="0"/>
                <a:cs typeface="Arial" charset="0"/>
              </a:rPr>
              <a:t>Time and space</a:t>
            </a:r>
          </a:p>
          <a:p>
            <a:pPr marL="514350" indent="-514350">
              <a:buFont typeface="+mj-lt"/>
              <a:buAutoNum type="arabicPeriod"/>
            </a:pPr>
            <a:endParaRPr lang="en-US" sz="3200" dirty="0">
              <a:latin typeface="Arial" charset="0"/>
              <a:ea typeface="Arial" charset="0"/>
              <a:cs typeface="Arial" charset="0"/>
            </a:endParaRPr>
          </a:p>
          <a:p>
            <a:pPr marL="514350" indent="-514350">
              <a:buFont typeface="+mj-lt"/>
              <a:buAutoNum type="arabicPeriod"/>
            </a:pPr>
            <a:r>
              <a:rPr lang="en-US" sz="3200" dirty="0">
                <a:latin typeface="Arial" charset="0"/>
                <a:ea typeface="Arial" charset="0"/>
                <a:cs typeface="Arial" charset="0"/>
              </a:rPr>
              <a:t>Plot type(s)</a:t>
            </a:r>
          </a:p>
          <a:p>
            <a:pPr marL="514350" indent="-514350">
              <a:buFont typeface="+mj-lt"/>
              <a:buAutoNum type="arabicPeriod"/>
            </a:pPr>
            <a:endParaRPr lang="en-US" sz="3200" dirty="0">
              <a:latin typeface="Arial" charset="0"/>
              <a:ea typeface="Arial" charset="0"/>
              <a:cs typeface="Arial" charset="0"/>
            </a:endParaRPr>
          </a:p>
          <a:p>
            <a:pPr marL="514350" indent="-514350">
              <a:buFont typeface="+mj-lt"/>
              <a:buAutoNum type="arabicPeriod"/>
            </a:pPr>
            <a:r>
              <a:rPr lang="en-US" sz="3200" dirty="0">
                <a:latin typeface="Arial" charset="0"/>
                <a:ea typeface="Arial" charset="0"/>
                <a:cs typeface="Arial" charset="0"/>
              </a:rPr>
              <a:t>Narration and narrator</a:t>
            </a: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p:txBody>
      </p:sp>
      <p:sp>
        <p:nvSpPr>
          <p:cNvPr id="6" name="TextBox 5"/>
          <p:cNvSpPr txBox="1"/>
          <p:nvPr/>
        </p:nvSpPr>
        <p:spPr>
          <a:xfrm>
            <a:off x="277792" y="297754"/>
            <a:ext cx="8599990" cy="707886"/>
          </a:xfrm>
          <a:prstGeom prst="rect">
            <a:avLst/>
          </a:prstGeom>
          <a:noFill/>
        </p:spPr>
        <p:txBody>
          <a:bodyPr wrap="square" rtlCol="0">
            <a:spAutoFit/>
          </a:bodyPr>
          <a:lstStyle/>
          <a:p>
            <a:r>
              <a:rPr lang="en-US" sz="4000" b="1" i="1" dirty="0">
                <a:latin typeface="Arial" charset="0"/>
                <a:ea typeface="Arial" charset="0"/>
                <a:cs typeface="Arial" charset="0"/>
              </a:rPr>
              <a:t>Citizen Kane </a:t>
            </a:r>
            <a:r>
              <a:rPr lang="en-US" sz="4000" b="1" dirty="0">
                <a:latin typeface="Arial" charset="0"/>
                <a:ea typeface="Arial" charset="0"/>
                <a:cs typeface="Arial" charset="0"/>
              </a:rPr>
              <a:t>narrative analysis:</a:t>
            </a:r>
          </a:p>
        </p:txBody>
      </p:sp>
    </p:spTree>
    <p:extLst>
      <p:ext uri="{BB962C8B-B14F-4D97-AF65-F5344CB8AC3E}">
        <p14:creationId xmlns:p14="http://schemas.microsoft.com/office/powerpoint/2010/main" val="142378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133231"/>
            <a:ext cx="8599990" cy="2677656"/>
          </a:xfrm>
          <a:prstGeom prst="rect">
            <a:avLst/>
          </a:prstGeom>
          <a:noFill/>
        </p:spPr>
        <p:txBody>
          <a:bodyPr wrap="square" rtlCol="0">
            <a:spAutoFit/>
          </a:bodyPr>
          <a:lstStyle/>
          <a:p>
            <a:r>
              <a:rPr lang="en-US" sz="2800" dirty="0">
                <a:latin typeface="Arial"/>
                <a:ea typeface="Arial" charset="0"/>
                <a:cs typeface="Arial"/>
              </a:rPr>
              <a:t>Relate the analysis your group came up with to the specific scene shown.  </a:t>
            </a:r>
          </a:p>
          <a:p>
            <a:endParaRPr lang="en-US" sz="2800" dirty="0">
              <a:latin typeface="Arial"/>
              <a:ea typeface="Arial" charset="0"/>
              <a:cs typeface="Arial"/>
            </a:endParaRPr>
          </a:p>
          <a:p>
            <a:endParaRPr lang="en-US" sz="2800" dirty="0">
              <a:latin typeface="Arial"/>
              <a:ea typeface="Arial" charset="0"/>
              <a:cs typeface="Arial"/>
            </a:endParaRP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p:txBody>
      </p:sp>
      <p:sp>
        <p:nvSpPr>
          <p:cNvPr id="6" name="TextBox 5"/>
          <p:cNvSpPr txBox="1"/>
          <p:nvPr/>
        </p:nvSpPr>
        <p:spPr>
          <a:xfrm>
            <a:off x="277792" y="297754"/>
            <a:ext cx="8599990" cy="707886"/>
          </a:xfrm>
          <a:prstGeom prst="rect">
            <a:avLst/>
          </a:prstGeom>
          <a:noFill/>
        </p:spPr>
        <p:txBody>
          <a:bodyPr wrap="square" rtlCol="0">
            <a:spAutoFit/>
          </a:bodyPr>
          <a:lstStyle/>
          <a:p>
            <a:r>
              <a:rPr lang="en-US" sz="4000" b="1" i="1" dirty="0">
                <a:latin typeface="Arial" charset="0"/>
                <a:ea typeface="Arial" charset="0"/>
                <a:cs typeface="Arial" charset="0"/>
              </a:rPr>
              <a:t>Citizen Kane </a:t>
            </a:r>
            <a:r>
              <a:rPr lang="en-US" sz="4000" b="1" dirty="0">
                <a:latin typeface="Arial" charset="0"/>
                <a:ea typeface="Arial" charset="0"/>
                <a:cs typeface="Arial" charset="0"/>
              </a:rPr>
              <a:t>narrative analysis:</a:t>
            </a:r>
          </a:p>
        </p:txBody>
      </p:sp>
    </p:spTree>
    <p:extLst>
      <p:ext uri="{BB962C8B-B14F-4D97-AF65-F5344CB8AC3E}">
        <p14:creationId xmlns:p14="http://schemas.microsoft.com/office/powerpoint/2010/main" val="13056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469225"/>
            <a:ext cx="8599990" cy="4832092"/>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Plan séquence (sequence shot) – an entire scene rendered only in one shot.</a:t>
            </a:r>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r>
              <a:rPr lang="en-US" sz="2800" dirty="0">
                <a:latin typeface="Arial" charset="0"/>
                <a:ea typeface="Arial" charset="0"/>
                <a:cs typeface="Arial" charset="0"/>
              </a:rPr>
              <a:t>Emphasis on camera movement, performance, mise-en-scène instead of editing</a:t>
            </a:r>
          </a:p>
          <a:p>
            <a:pPr marL="457200" indent="-457200" fontAlgn="base">
              <a:buFont typeface="Arial" charset="0"/>
              <a:buChar char="•"/>
            </a:pPr>
            <a:endParaRPr lang="en-US" sz="2800" dirty="0">
              <a:latin typeface="Arial" charset="0"/>
              <a:ea typeface="Arial" charset="0"/>
              <a:cs typeface="Arial" charset="0"/>
            </a:endParaRPr>
          </a:p>
          <a:p>
            <a:pPr marL="457200" indent="-457200" fontAlgn="base">
              <a:buFont typeface="Arial" charset="0"/>
              <a:buChar char="•"/>
            </a:pPr>
            <a:r>
              <a:rPr lang="en-US" sz="2800" dirty="0">
                <a:latin typeface="Arial" charset="0"/>
                <a:ea typeface="Arial" charset="0"/>
                <a:cs typeface="Arial" charset="0"/>
              </a:rPr>
              <a:t>Focus on the actor’s sustained performance</a:t>
            </a:r>
          </a:p>
          <a:p>
            <a:pPr marL="457200" indent="-457200" fontAlgn="base">
              <a:buFont typeface="Arial" charset="0"/>
              <a:buChar char="•"/>
            </a:pPr>
            <a:endParaRPr lang="en-US" sz="2800" dirty="0">
              <a:latin typeface="Arial" charset="0"/>
              <a:ea typeface="Arial" charset="0"/>
              <a:cs typeface="Arial" charset="0"/>
            </a:endParaRPr>
          </a:p>
          <a:p>
            <a:pPr marL="457200" indent="-457200" fontAlgn="base">
              <a:buFont typeface="Arial" charset="0"/>
              <a:buChar char="•"/>
            </a:pPr>
            <a:r>
              <a:rPr lang="en-US" sz="2800" dirty="0">
                <a:latin typeface="Arial" charset="0"/>
                <a:ea typeface="Arial" charset="0"/>
                <a:cs typeface="Arial" charset="0"/>
              </a:rPr>
              <a:t>Influence of expressionist film in the use of mise-en-scène to tell the story</a:t>
            </a:r>
          </a:p>
          <a:p>
            <a:pPr marL="457200" indent="-457200" fontAlgn="base">
              <a:buFont typeface="Arial" charset="0"/>
              <a:buChar char="•"/>
            </a:pPr>
            <a:endParaRPr lang="en-US" sz="2800" dirty="0">
              <a:latin typeface="Arial" charset="0"/>
              <a:ea typeface="Arial" charset="0"/>
              <a:cs typeface="Arial" charset="0"/>
            </a:endParaRPr>
          </a:p>
        </p:txBody>
      </p:sp>
      <p:sp>
        <p:nvSpPr>
          <p:cNvPr id="6" name="TextBox 5"/>
          <p:cNvSpPr txBox="1"/>
          <p:nvPr/>
        </p:nvSpPr>
        <p:spPr>
          <a:xfrm>
            <a:off x="277792" y="297754"/>
            <a:ext cx="8599990" cy="769441"/>
          </a:xfrm>
          <a:prstGeom prst="rect">
            <a:avLst/>
          </a:prstGeom>
          <a:noFill/>
        </p:spPr>
        <p:txBody>
          <a:bodyPr wrap="square" rtlCol="0">
            <a:spAutoFit/>
          </a:bodyPr>
          <a:lstStyle/>
          <a:p>
            <a:pPr fontAlgn="base"/>
            <a:r>
              <a:rPr lang="en-US" sz="4400" b="1" dirty="0">
                <a:latin typeface="Arial"/>
                <a:cs typeface="Arial"/>
              </a:rPr>
              <a:t>Long Take</a:t>
            </a:r>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85353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133231"/>
            <a:ext cx="8599990" cy="3108543"/>
          </a:xfrm>
          <a:prstGeom prst="rect">
            <a:avLst/>
          </a:prstGeom>
          <a:noFill/>
        </p:spPr>
        <p:txBody>
          <a:bodyPr wrap="square" rtlCol="0">
            <a:spAutoFit/>
          </a:bodyPr>
          <a:lstStyle/>
          <a:p>
            <a:r>
              <a:rPr lang="en-US" sz="2800" dirty="0">
                <a:latin typeface="Arial"/>
                <a:ea typeface="Arial" charset="0"/>
                <a:cs typeface="Arial"/>
              </a:rPr>
              <a:t>Relate the analysis your group came up with to the specific scene shown.  </a:t>
            </a:r>
          </a:p>
          <a:p>
            <a:endParaRPr lang="en-US" sz="2800" dirty="0">
              <a:latin typeface="Arial"/>
              <a:ea typeface="Arial" charset="0"/>
              <a:cs typeface="Arial"/>
            </a:endParaRPr>
          </a:p>
          <a:p>
            <a:r>
              <a:rPr lang="en-US" sz="2800" dirty="0">
                <a:latin typeface="Arial"/>
                <a:ea typeface="Arial" charset="0"/>
                <a:cs typeface="Arial"/>
              </a:rPr>
              <a:t>How do they match up?  </a:t>
            </a:r>
          </a:p>
          <a:p>
            <a:endParaRPr lang="en-US" sz="2800" dirty="0">
              <a:latin typeface="Arial"/>
              <a:ea typeface="Arial" charset="0"/>
              <a:cs typeface="Arial"/>
            </a:endParaRP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p:txBody>
      </p:sp>
      <p:sp>
        <p:nvSpPr>
          <p:cNvPr id="6" name="TextBox 5"/>
          <p:cNvSpPr txBox="1"/>
          <p:nvPr/>
        </p:nvSpPr>
        <p:spPr>
          <a:xfrm>
            <a:off x="277792" y="297754"/>
            <a:ext cx="8599990" cy="707886"/>
          </a:xfrm>
          <a:prstGeom prst="rect">
            <a:avLst/>
          </a:prstGeom>
          <a:noFill/>
        </p:spPr>
        <p:txBody>
          <a:bodyPr wrap="square" rtlCol="0">
            <a:spAutoFit/>
          </a:bodyPr>
          <a:lstStyle/>
          <a:p>
            <a:r>
              <a:rPr lang="en-US" sz="4000" b="1" i="1" dirty="0">
                <a:latin typeface="Arial" charset="0"/>
                <a:ea typeface="Arial" charset="0"/>
                <a:cs typeface="Arial" charset="0"/>
              </a:rPr>
              <a:t>Citizen Kane </a:t>
            </a:r>
            <a:r>
              <a:rPr lang="en-US" sz="4000" b="1" dirty="0">
                <a:latin typeface="Arial" charset="0"/>
                <a:ea typeface="Arial" charset="0"/>
                <a:cs typeface="Arial" charset="0"/>
              </a:rPr>
              <a:t>narrative analysis:</a:t>
            </a:r>
          </a:p>
        </p:txBody>
      </p:sp>
    </p:spTree>
    <p:extLst>
      <p:ext uri="{BB962C8B-B14F-4D97-AF65-F5344CB8AC3E}">
        <p14:creationId xmlns:p14="http://schemas.microsoft.com/office/powerpoint/2010/main" val="161027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133231"/>
            <a:ext cx="8599990" cy="3539430"/>
          </a:xfrm>
          <a:prstGeom prst="rect">
            <a:avLst/>
          </a:prstGeom>
          <a:noFill/>
        </p:spPr>
        <p:txBody>
          <a:bodyPr wrap="square" rtlCol="0">
            <a:spAutoFit/>
          </a:bodyPr>
          <a:lstStyle/>
          <a:p>
            <a:r>
              <a:rPr lang="en-US" sz="2800" dirty="0">
                <a:latin typeface="Arial"/>
                <a:ea typeface="Arial" charset="0"/>
                <a:cs typeface="Arial"/>
              </a:rPr>
              <a:t>Relate the analysis your group came up with to the specific scene shown.  </a:t>
            </a:r>
          </a:p>
          <a:p>
            <a:endParaRPr lang="en-US" sz="2800" dirty="0">
              <a:latin typeface="Arial"/>
              <a:ea typeface="Arial" charset="0"/>
              <a:cs typeface="Arial"/>
            </a:endParaRPr>
          </a:p>
          <a:p>
            <a:r>
              <a:rPr lang="en-US" sz="2800" dirty="0">
                <a:latin typeface="Arial"/>
                <a:ea typeface="Arial" charset="0"/>
                <a:cs typeface="Arial"/>
              </a:rPr>
              <a:t>How do they match up?  </a:t>
            </a:r>
          </a:p>
          <a:p>
            <a:endParaRPr lang="en-US" sz="2800" dirty="0">
              <a:latin typeface="Arial"/>
              <a:ea typeface="Arial" charset="0"/>
              <a:cs typeface="Arial"/>
            </a:endParaRPr>
          </a:p>
          <a:p>
            <a:r>
              <a:rPr lang="en-US" sz="2800" dirty="0">
                <a:latin typeface="Arial"/>
                <a:ea typeface="Arial" charset="0"/>
                <a:cs typeface="Arial"/>
              </a:rPr>
              <a:t>Are there surprises, exceptions, contradictions?</a:t>
            </a:r>
            <a:endParaRPr lang="en-US" sz="32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p:txBody>
      </p:sp>
      <p:sp>
        <p:nvSpPr>
          <p:cNvPr id="6" name="TextBox 5"/>
          <p:cNvSpPr txBox="1"/>
          <p:nvPr/>
        </p:nvSpPr>
        <p:spPr>
          <a:xfrm>
            <a:off x="277792" y="297754"/>
            <a:ext cx="8599990" cy="707886"/>
          </a:xfrm>
          <a:prstGeom prst="rect">
            <a:avLst/>
          </a:prstGeom>
          <a:noFill/>
        </p:spPr>
        <p:txBody>
          <a:bodyPr wrap="square" rtlCol="0">
            <a:spAutoFit/>
          </a:bodyPr>
          <a:lstStyle/>
          <a:p>
            <a:r>
              <a:rPr lang="en-US" sz="4000" b="1" i="1" dirty="0">
                <a:latin typeface="Arial" charset="0"/>
                <a:ea typeface="Arial" charset="0"/>
                <a:cs typeface="Arial" charset="0"/>
              </a:rPr>
              <a:t>Citizen Kane </a:t>
            </a:r>
            <a:r>
              <a:rPr lang="en-US" sz="4000" b="1" dirty="0">
                <a:latin typeface="Arial" charset="0"/>
                <a:ea typeface="Arial" charset="0"/>
                <a:cs typeface="Arial" charset="0"/>
              </a:rPr>
              <a:t>narrative analysis:</a:t>
            </a:r>
          </a:p>
        </p:txBody>
      </p:sp>
    </p:spTree>
    <p:extLst>
      <p:ext uri="{BB962C8B-B14F-4D97-AF65-F5344CB8AC3E}">
        <p14:creationId xmlns:p14="http://schemas.microsoft.com/office/powerpoint/2010/main" val="361051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469225"/>
            <a:ext cx="8599990" cy="3108543"/>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André Bazin – the importance of deep focus and the sequence shot; cinema as filmed theater (Welles was a theater director first) and “artist as witness”</a:t>
            </a:r>
          </a:p>
          <a:p>
            <a:pPr marL="457200" indent="-457200">
              <a:buFont typeface="Arial" charset="0"/>
              <a:buChar char="•"/>
            </a:pPr>
            <a:endParaRPr lang="en-US" sz="2800" dirty="0">
              <a:latin typeface="Arial" charset="0"/>
              <a:ea typeface="Arial" charset="0"/>
              <a:cs typeface="Arial" charset="0"/>
            </a:endParaRPr>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endParaRPr lang="en-US" sz="2800" dirty="0">
              <a:latin typeface="Arial" charset="0"/>
              <a:ea typeface="Arial" charset="0"/>
              <a:cs typeface="Arial" charset="0"/>
            </a:endParaRPr>
          </a:p>
        </p:txBody>
      </p:sp>
      <p:sp>
        <p:nvSpPr>
          <p:cNvPr id="6" name="TextBox 5"/>
          <p:cNvSpPr txBox="1"/>
          <p:nvPr/>
        </p:nvSpPr>
        <p:spPr>
          <a:xfrm>
            <a:off x="277792" y="297754"/>
            <a:ext cx="8599990" cy="769441"/>
          </a:xfrm>
          <a:prstGeom prst="rect">
            <a:avLst/>
          </a:prstGeom>
          <a:noFill/>
        </p:spPr>
        <p:txBody>
          <a:bodyPr wrap="square" rtlCol="0">
            <a:spAutoFit/>
          </a:bodyPr>
          <a:lstStyle/>
          <a:p>
            <a:pPr fontAlgn="base"/>
            <a:r>
              <a:rPr lang="en-US" sz="4400" b="1" dirty="0">
                <a:latin typeface="Arial"/>
                <a:cs typeface="Arial"/>
              </a:rPr>
              <a:t>Deep Focus</a:t>
            </a:r>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71996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469225"/>
            <a:ext cx="8599990" cy="3970318"/>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André Bazin – the importance of deep focus and the sequence shot; cinema as filmed theater (Welles was a theater director first) and “artist as witness”</a:t>
            </a:r>
          </a:p>
          <a:p>
            <a:pPr marL="457200"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Maintains dynamic unity of a scene</a:t>
            </a:r>
          </a:p>
          <a:p>
            <a:pPr lvl="0"/>
            <a:endParaRPr lang="en-US" sz="2800" dirty="0"/>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endParaRPr lang="en-US" sz="2800" dirty="0">
              <a:latin typeface="Arial" charset="0"/>
              <a:ea typeface="Arial" charset="0"/>
              <a:cs typeface="Arial" charset="0"/>
            </a:endParaRPr>
          </a:p>
        </p:txBody>
      </p:sp>
      <p:sp>
        <p:nvSpPr>
          <p:cNvPr id="6" name="TextBox 5"/>
          <p:cNvSpPr txBox="1"/>
          <p:nvPr/>
        </p:nvSpPr>
        <p:spPr>
          <a:xfrm>
            <a:off x="277792" y="297754"/>
            <a:ext cx="8599990" cy="769441"/>
          </a:xfrm>
          <a:prstGeom prst="rect">
            <a:avLst/>
          </a:prstGeom>
          <a:noFill/>
        </p:spPr>
        <p:txBody>
          <a:bodyPr wrap="square" rtlCol="0">
            <a:spAutoFit/>
          </a:bodyPr>
          <a:lstStyle/>
          <a:p>
            <a:pPr fontAlgn="base"/>
            <a:r>
              <a:rPr lang="en-US" sz="4400" b="1" dirty="0">
                <a:latin typeface="Arial"/>
                <a:cs typeface="Arial"/>
              </a:rPr>
              <a:t>Deep Focus</a:t>
            </a:r>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278797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469225"/>
            <a:ext cx="8599990" cy="4401205"/>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André Bazin – the importance of deep focus and the sequence shot; cinema as filmed theater (Welles was a theater director first) and “artist as witness”</a:t>
            </a:r>
          </a:p>
          <a:p>
            <a:pPr marL="457200"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Permits objects to have a residual being beyond the pure instrumentality demanded of them by the plot</a:t>
            </a:r>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endParaRPr lang="en-US" sz="2800" dirty="0">
              <a:latin typeface="Arial" charset="0"/>
              <a:ea typeface="Arial" charset="0"/>
              <a:cs typeface="Arial" charset="0"/>
            </a:endParaRPr>
          </a:p>
        </p:txBody>
      </p:sp>
      <p:sp>
        <p:nvSpPr>
          <p:cNvPr id="6" name="TextBox 5"/>
          <p:cNvSpPr txBox="1"/>
          <p:nvPr/>
        </p:nvSpPr>
        <p:spPr>
          <a:xfrm>
            <a:off x="277792" y="297754"/>
            <a:ext cx="8599990" cy="769441"/>
          </a:xfrm>
          <a:prstGeom prst="rect">
            <a:avLst/>
          </a:prstGeom>
          <a:noFill/>
        </p:spPr>
        <p:txBody>
          <a:bodyPr wrap="square" rtlCol="0">
            <a:spAutoFit/>
          </a:bodyPr>
          <a:lstStyle/>
          <a:p>
            <a:pPr fontAlgn="base"/>
            <a:r>
              <a:rPr lang="en-US" sz="4400" b="1" dirty="0">
                <a:latin typeface="Arial"/>
                <a:cs typeface="Arial"/>
              </a:rPr>
              <a:t>Deep Focus</a:t>
            </a:r>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307600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792" y="1469225"/>
            <a:ext cx="8599990" cy="3970318"/>
          </a:xfrm>
          <a:prstGeom prst="rect">
            <a:avLst/>
          </a:prstGeom>
          <a:noFill/>
        </p:spPr>
        <p:txBody>
          <a:bodyPr wrap="square" rtlCol="0">
            <a:spAutoFit/>
          </a:bodyPr>
          <a:lstStyle/>
          <a:p>
            <a:pPr marL="457200" indent="-457200">
              <a:buFont typeface="Arial" charset="0"/>
              <a:buChar char="•"/>
            </a:pPr>
            <a:r>
              <a:rPr lang="en-US" sz="2800" dirty="0">
                <a:latin typeface="Arial" charset="0"/>
                <a:ea typeface="Arial" charset="0"/>
                <a:cs typeface="Arial" charset="0"/>
              </a:rPr>
              <a:t>André Bazin – the importance of deep focus and the sequence shot; cinema as filmed theater (Welles was a theater director first) and “artist as witness”</a:t>
            </a:r>
          </a:p>
          <a:p>
            <a:pPr marL="457200"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Allows the spectator a certain freedom of choice following the action</a:t>
            </a:r>
          </a:p>
          <a:p>
            <a:pPr marL="457200" indent="-457200" fontAlgn="base">
              <a:buFont typeface="Arial" charset="0"/>
              <a:buChar char="•"/>
            </a:pPr>
            <a:endParaRPr lang="en-US" sz="2800" dirty="0">
              <a:latin typeface="Arial"/>
              <a:ea typeface="Arial" charset="0"/>
              <a:cs typeface="Arial"/>
            </a:endParaRPr>
          </a:p>
          <a:p>
            <a:pPr marL="457200" indent="-457200" fontAlgn="base">
              <a:buFont typeface="Arial" charset="0"/>
              <a:buChar char="•"/>
            </a:pPr>
            <a:endParaRPr lang="en-US" sz="2800" dirty="0">
              <a:latin typeface="Arial" charset="0"/>
              <a:ea typeface="Arial" charset="0"/>
              <a:cs typeface="Arial" charset="0"/>
            </a:endParaRPr>
          </a:p>
        </p:txBody>
      </p:sp>
      <p:sp>
        <p:nvSpPr>
          <p:cNvPr id="6" name="TextBox 5"/>
          <p:cNvSpPr txBox="1"/>
          <p:nvPr/>
        </p:nvSpPr>
        <p:spPr>
          <a:xfrm>
            <a:off x="277792" y="297754"/>
            <a:ext cx="8599990" cy="769441"/>
          </a:xfrm>
          <a:prstGeom prst="rect">
            <a:avLst/>
          </a:prstGeom>
          <a:noFill/>
        </p:spPr>
        <p:txBody>
          <a:bodyPr wrap="square" rtlCol="0">
            <a:spAutoFit/>
          </a:bodyPr>
          <a:lstStyle/>
          <a:p>
            <a:pPr fontAlgn="base"/>
            <a:r>
              <a:rPr lang="en-US" sz="4400" b="1" dirty="0">
                <a:latin typeface="Arial"/>
                <a:cs typeface="Arial"/>
              </a:rPr>
              <a:t>Deep Focus</a:t>
            </a:r>
            <a:endParaRPr lang="en-US" sz="4400" b="1" dirty="0">
              <a:latin typeface="Arial" charset="0"/>
              <a:ea typeface="Arial" charset="0"/>
              <a:cs typeface="Arial" charset="0"/>
            </a:endParaRPr>
          </a:p>
        </p:txBody>
      </p:sp>
    </p:spTree>
    <p:extLst>
      <p:ext uri="{BB962C8B-B14F-4D97-AF65-F5344CB8AC3E}">
        <p14:creationId xmlns:p14="http://schemas.microsoft.com/office/powerpoint/2010/main" val="61434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7600" b="1" dirty="0">
                <a:latin typeface="Arial"/>
                <a:cs typeface="Arial"/>
              </a:rPr>
              <a:t>Key Terms:</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Long take</a:t>
            </a:r>
            <a:r>
              <a:rPr lang="en-US" sz="11200" dirty="0">
                <a:solidFill>
                  <a:srgbClr val="FF0000"/>
                </a:solidFill>
                <a:latin typeface="Arial" charset="0"/>
                <a:ea typeface="Arial" charset="0"/>
                <a:cs typeface="Arial" charset="0"/>
              </a:rPr>
              <a:t> </a:t>
            </a:r>
            <a:r>
              <a:rPr lang="en-US" sz="11200" dirty="0">
                <a:latin typeface="Arial" charset="0"/>
                <a:ea typeface="Arial" charset="0"/>
                <a:cs typeface="Arial" charset="0"/>
              </a:rPr>
              <a:t>– a shot that continues for an unusually lengthy time before the transition to the next shot.</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Deep focus</a:t>
            </a:r>
            <a:r>
              <a:rPr lang="en-US" sz="11200" dirty="0">
                <a:latin typeface="Arial" charset="0"/>
                <a:ea typeface="Arial" charset="0"/>
                <a:cs typeface="Arial" charset="0"/>
              </a:rPr>
              <a:t> – the use of camera lens and lighting to keep both the foreground plane and background plane of a shot in sharp focus.</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Depth of field</a:t>
            </a:r>
            <a:r>
              <a:rPr lang="en-US" sz="11200" dirty="0">
                <a:latin typeface="Arial" charset="0"/>
                <a:ea typeface="Arial" charset="0"/>
                <a:cs typeface="Arial" charset="0"/>
              </a:rPr>
              <a:t> – the distance between the foreground and background of a shot which is in sharp focus.</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31244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475849"/>
          </a:xfrm>
        </p:spPr>
        <p:txBody>
          <a:bodyPr>
            <a:normAutofit fontScale="62500" lnSpcReduction="20000"/>
          </a:bodyPr>
          <a:lstStyle/>
          <a:p>
            <a:pPr algn="l"/>
            <a:r>
              <a:rPr lang="en-US" sz="4500" b="1" dirty="0">
                <a:solidFill>
                  <a:srgbClr val="FF0000"/>
                </a:solidFill>
                <a:latin typeface="Arial" charset="0"/>
                <a:ea typeface="Arial" charset="0"/>
                <a:cs typeface="Arial" charset="0"/>
              </a:rPr>
              <a:t>Deep space</a:t>
            </a:r>
            <a:r>
              <a:rPr lang="en-US" sz="4500" dirty="0">
                <a:latin typeface="Arial" charset="0"/>
                <a:ea typeface="Arial" charset="0"/>
                <a:cs typeface="Arial" charset="0"/>
              </a:rPr>
              <a:t> – an arrangement of the mise-en-scène which establishes a considerable distance between the foreground plane and the background plane of a shot.</a:t>
            </a:r>
          </a:p>
          <a:p>
            <a:pPr algn="l"/>
            <a:endParaRPr lang="en-US" sz="4500" dirty="0">
              <a:latin typeface="Arial" charset="0"/>
              <a:ea typeface="Arial" charset="0"/>
              <a:cs typeface="Arial" charset="0"/>
            </a:endParaRPr>
          </a:p>
          <a:p>
            <a:pPr algn="l"/>
            <a:r>
              <a:rPr lang="en-US" sz="4500" b="1" dirty="0">
                <a:solidFill>
                  <a:srgbClr val="FF0000"/>
                </a:solidFill>
                <a:latin typeface="Arial" charset="0"/>
                <a:ea typeface="Arial" charset="0"/>
                <a:cs typeface="Arial" charset="0"/>
              </a:rPr>
              <a:t>Focus</a:t>
            </a:r>
            <a:r>
              <a:rPr lang="en-US" sz="4500" dirty="0">
                <a:latin typeface="Arial" charset="0"/>
                <a:ea typeface="Arial" charset="0"/>
                <a:cs typeface="Arial" charset="0"/>
              </a:rPr>
              <a:t> – the degree to which light rays coming from the same part of an object through different part of the lens re-converge at the same point on the film frame, creating sharp outlines and distinct textures.</a:t>
            </a:r>
          </a:p>
          <a:p>
            <a:pPr algn="l"/>
            <a:endParaRPr lang="en-US" sz="4500" dirty="0">
              <a:latin typeface="Arial" charset="0"/>
              <a:ea typeface="Arial" charset="0"/>
              <a:cs typeface="Arial" charset="0"/>
            </a:endParaRPr>
          </a:p>
          <a:p>
            <a:pPr algn="l"/>
            <a:r>
              <a:rPr lang="en-US" sz="4500" b="1" dirty="0">
                <a:solidFill>
                  <a:srgbClr val="FF0000"/>
                </a:solidFill>
                <a:latin typeface="Arial" charset="0"/>
                <a:ea typeface="Arial" charset="0"/>
                <a:cs typeface="Arial" charset="0"/>
              </a:rPr>
              <a:t>Focal length</a:t>
            </a:r>
            <a:r>
              <a:rPr lang="en-US" sz="4500" dirty="0">
                <a:latin typeface="Arial" charset="0"/>
                <a:ea typeface="Arial" charset="0"/>
                <a:cs typeface="Arial" charset="0"/>
              </a:rPr>
              <a:t> – the distance from the center of the lens to the point at which the light rays meet in sharp focus.  The focal length determines the perspective relations of the space represented on flat screen.</a:t>
            </a:r>
          </a:p>
          <a:p>
            <a:pPr algn="l"/>
            <a:endParaRPr lang="en-US" sz="11200" dirty="0">
              <a:latin typeface="Arial" charset="0"/>
              <a:ea typeface="Arial" charset="0"/>
              <a:cs typeface="Arial" charset="0"/>
            </a:endParaRPr>
          </a:p>
        </p:txBody>
      </p:sp>
    </p:spTree>
    <p:extLst>
      <p:ext uri="{BB962C8B-B14F-4D97-AF65-F5344CB8AC3E}">
        <p14:creationId xmlns:p14="http://schemas.microsoft.com/office/powerpoint/2010/main" val="210174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600200"/>
            <a:ext cx="6502400" cy="3644900"/>
          </a:xfrm>
          <a:prstGeom prst="rect">
            <a:avLst/>
          </a:prstGeom>
        </p:spPr>
      </p:pic>
    </p:spTree>
    <p:extLst>
      <p:ext uri="{BB962C8B-B14F-4D97-AF65-F5344CB8AC3E}">
        <p14:creationId xmlns:p14="http://schemas.microsoft.com/office/powerpoint/2010/main" val="210767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9064</TotalTime>
  <Words>1020</Words>
  <Application>Microsoft Macintosh PowerPoint</Application>
  <PresentationFormat>On-screen Show (4:3)</PresentationFormat>
  <Paragraphs>121</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265</cp:revision>
  <dcterms:created xsi:type="dcterms:W3CDTF">2010-12-29T21:54:42Z</dcterms:created>
  <dcterms:modified xsi:type="dcterms:W3CDTF">2023-03-27T16:35:55Z</dcterms:modified>
</cp:coreProperties>
</file>