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388" r:id="rId3"/>
    <p:sldId id="520" r:id="rId4"/>
    <p:sldId id="537" r:id="rId5"/>
    <p:sldId id="521" r:id="rId6"/>
    <p:sldId id="526" r:id="rId7"/>
    <p:sldId id="527" r:id="rId8"/>
    <p:sldId id="528" r:id="rId9"/>
    <p:sldId id="529" r:id="rId10"/>
    <p:sldId id="530" r:id="rId11"/>
    <p:sldId id="531" r:id="rId12"/>
    <p:sldId id="522" r:id="rId13"/>
    <p:sldId id="523" r:id="rId14"/>
    <p:sldId id="538" r:id="rId15"/>
    <p:sldId id="498" r:id="rId16"/>
    <p:sldId id="497" r:id="rId17"/>
    <p:sldId id="499" r:id="rId18"/>
    <p:sldId id="501" r:id="rId19"/>
    <p:sldId id="502" r:id="rId20"/>
    <p:sldId id="500" r:id="rId21"/>
    <p:sldId id="524" r:id="rId22"/>
    <p:sldId id="539" r:id="rId23"/>
    <p:sldId id="540" r:id="rId24"/>
    <p:sldId id="510" r:id="rId25"/>
    <p:sldId id="511" r:id="rId26"/>
    <p:sldId id="476" r:id="rId27"/>
    <p:sldId id="512" r:id="rId28"/>
    <p:sldId id="513" r:id="rId29"/>
    <p:sldId id="514" r:id="rId30"/>
    <p:sldId id="515" r:id="rId31"/>
    <p:sldId id="516" r:id="rId32"/>
    <p:sldId id="517" r:id="rId33"/>
    <p:sldId id="518" r:id="rId34"/>
    <p:sldId id="395"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autoAdjust="0"/>
    <p:restoredTop sz="94694" autoAdjust="0"/>
  </p:normalViewPr>
  <p:slideViewPr>
    <p:cSldViewPr snapToGrid="0" snapToObjects="1">
      <p:cViewPr varScale="1">
        <p:scale>
          <a:sx n="121" d="100"/>
          <a:sy n="121" d="100"/>
        </p:scale>
        <p:origin x="1896" y="176"/>
      </p:cViewPr>
      <p:guideLst>
        <p:guide orient="horz" pos="2160"/>
        <p:guide pos="2880"/>
      </p:guideLst>
    </p:cSldViewPr>
  </p:slideViewPr>
  <p:outlineViewPr>
    <p:cViewPr>
      <p:scale>
        <a:sx n="33" d="100"/>
        <a:sy n="33" d="100"/>
      </p:scale>
      <p:origin x="0" y="319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601BBD-767F-9340-9242-07A6D1415252}" type="datetimeFigureOut">
              <a:rPr lang="en-US" smtClean="0"/>
              <a:t>10/10/21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446C31-B08F-5E49-AC29-C5BC85950A2B}" type="slidenum">
              <a:rPr lang="en-US" smtClean="0"/>
              <a:t>‹#›</a:t>
            </a:fld>
            <a:endParaRPr lang="en-US" dirty="0"/>
          </a:p>
        </p:txBody>
      </p:sp>
    </p:spTree>
    <p:extLst>
      <p:ext uri="{BB962C8B-B14F-4D97-AF65-F5344CB8AC3E}">
        <p14:creationId xmlns:p14="http://schemas.microsoft.com/office/powerpoint/2010/main" val="40641047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602E06-6383-CD41-A89C-C18DB2948F67}" type="datetimeFigureOut">
              <a:rPr lang="en-US" smtClean="0"/>
              <a:pPr/>
              <a:t>10/10/21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10/10/21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10/10/21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10/10/21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602E06-6383-CD41-A89C-C18DB2948F67}" type="datetimeFigureOut">
              <a:rPr lang="en-US" smtClean="0"/>
              <a:pPr/>
              <a:t>10/10/21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602E06-6383-CD41-A89C-C18DB2948F67}" type="datetimeFigureOut">
              <a:rPr lang="en-US" smtClean="0"/>
              <a:pPr/>
              <a:t>10/10/21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602E06-6383-CD41-A89C-C18DB2948F67}" type="datetimeFigureOut">
              <a:rPr lang="en-US" smtClean="0"/>
              <a:pPr/>
              <a:t>10/10/21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602E06-6383-CD41-A89C-C18DB2948F67}" type="datetimeFigureOut">
              <a:rPr lang="en-US" smtClean="0"/>
              <a:pPr/>
              <a:t>10/10/21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02E06-6383-CD41-A89C-C18DB2948F67}" type="datetimeFigureOut">
              <a:rPr lang="en-US" smtClean="0"/>
              <a:pPr/>
              <a:t>10/10/21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602E06-6383-CD41-A89C-C18DB2948F67}" type="datetimeFigureOut">
              <a:rPr lang="en-US" smtClean="0"/>
              <a:pPr/>
              <a:t>10/10/21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602E06-6383-CD41-A89C-C18DB2948F67}" type="datetimeFigureOut">
              <a:rPr lang="en-US" smtClean="0"/>
              <a:pPr/>
              <a:t>10/10/21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602E06-6383-CD41-A89C-C18DB2948F67}" type="datetimeFigureOut">
              <a:rPr lang="en-US" smtClean="0"/>
              <a:pPr/>
              <a:t>10/10/21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AD372-DC91-424A-9BC0-BEF46D0A27C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5637" y="2447636"/>
            <a:ext cx="8451272" cy="3567546"/>
          </a:xfrm>
        </p:spPr>
        <p:txBody>
          <a:bodyPr>
            <a:normAutofit/>
          </a:bodyPr>
          <a:lstStyle/>
          <a:p>
            <a:r>
              <a:rPr lang="en-US" sz="4400" b="1" dirty="0">
                <a:latin typeface="Arial"/>
                <a:cs typeface="Arial"/>
              </a:rPr>
              <a:t>II. Histories of Sound</a:t>
            </a:r>
          </a:p>
          <a:p>
            <a:endParaRPr lang="en-US" sz="3600" dirty="0">
              <a:latin typeface="Arial"/>
              <a:cs typeface="Arial"/>
            </a:endParaRPr>
          </a:p>
          <a:p>
            <a:r>
              <a:rPr lang="en-US" sz="3600" b="1" dirty="0">
                <a:latin typeface="Arial"/>
                <a:cs typeface="Arial"/>
              </a:rPr>
              <a:t>3. Acoustic Archives</a:t>
            </a:r>
          </a:p>
          <a:p>
            <a:endParaRPr lang="en-US" sz="4400" b="1" dirty="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823" y="1890284"/>
            <a:ext cx="7379929" cy="5191267"/>
          </a:xfrm>
        </p:spPr>
        <p:txBody>
          <a:bodyPr>
            <a:noAutofit/>
          </a:bodyPr>
          <a:lstStyle/>
          <a:p>
            <a:pPr lvl="0"/>
            <a:r>
              <a:rPr lang="en-US" sz="2800" dirty="0">
                <a:latin typeface="Arial"/>
                <a:cs typeface="Arial"/>
              </a:rPr>
              <a:t>Preserving the voices of the dead</a:t>
            </a:r>
          </a:p>
          <a:p>
            <a:pPr lvl="0"/>
            <a:r>
              <a:rPr lang="en-US" sz="2800" dirty="0">
                <a:latin typeface="Arial"/>
                <a:cs typeface="Arial"/>
              </a:rPr>
              <a:t>Ephemerality of the records</a:t>
            </a:r>
          </a:p>
          <a:p>
            <a:pPr lvl="0"/>
            <a:r>
              <a:rPr lang="en-US" sz="2800" dirty="0">
                <a:latin typeface="Arial"/>
                <a:cs typeface="Arial"/>
              </a:rPr>
              <a:t>Abstracted from one’s body / a figure of exteriority</a:t>
            </a:r>
          </a:p>
          <a:p>
            <a:pPr lvl="0"/>
            <a:r>
              <a:rPr lang="en-US" sz="2800" dirty="0">
                <a:latin typeface="Arial"/>
                <a:cs typeface="Arial"/>
              </a:rPr>
              <a:t>Victorian culture and death</a:t>
            </a:r>
          </a:p>
          <a:p>
            <a:pPr lvl="0"/>
            <a:r>
              <a:rPr lang="en-US" sz="2800" dirty="0">
                <a:latin typeface="Arial"/>
                <a:cs typeface="Arial"/>
              </a:rPr>
              <a:t>Bourgeois modernity</a:t>
            </a:r>
          </a:p>
          <a:p>
            <a:pPr lvl="0"/>
            <a:endParaRPr lang="en-US" sz="2800" dirty="0">
              <a:latin typeface="Arial"/>
              <a:cs typeface="Arial"/>
            </a:endParaRPr>
          </a:p>
          <a:p>
            <a:pPr lvl="0"/>
            <a:endParaRPr lang="en-US" sz="2800" dirty="0">
              <a:latin typeface="Arial"/>
              <a:cs typeface="Arial"/>
            </a:endParaRPr>
          </a:p>
          <a:p>
            <a:endParaRPr lang="en-US" sz="2800" dirty="0">
              <a:latin typeface="Arial"/>
              <a:cs typeface="Arial"/>
            </a:endParaRPr>
          </a:p>
        </p:txBody>
      </p:sp>
      <p:sp>
        <p:nvSpPr>
          <p:cNvPr id="2" name="Rectangle 1"/>
          <p:cNvSpPr/>
          <p:nvPr/>
        </p:nvSpPr>
        <p:spPr>
          <a:xfrm>
            <a:off x="468439" y="1031469"/>
            <a:ext cx="7735734" cy="523220"/>
          </a:xfrm>
          <a:prstGeom prst="rect">
            <a:avLst/>
          </a:prstGeom>
        </p:spPr>
        <p:txBody>
          <a:bodyPr wrap="square">
            <a:spAutoFit/>
          </a:bodyPr>
          <a:lstStyle/>
          <a:p>
            <a:r>
              <a:rPr lang="en-US" sz="2800" dirty="0">
                <a:latin typeface="Arial"/>
                <a:cs typeface="Arial"/>
              </a:rPr>
              <a:t>Sound recording as an archival medium :</a:t>
            </a:r>
          </a:p>
        </p:txBody>
      </p:sp>
    </p:spTree>
    <p:extLst>
      <p:ext uri="{BB962C8B-B14F-4D97-AF65-F5344CB8AC3E}">
        <p14:creationId xmlns:p14="http://schemas.microsoft.com/office/powerpoint/2010/main" val="2534748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823" y="1890284"/>
            <a:ext cx="7379929" cy="5191267"/>
          </a:xfrm>
        </p:spPr>
        <p:txBody>
          <a:bodyPr>
            <a:noAutofit/>
          </a:bodyPr>
          <a:lstStyle/>
          <a:p>
            <a:pPr lvl="0"/>
            <a:r>
              <a:rPr lang="en-US" sz="2800" dirty="0">
                <a:latin typeface="Arial"/>
                <a:cs typeface="Arial"/>
              </a:rPr>
              <a:t>Preserving the voices of the dead</a:t>
            </a:r>
          </a:p>
          <a:p>
            <a:pPr lvl="0"/>
            <a:r>
              <a:rPr lang="en-US" sz="2800" dirty="0">
                <a:latin typeface="Arial"/>
                <a:cs typeface="Arial"/>
              </a:rPr>
              <a:t>Ephemerality of the records</a:t>
            </a:r>
          </a:p>
          <a:p>
            <a:pPr lvl="0"/>
            <a:r>
              <a:rPr lang="en-US" sz="2800" dirty="0">
                <a:latin typeface="Arial"/>
                <a:cs typeface="Arial"/>
              </a:rPr>
              <a:t>Abstracted from one’s body / a figure of exteriority</a:t>
            </a:r>
          </a:p>
          <a:p>
            <a:pPr lvl="0"/>
            <a:r>
              <a:rPr lang="en-US" sz="2800" dirty="0">
                <a:latin typeface="Arial"/>
                <a:cs typeface="Arial"/>
              </a:rPr>
              <a:t>Victorian culture and death</a:t>
            </a:r>
          </a:p>
          <a:p>
            <a:pPr lvl="0"/>
            <a:r>
              <a:rPr lang="en-US" sz="2800" dirty="0">
                <a:latin typeface="Arial"/>
                <a:cs typeface="Arial"/>
              </a:rPr>
              <a:t>Bourgeois modernity</a:t>
            </a:r>
          </a:p>
          <a:p>
            <a:r>
              <a:rPr lang="en-US" sz="2800" dirty="0">
                <a:latin typeface="Arial"/>
                <a:cs typeface="Arial"/>
              </a:rPr>
              <a:t>“The ethos of preservation described and prescribed the cultural and technical possibilities of sound recording.” (p. 298)</a:t>
            </a:r>
          </a:p>
          <a:p>
            <a:pPr lvl="0"/>
            <a:endParaRPr lang="en-US" sz="2800" dirty="0">
              <a:latin typeface="Arial"/>
              <a:cs typeface="Arial"/>
            </a:endParaRPr>
          </a:p>
          <a:p>
            <a:pPr lvl="0"/>
            <a:endParaRPr lang="en-US" sz="2800" dirty="0">
              <a:latin typeface="Arial"/>
              <a:cs typeface="Arial"/>
            </a:endParaRPr>
          </a:p>
          <a:p>
            <a:endParaRPr lang="en-US" sz="2800" dirty="0">
              <a:latin typeface="Arial"/>
              <a:cs typeface="Arial"/>
            </a:endParaRPr>
          </a:p>
        </p:txBody>
      </p:sp>
      <p:sp>
        <p:nvSpPr>
          <p:cNvPr id="2" name="Rectangle 1"/>
          <p:cNvSpPr/>
          <p:nvPr/>
        </p:nvSpPr>
        <p:spPr>
          <a:xfrm>
            <a:off x="468439" y="1031469"/>
            <a:ext cx="7735734" cy="523220"/>
          </a:xfrm>
          <a:prstGeom prst="rect">
            <a:avLst/>
          </a:prstGeom>
        </p:spPr>
        <p:txBody>
          <a:bodyPr wrap="square">
            <a:spAutoFit/>
          </a:bodyPr>
          <a:lstStyle/>
          <a:p>
            <a:r>
              <a:rPr lang="en-US" sz="2800" dirty="0">
                <a:latin typeface="Arial"/>
                <a:cs typeface="Arial"/>
              </a:rPr>
              <a:t>Sound recording as an archival medium :</a:t>
            </a:r>
          </a:p>
        </p:txBody>
      </p:sp>
    </p:spTree>
    <p:extLst>
      <p:ext uri="{BB962C8B-B14F-4D97-AF65-F5344CB8AC3E}">
        <p14:creationId xmlns:p14="http://schemas.microsoft.com/office/powerpoint/2010/main" val="365166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823" y="1890284"/>
            <a:ext cx="7379929" cy="5191267"/>
          </a:xfrm>
        </p:spPr>
        <p:txBody>
          <a:bodyPr>
            <a:noAutofit/>
          </a:bodyPr>
          <a:lstStyle/>
          <a:p>
            <a:pPr lvl="0"/>
            <a:r>
              <a:rPr lang="en-US" sz="2800" dirty="0">
                <a:latin typeface="Arial"/>
                <a:cs typeface="Arial"/>
              </a:rPr>
              <a:t>Preserving the voices of the dead</a:t>
            </a:r>
          </a:p>
          <a:p>
            <a:pPr lvl="0"/>
            <a:r>
              <a:rPr lang="en-US" sz="2800" dirty="0">
                <a:latin typeface="Arial"/>
                <a:cs typeface="Arial"/>
              </a:rPr>
              <a:t>Ephemerality of the records</a:t>
            </a:r>
          </a:p>
          <a:p>
            <a:pPr lvl="0"/>
            <a:r>
              <a:rPr lang="en-US" sz="2800" dirty="0">
                <a:latin typeface="Arial"/>
                <a:cs typeface="Arial"/>
              </a:rPr>
              <a:t>Abstracted from one’s body / a figure of exteriority</a:t>
            </a:r>
          </a:p>
          <a:p>
            <a:pPr lvl="0"/>
            <a:r>
              <a:rPr lang="en-US" sz="2800" dirty="0">
                <a:latin typeface="Arial"/>
                <a:cs typeface="Arial"/>
              </a:rPr>
              <a:t>Victorian culture and death</a:t>
            </a:r>
          </a:p>
          <a:p>
            <a:pPr lvl="0"/>
            <a:r>
              <a:rPr lang="en-US" sz="2800" dirty="0">
                <a:latin typeface="Arial"/>
                <a:cs typeface="Arial"/>
              </a:rPr>
              <a:t>Bourgeois modernity</a:t>
            </a:r>
          </a:p>
          <a:p>
            <a:r>
              <a:rPr lang="en-US" sz="2800" dirty="0">
                <a:latin typeface="Arial"/>
                <a:cs typeface="Arial"/>
              </a:rPr>
              <a:t>“The ethos of preservation </a:t>
            </a:r>
            <a:r>
              <a:rPr lang="en-US" sz="2800" dirty="0">
                <a:solidFill>
                  <a:srgbClr val="00B0F0"/>
                </a:solidFill>
                <a:latin typeface="Arial"/>
                <a:cs typeface="Arial"/>
              </a:rPr>
              <a:t>described and prescribed</a:t>
            </a:r>
            <a:r>
              <a:rPr lang="en-US" sz="2800" dirty="0">
                <a:latin typeface="Arial"/>
                <a:cs typeface="Arial"/>
              </a:rPr>
              <a:t> the cultural and technical possibilities of sound recording.” (p. 298)</a:t>
            </a:r>
          </a:p>
          <a:p>
            <a:pPr lvl="0"/>
            <a:endParaRPr lang="en-US" sz="2800" dirty="0">
              <a:latin typeface="Arial"/>
              <a:cs typeface="Arial"/>
            </a:endParaRPr>
          </a:p>
          <a:p>
            <a:pPr lvl="0"/>
            <a:endParaRPr lang="en-US" sz="2800" dirty="0">
              <a:latin typeface="Arial"/>
              <a:cs typeface="Arial"/>
            </a:endParaRPr>
          </a:p>
          <a:p>
            <a:endParaRPr lang="en-US" sz="2800" dirty="0">
              <a:latin typeface="Arial"/>
              <a:cs typeface="Arial"/>
            </a:endParaRPr>
          </a:p>
        </p:txBody>
      </p:sp>
      <p:sp>
        <p:nvSpPr>
          <p:cNvPr id="2" name="Rectangle 1"/>
          <p:cNvSpPr/>
          <p:nvPr/>
        </p:nvSpPr>
        <p:spPr>
          <a:xfrm>
            <a:off x="468439" y="1031469"/>
            <a:ext cx="7735734" cy="523220"/>
          </a:xfrm>
          <a:prstGeom prst="rect">
            <a:avLst/>
          </a:prstGeom>
        </p:spPr>
        <p:txBody>
          <a:bodyPr wrap="square">
            <a:spAutoFit/>
          </a:bodyPr>
          <a:lstStyle/>
          <a:p>
            <a:r>
              <a:rPr lang="en-US" sz="2800" dirty="0">
                <a:latin typeface="Arial"/>
                <a:cs typeface="Arial"/>
              </a:rPr>
              <a:t>Sound recording as an archival medium :</a:t>
            </a:r>
          </a:p>
        </p:txBody>
      </p:sp>
    </p:spTree>
    <p:extLst>
      <p:ext uri="{BB962C8B-B14F-4D97-AF65-F5344CB8AC3E}">
        <p14:creationId xmlns:p14="http://schemas.microsoft.com/office/powerpoint/2010/main" val="4219628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823" y="2374680"/>
            <a:ext cx="7379929" cy="5191267"/>
          </a:xfrm>
        </p:spPr>
        <p:txBody>
          <a:bodyPr>
            <a:noAutofit/>
          </a:bodyPr>
          <a:lstStyle/>
          <a:p>
            <a:pPr lvl="0"/>
            <a:r>
              <a:rPr lang="en-US" sz="2800" dirty="0">
                <a:latin typeface="Arial"/>
                <a:cs typeface="Arial"/>
              </a:rPr>
              <a:t>Canning technology (1850s-1880s)</a:t>
            </a:r>
          </a:p>
          <a:p>
            <a:pPr lvl="0"/>
            <a:r>
              <a:rPr lang="en-US" sz="2800" dirty="0">
                <a:latin typeface="Arial"/>
                <a:cs typeface="Arial"/>
              </a:rPr>
              <a:t>Embalming</a:t>
            </a:r>
          </a:p>
          <a:p>
            <a:pPr lvl="0"/>
            <a:r>
              <a:rPr lang="en-US" sz="2800" i="1" dirty="0">
                <a:latin typeface="Arial"/>
                <a:cs typeface="Arial"/>
              </a:rPr>
              <a:t>His Master’s Voice </a:t>
            </a:r>
            <a:r>
              <a:rPr lang="en-US" sz="2800" dirty="0">
                <a:latin typeface="Arial"/>
                <a:cs typeface="Arial"/>
              </a:rPr>
              <a:t>(1899)</a:t>
            </a:r>
          </a:p>
          <a:p>
            <a:pPr lvl="0"/>
            <a:r>
              <a:rPr lang="en-US" sz="2800" dirty="0">
                <a:latin typeface="Arial"/>
                <a:cs typeface="Arial"/>
              </a:rPr>
              <a:t>Phonographical messages to the future</a:t>
            </a:r>
          </a:p>
          <a:p>
            <a:pPr lvl="0"/>
            <a:r>
              <a:rPr lang="en-US" sz="2800" dirty="0">
                <a:latin typeface="Arial"/>
                <a:cs typeface="Arial"/>
              </a:rPr>
              <a:t>Audio ethnography</a:t>
            </a:r>
          </a:p>
          <a:p>
            <a:pPr lvl="0"/>
            <a:endParaRPr lang="en-US" sz="2800" dirty="0">
              <a:latin typeface="Arial"/>
              <a:cs typeface="Arial"/>
            </a:endParaRPr>
          </a:p>
          <a:p>
            <a:pPr lvl="0"/>
            <a:endParaRPr lang="en-US" sz="2800" dirty="0">
              <a:latin typeface="Arial"/>
              <a:cs typeface="Arial"/>
            </a:endParaRPr>
          </a:p>
          <a:p>
            <a:endParaRPr lang="en-US" sz="2800" dirty="0">
              <a:latin typeface="Arial"/>
              <a:cs typeface="Arial"/>
            </a:endParaRPr>
          </a:p>
        </p:txBody>
      </p:sp>
      <p:sp>
        <p:nvSpPr>
          <p:cNvPr id="2" name="Rectangle 1"/>
          <p:cNvSpPr/>
          <p:nvPr/>
        </p:nvSpPr>
        <p:spPr>
          <a:xfrm>
            <a:off x="468439" y="1515865"/>
            <a:ext cx="7735734" cy="523220"/>
          </a:xfrm>
          <a:prstGeom prst="rect">
            <a:avLst/>
          </a:prstGeom>
        </p:spPr>
        <p:txBody>
          <a:bodyPr wrap="square">
            <a:spAutoFit/>
          </a:bodyPr>
          <a:lstStyle/>
          <a:p>
            <a:r>
              <a:rPr lang="en-US" sz="2800" dirty="0">
                <a:latin typeface="Arial"/>
                <a:cs typeface="Arial"/>
              </a:rPr>
              <a:t>A Resonant tomb:</a:t>
            </a:r>
          </a:p>
        </p:txBody>
      </p:sp>
    </p:spTree>
    <p:extLst>
      <p:ext uri="{BB962C8B-B14F-4D97-AF65-F5344CB8AC3E}">
        <p14:creationId xmlns:p14="http://schemas.microsoft.com/office/powerpoint/2010/main" val="10654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823" y="2374680"/>
            <a:ext cx="7379929" cy="5191267"/>
          </a:xfrm>
        </p:spPr>
        <p:txBody>
          <a:bodyPr>
            <a:noAutofit/>
          </a:bodyPr>
          <a:lstStyle/>
          <a:p>
            <a:pPr lvl="0"/>
            <a:r>
              <a:rPr lang="en-US" sz="2800" dirty="0">
                <a:latin typeface="Arial"/>
                <a:cs typeface="Arial"/>
              </a:rPr>
              <a:t>Canning technology (1850s-1880s)</a:t>
            </a:r>
          </a:p>
          <a:p>
            <a:pPr lvl="0"/>
            <a:r>
              <a:rPr lang="en-US" sz="2800" dirty="0">
                <a:latin typeface="Arial"/>
                <a:cs typeface="Arial"/>
              </a:rPr>
              <a:t>Embalming</a:t>
            </a:r>
          </a:p>
          <a:p>
            <a:pPr lvl="0"/>
            <a:r>
              <a:rPr lang="en-US" sz="2800" i="1" dirty="0">
                <a:solidFill>
                  <a:srgbClr val="00B0F0"/>
                </a:solidFill>
                <a:latin typeface="Arial"/>
                <a:cs typeface="Arial"/>
              </a:rPr>
              <a:t>His Master’s Voice </a:t>
            </a:r>
            <a:r>
              <a:rPr lang="en-US" sz="2800" dirty="0">
                <a:solidFill>
                  <a:srgbClr val="00B0F0"/>
                </a:solidFill>
                <a:latin typeface="Arial"/>
                <a:cs typeface="Arial"/>
              </a:rPr>
              <a:t>(1899)</a:t>
            </a:r>
          </a:p>
          <a:p>
            <a:pPr lvl="0"/>
            <a:r>
              <a:rPr lang="en-US" sz="2800" dirty="0">
                <a:latin typeface="Arial"/>
                <a:cs typeface="Arial"/>
              </a:rPr>
              <a:t>Phonographical messages to the future</a:t>
            </a:r>
          </a:p>
          <a:p>
            <a:pPr lvl="0"/>
            <a:r>
              <a:rPr lang="en-US" sz="2800" dirty="0">
                <a:solidFill>
                  <a:srgbClr val="00B0F0"/>
                </a:solidFill>
                <a:latin typeface="Arial"/>
                <a:cs typeface="Arial"/>
              </a:rPr>
              <a:t>Audio ethnography</a:t>
            </a:r>
          </a:p>
          <a:p>
            <a:pPr lvl="0"/>
            <a:endParaRPr lang="en-US" sz="2800" dirty="0">
              <a:latin typeface="Arial"/>
              <a:cs typeface="Arial"/>
            </a:endParaRPr>
          </a:p>
          <a:p>
            <a:pPr lvl="0"/>
            <a:endParaRPr lang="en-US" sz="2800" dirty="0">
              <a:latin typeface="Arial"/>
              <a:cs typeface="Arial"/>
            </a:endParaRPr>
          </a:p>
          <a:p>
            <a:endParaRPr lang="en-US" sz="2800" dirty="0">
              <a:latin typeface="Arial"/>
              <a:cs typeface="Arial"/>
            </a:endParaRPr>
          </a:p>
        </p:txBody>
      </p:sp>
      <p:sp>
        <p:nvSpPr>
          <p:cNvPr id="2" name="Rectangle 1"/>
          <p:cNvSpPr/>
          <p:nvPr/>
        </p:nvSpPr>
        <p:spPr>
          <a:xfrm>
            <a:off x="468439" y="1515865"/>
            <a:ext cx="7735734" cy="523220"/>
          </a:xfrm>
          <a:prstGeom prst="rect">
            <a:avLst/>
          </a:prstGeom>
        </p:spPr>
        <p:txBody>
          <a:bodyPr wrap="square">
            <a:spAutoFit/>
          </a:bodyPr>
          <a:lstStyle/>
          <a:p>
            <a:r>
              <a:rPr lang="en-US" sz="2800" dirty="0">
                <a:latin typeface="Arial"/>
                <a:cs typeface="Arial"/>
              </a:rPr>
              <a:t>A Resonant tomb:</a:t>
            </a:r>
          </a:p>
        </p:txBody>
      </p:sp>
    </p:spTree>
    <p:extLst>
      <p:ext uri="{BB962C8B-B14F-4D97-AF65-F5344CB8AC3E}">
        <p14:creationId xmlns:p14="http://schemas.microsoft.com/office/powerpoint/2010/main" val="563924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23456" y="4889554"/>
            <a:ext cx="7816271" cy="215317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latin typeface="Arial"/>
                <a:cs typeface="Arial"/>
              </a:rPr>
              <a:t>Francis Barraud’s painting of Nipper, dog of his deceased brother Mark Henry, painted around 1893. Barraud titled it </a:t>
            </a:r>
            <a:r>
              <a:rPr lang="en-US" sz="2800" i="1" dirty="0">
                <a:latin typeface="Arial"/>
                <a:cs typeface="Arial"/>
              </a:rPr>
              <a:t>Dog looking at and listening to a Phonograph</a:t>
            </a:r>
          </a:p>
        </p:txBody>
      </p:sp>
      <p:pic>
        <p:nvPicPr>
          <p:cNvPr id="2" name="Picture 1" descr="Nipper189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454" y="439518"/>
            <a:ext cx="6232577" cy="4190210"/>
          </a:xfrm>
          <a:prstGeom prst="rect">
            <a:avLst/>
          </a:prstGeom>
        </p:spPr>
      </p:pic>
    </p:spTree>
    <p:extLst>
      <p:ext uri="{BB962C8B-B14F-4D97-AF65-F5344CB8AC3E}">
        <p14:creationId xmlns:p14="http://schemas.microsoft.com/office/powerpoint/2010/main" val="927273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6273" y="2665796"/>
            <a:ext cx="3740728" cy="35815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latin typeface="Arial"/>
                <a:cs typeface="Arial"/>
              </a:rPr>
              <a:t>Barraud copying his painting for William Barry Owens (Emile Berliner’s manager) who bought the rights to it in 1899.  </a:t>
            </a:r>
          </a:p>
          <a:p>
            <a:pPr marL="0" indent="0">
              <a:buNone/>
            </a:pPr>
            <a:endParaRPr lang="en-US" sz="2800" dirty="0">
              <a:latin typeface="Arial"/>
              <a:cs typeface="Arial"/>
            </a:endParaRPr>
          </a:p>
        </p:txBody>
      </p:sp>
      <p:pic>
        <p:nvPicPr>
          <p:cNvPr id="6" name="Picture 5" descr="FrancisBarraud-Nippe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910" y="488218"/>
            <a:ext cx="4271818" cy="5871914"/>
          </a:xfrm>
          <a:prstGeom prst="rect">
            <a:avLst/>
          </a:prstGeom>
        </p:spPr>
      </p:pic>
    </p:spTree>
    <p:extLst>
      <p:ext uri="{BB962C8B-B14F-4D97-AF65-F5344CB8AC3E}">
        <p14:creationId xmlns:p14="http://schemas.microsoft.com/office/powerpoint/2010/main" val="3864081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MV-paint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604" y="525319"/>
            <a:ext cx="7490031" cy="5362863"/>
          </a:xfrm>
          <a:prstGeom prst="rect">
            <a:avLst/>
          </a:prstGeom>
        </p:spPr>
      </p:pic>
      <p:sp>
        <p:nvSpPr>
          <p:cNvPr id="5" name="Rectangle 4"/>
          <p:cNvSpPr/>
          <p:nvPr/>
        </p:nvSpPr>
        <p:spPr>
          <a:xfrm>
            <a:off x="0" y="6011199"/>
            <a:ext cx="9144000" cy="523220"/>
          </a:xfrm>
          <a:prstGeom prst="rect">
            <a:avLst/>
          </a:prstGeom>
        </p:spPr>
        <p:txBody>
          <a:bodyPr wrap="square">
            <a:spAutoFit/>
          </a:bodyPr>
          <a:lstStyle/>
          <a:p>
            <a:pPr algn="ctr"/>
            <a:r>
              <a:rPr lang="en-US" sz="2800" dirty="0">
                <a:latin typeface="Arial"/>
                <a:cs typeface="Arial"/>
              </a:rPr>
              <a:t>Burraud’s revised painting </a:t>
            </a:r>
            <a:r>
              <a:rPr lang="en-US" sz="2800" i="1" dirty="0">
                <a:latin typeface="Arial"/>
                <a:cs typeface="Arial"/>
              </a:rPr>
              <a:t>His Master’s Voice</a:t>
            </a:r>
          </a:p>
        </p:txBody>
      </p:sp>
    </p:spTree>
    <p:extLst>
      <p:ext uri="{BB962C8B-B14F-4D97-AF65-F5344CB8AC3E}">
        <p14:creationId xmlns:p14="http://schemas.microsoft.com/office/powerpoint/2010/main" val="2782239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6545" y="5057092"/>
            <a:ext cx="7880928" cy="954107"/>
          </a:xfrm>
          <a:prstGeom prst="rect">
            <a:avLst/>
          </a:prstGeom>
        </p:spPr>
        <p:txBody>
          <a:bodyPr wrap="square">
            <a:spAutoFit/>
          </a:bodyPr>
          <a:lstStyle/>
          <a:p>
            <a:pPr algn="ctr"/>
            <a:r>
              <a:rPr lang="en-US" sz="2800" dirty="0">
                <a:latin typeface="Arial"/>
                <a:cs typeface="Arial"/>
              </a:rPr>
              <a:t>The </a:t>
            </a:r>
            <a:r>
              <a:rPr lang="en-US" sz="2800" i="1" dirty="0">
                <a:latin typeface="Arial"/>
                <a:cs typeface="Arial"/>
              </a:rPr>
              <a:t>His Master’s Voice </a:t>
            </a:r>
            <a:r>
              <a:rPr lang="en-US" sz="2800" dirty="0">
                <a:latin typeface="Arial"/>
                <a:cs typeface="Arial"/>
              </a:rPr>
              <a:t>trademark was granted to Emile Berliner in 1900</a:t>
            </a:r>
            <a:endParaRPr lang="en-US" sz="2800" i="1" dirty="0">
              <a:latin typeface="Arial"/>
              <a:cs typeface="Arial"/>
            </a:endParaRPr>
          </a:p>
        </p:txBody>
      </p:sp>
      <p:pic>
        <p:nvPicPr>
          <p:cNvPr id="2" name="Picture 1" descr="HMV.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755" y="655782"/>
            <a:ext cx="3720407" cy="3731491"/>
          </a:xfrm>
          <a:prstGeom prst="rect">
            <a:avLst/>
          </a:prstGeom>
        </p:spPr>
      </p:pic>
      <p:pic>
        <p:nvPicPr>
          <p:cNvPr id="4" name="Picture 3" descr="HM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453" y="547254"/>
            <a:ext cx="3840019" cy="3840019"/>
          </a:xfrm>
          <a:prstGeom prst="rect">
            <a:avLst/>
          </a:prstGeom>
        </p:spPr>
      </p:pic>
    </p:spTree>
    <p:extLst>
      <p:ext uri="{BB962C8B-B14F-4D97-AF65-F5344CB8AC3E}">
        <p14:creationId xmlns:p14="http://schemas.microsoft.com/office/powerpoint/2010/main" val="606610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011199"/>
            <a:ext cx="9144000" cy="523220"/>
          </a:xfrm>
          <a:prstGeom prst="rect">
            <a:avLst/>
          </a:prstGeom>
        </p:spPr>
        <p:txBody>
          <a:bodyPr wrap="square">
            <a:spAutoFit/>
          </a:bodyPr>
          <a:lstStyle/>
          <a:p>
            <a:pPr algn="ctr"/>
            <a:r>
              <a:rPr lang="en-US" sz="2800" dirty="0">
                <a:latin typeface="Arial"/>
                <a:cs typeface="Arial"/>
              </a:rPr>
              <a:t>Nipper became known as the “RCA dog”</a:t>
            </a:r>
            <a:endParaRPr lang="en-US" sz="2800" i="1" dirty="0">
              <a:latin typeface="Arial"/>
              <a:cs typeface="Arial"/>
            </a:endParaRPr>
          </a:p>
        </p:txBody>
      </p:sp>
      <p:pic>
        <p:nvPicPr>
          <p:cNvPr id="2" name="Picture 1" descr="HMV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345" y="1119909"/>
            <a:ext cx="6878199" cy="4599795"/>
          </a:xfrm>
          <a:prstGeom prst="rect">
            <a:avLst/>
          </a:prstGeom>
        </p:spPr>
      </p:pic>
    </p:spTree>
    <p:extLst>
      <p:ext uri="{BB962C8B-B14F-4D97-AF65-F5344CB8AC3E}">
        <p14:creationId xmlns:p14="http://schemas.microsoft.com/office/powerpoint/2010/main" val="1965301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30908" y="1443179"/>
            <a:ext cx="8012401" cy="452582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lvl="0" indent="-514350">
              <a:buFont typeface="+mj-lt"/>
              <a:buAutoNum type="arabicPeriod"/>
            </a:pPr>
            <a:r>
              <a:rPr lang="en-US" dirty="0">
                <a:latin typeface="Arial"/>
                <a:cs typeface="Arial"/>
              </a:rPr>
              <a:t>Sound recording as archival medium (Sterne)</a:t>
            </a:r>
          </a:p>
          <a:p>
            <a:pPr marL="514350" lvl="0" indent="-514350">
              <a:buFont typeface="+mj-lt"/>
              <a:buAutoNum type="arabicPeriod"/>
            </a:pPr>
            <a:endParaRPr lang="en-US" dirty="0">
              <a:latin typeface="Arial"/>
              <a:cs typeface="Arial"/>
            </a:endParaRPr>
          </a:p>
          <a:p>
            <a:pPr marL="514350" lvl="0" indent="-514350">
              <a:buFont typeface="+mj-lt"/>
              <a:buAutoNum type="arabicPeriod"/>
            </a:pPr>
            <a:r>
              <a:rPr lang="en-US" dirty="0">
                <a:latin typeface="Arial"/>
                <a:cs typeface="Arial"/>
              </a:rPr>
              <a:t>Women and telephony: Two Archives (Martin, Martel)</a:t>
            </a:r>
          </a:p>
          <a:p>
            <a:pPr marL="514350" lvl="0" indent="-514350">
              <a:buFont typeface="+mj-lt"/>
              <a:buAutoNum type="arabicPeriod"/>
            </a:pPr>
            <a:endParaRPr lang="en-US" dirty="0">
              <a:latin typeface="Arial"/>
              <a:cs typeface="Arial"/>
            </a:endParaRPr>
          </a:p>
          <a:p>
            <a:pPr marL="514350" lvl="0" indent="-514350">
              <a:buFont typeface="+mj-lt"/>
              <a:buAutoNum type="arabicPeriod"/>
            </a:pPr>
            <a:r>
              <a:rPr lang="en-US" dirty="0">
                <a:latin typeface="Arial"/>
                <a:cs typeface="Arial"/>
              </a:rPr>
              <a:t>Sonification (Sterne and Akiyama)</a:t>
            </a:r>
          </a:p>
          <a:p>
            <a:pPr marL="514350" lvl="0" indent="-514350">
              <a:buFont typeface="+mj-lt"/>
              <a:buAutoNum type="arabicPeriod"/>
            </a:pPr>
            <a:endParaRPr lang="en-US" dirty="0">
              <a:latin typeface="Arial"/>
              <a:cs typeface="Arial"/>
            </a:endParaRPr>
          </a:p>
        </p:txBody>
      </p:sp>
    </p:spTree>
    <p:extLst>
      <p:ext uri="{BB962C8B-B14F-4D97-AF65-F5344CB8AC3E}">
        <p14:creationId xmlns:p14="http://schemas.microsoft.com/office/powerpoint/2010/main" val="2696268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more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00" y="304800"/>
            <a:ext cx="4669536" cy="6242304"/>
          </a:xfrm>
          <a:prstGeom prst="rect">
            <a:avLst/>
          </a:prstGeom>
        </p:spPr>
      </p:pic>
    </p:spTree>
    <p:extLst>
      <p:ext uri="{BB962C8B-B14F-4D97-AF65-F5344CB8AC3E}">
        <p14:creationId xmlns:p14="http://schemas.microsoft.com/office/powerpoint/2010/main" val="1659592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5861327"/>
            <a:ext cx="9144000" cy="28652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dirty="0">
              <a:latin typeface="Arial"/>
              <a:cs typeface="Arial"/>
            </a:endParaRPr>
          </a:p>
        </p:txBody>
      </p:sp>
      <p:pic>
        <p:nvPicPr>
          <p:cNvPr id="2" name="Picture 1" descr="phonograph-recording-blackfootchief-19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6949" y="415123"/>
            <a:ext cx="4897658" cy="6108059"/>
          </a:xfrm>
          <a:prstGeom prst="rect">
            <a:avLst/>
          </a:prstGeom>
        </p:spPr>
      </p:pic>
      <p:sp>
        <p:nvSpPr>
          <p:cNvPr id="6" name="Rectangle 5"/>
          <p:cNvSpPr/>
          <p:nvPr/>
        </p:nvSpPr>
        <p:spPr>
          <a:xfrm>
            <a:off x="207818" y="2568424"/>
            <a:ext cx="3619131" cy="3293209"/>
          </a:xfrm>
          <a:prstGeom prst="rect">
            <a:avLst/>
          </a:prstGeom>
        </p:spPr>
        <p:txBody>
          <a:bodyPr wrap="square">
            <a:spAutoFit/>
          </a:bodyPr>
          <a:lstStyle/>
          <a:p>
            <a:r>
              <a:rPr lang="en-US" sz="2800" dirty="0">
                <a:latin typeface="Arial"/>
                <a:cs typeface="Arial"/>
              </a:rPr>
              <a:t>Frances Densmore recording Blackfoot chief Mountain Chief on a cylinder phonograph for the Bureau of American Ethology in 1916</a:t>
            </a:r>
          </a:p>
          <a:p>
            <a:r>
              <a:rPr lang="en-US" sz="1200" dirty="0"/>
              <a:t> </a:t>
            </a:r>
          </a:p>
        </p:txBody>
      </p:sp>
    </p:spTree>
    <p:extLst>
      <p:ext uri="{BB962C8B-B14F-4D97-AF65-F5344CB8AC3E}">
        <p14:creationId xmlns:p14="http://schemas.microsoft.com/office/powerpoint/2010/main" val="2968505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5861327"/>
            <a:ext cx="9144000" cy="28652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dirty="0">
              <a:latin typeface="Arial"/>
              <a:cs typeface="Arial"/>
            </a:endParaRPr>
          </a:p>
        </p:txBody>
      </p:sp>
      <p:sp>
        <p:nvSpPr>
          <p:cNvPr id="6" name="Rectangle 5"/>
          <p:cNvSpPr/>
          <p:nvPr/>
        </p:nvSpPr>
        <p:spPr>
          <a:xfrm>
            <a:off x="0" y="5288340"/>
            <a:ext cx="9144000" cy="1569660"/>
          </a:xfrm>
          <a:prstGeom prst="rect">
            <a:avLst/>
          </a:prstGeom>
        </p:spPr>
        <p:txBody>
          <a:bodyPr wrap="square">
            <a:spAutoFit/>
          </a:bodyPr>
          <a:lstStyle/>
          <a:p>
            <a:pPr algn="ctr"/>
            <a:r>
              <a:rPr lang="en-US" sz="2800" dirty="0">
                <a:latin typeface="Arial"/>
                <a:cs typeface="Arial"/>
              </a:rPr>
              <a:t>Tanya Tagaq performing a new soundtrack to Robert Flaherty’s </a:t>
            </a:r>
            <a:r>
              <a:rPr lang="en-US" sz="2800" i="1" dirty="0">
                <a:latin typeface="Arial"/>
                <a:cs typeface="Arial"/>
              </a:rPr>
              <a:t>Nanook of the North </a:t>
            </a:r>
            <a:r>
              <a:rPr lang="en-US" sz="2800" dirty="0">
                <a:latin typeface="Arial"/>
                <a:cs typeface="Arial"/>
              </a:rPr>
              <a:t>(1922) at Dark Mofo Festival, Hobart, Australia, 2018</a:t>
            </a:r>
          </a:p>
          <a:p>
            <a:r>
              <a:rPr lang="en-US" sz="1200" dirty="0"/>
              <a:t> </a:t>
            </a:r>
          </a:p>
        </p:txBody>
      </p:sp>
      <p:pic>
        <p:nvPicPr>
          <p:cNvPr id="5" name="Picture 4" descr="A picture containing dark&#10;&#10;Description automatically generated">
            <a:extLst>
              <a:ext uri="{FF2B5EF4-FFF2-40B4-BE49-F238E27FC236}">
                <a16:creationId xmlns:a16="http://schemas.microsoft.com/office/drawing/2014/main" id="{78414BF3-9150-A846-B12D-7B862C32ED43}"/>
              </a:ext>
            </a:extLst>
          </p:cNvPr>
          <p:cNvPicPr>
            <a:picLocks noChangeAspect="1"/>
          </p:cNvPicPr>
          <p:nvPr/>
        </p:nvPicPr>
        <p:blipFill>
          <a:blip r:embed="rId2"/>
          <a:stretch>
            <a:fillRect/>
          </a:stretch>
        </p:blipFill>
        <p:spPr>
          <a:xfrm>
            <a:off x="1072055" y="430277"/>
            <a:ext cx="6953565" cy="4635710"/>
          </a:xfrm>
          <a:prstGeom prst="rect">
            <a:avLst/>
          </a:prstGeom>
        </p:spPr>
      </p:pic>
    </p:spTree>
    <p:extLst>
      <p:ext uri="{BB962C8B-B14F-4D97-AF65-F5344CB8AC3E}">
        <p14:creationId xmlns:p14="http://schemas.microsoft.com/office/powerpoint/2010/main" val="2237672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5861327"/>
            <a:ext cx="9144000" cy="28652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dirty="0">
              <a:latin typeface="Arial"/>
              <a:cs typeface="Arial"/>
            </a:endParaRPr>
          </a:p>
        </p:txBody>
      </p:sp>
      <p:sp>
        <p:nvSpPr>
          <p:cNvPr id="6" name="Rectangle 5"/>
          <p:cNvSpPr/>
          <p:nvPr/>
        </p:nvSpPr>
        <p:spPr>
          <a:xfrm>
            <a:off x="157655" y="5153969"/>
            <a:ext cx="8839200" cy="1569660"/>
          </a:xfrm>
          <a:prstGeom prst="rect">
            <a:avLst/>
          </a:prstGeom>
        </p:spPr>
        <p:txBody>
          <a:bodyPr wrap="square">
            <a:spAutoFit/>
          </a:bodyPr>
          <a:lstStyle/>
          <a:p>
            <a:pPr algn="ctr"/>
            <a:r>
              <a:rPr lang="en-US" sz="2800" dirty="0">
                <a:latin typeface="Arial"/>
                <a:cs typeface="Arial"/>
              </a:rPr>
              <a:t>Global Recordings Network, founded in Los Angeles,1939, in the documentary </a:t>
            </a:r>
            <a:r>
              <a:rPr lang="en-US" sz="2800" i="1" dirty="0">
                <a:latin typeface="Arial"/>
                <a:cs typeface="Arial"/>
              </a:rPr>
              <a:t>Tailenders</a:t>
            </a:r>
            <a:r>
              <a:rPr lang="en-US" sz="2800" dirty="0">
                <a:latin typeface="Arial"/>
                <a:cs typeface="Arial"/>
              </a:rPr>
              <a:t> (2006) Dir. Adele Horne</a:t>
            </a:r>
          </a:p>
          <a:p>
            <a:pPr algn="ctr"/>
            <a:r>
              <a:rPr lang="en-US" sz="1200" dirty="0"/>
              <a:t> </a:t>
            </a:r>
          </a:p>
        </p:txBody>
      </p:sp>
      <p:pic>
        <p:nvPicPr>
          <p:cNvPr id="5" name="Picture 4" descr="A picture containing indoor&#10;&#10;Description automatically generated">
            <a:extLst>
              <a:ext uri="{FF2B5EF4-FFF2-40B4-BE49-F238E27FC236}">
                <a16:creationId xmlns:a16="http://schemas.microsoft.com/office/drawing/2014/main" id="{A87FDEF5-231B-A844-A0C2-45C3A95F9375}"/>
              </a:ext>
            </a:extLst>
          </p:cNvPr>
          <p:cNvPicPr>
            <a:picLocks noChangeAspect="1"/>
          </p:cNvPicPr>
          <p:nvPr/>
        </p:nvPicPr>
        <p:blipFill>
          <a:blip r:embed="rId2"/>
          <a:stretch>
            <a:fillRect/>
          </a:stretch>
        </p:blipFill>
        <p:spPr>
          <a:xfrm>
            <a:off x="1634358" y="615854"/>
            <a:ext cx="5875283" cy="4331581"/>
          </a:xfrm>
          <a:prstGeom prst="rect">
            <a:avLst/>
          </a:prstGeom>
        </p:spPr>
      </p:pic>
    </p:spTree>
    <p:extLst>
      <p:ext uri="{BB962C8B-B14F-4D97-AF65-F5344CB8AC3E}">
        <p14:creationId xmlns:p14="http://schemas.microsoft.com/office/powerpoint/2010/main" val="1595651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5270556"/>
            <a:ext cx="9144000" cy="12179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latin typeface="Arial"/>
                <a:cs typeface="Arial"/>
              </a:rPr>
              <a:t>WOMEN AND TELEPHONY: </a:t>
            </a:r>
          </a:p>
          <a:p>
            <a:pPr marL="0" indent="0" algn="ctr">
              <a:buNone/>
            </a:pPr>
            <a:r>
              <a:rPr lang="en-US" b="1" dirty="0">
                <a:latin typeface="Arial"/>
                <a:cs typeface="Arial"/>
              </a:rPr>
              <a:t>TWO ARCHIVES</a:t>
            </a:r>
          </a:p>
        </p:txBody>
      </p:sp>
      <p:pic>
        <p:nvPicPr>
          <p:cNvPr id="6" name="Picture 5" descr="The-Phantom-of-the-Operat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999" y="542635"/>
            <a:ext cx="6528956" cy="4352637"/>
          </a:xfrm>
          <a:prstGeom prst="rect">
            <a:avLst/>
          </a:prstGeom>
        </p:spPr>
      </p:pic>
    </p:spTree>
    <p:extLst>
      <p:ext uri="{BB962C8B-B14F-4D97-AF65-F5344CB8AC3E}">
        <p14:creationId xmlns:p14="http://schemas.microsoft.com/office/powerpoint/2010/main" val="1107266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yli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455" y="531091"/>
            <a:ext cx="3615178" cy="5943599"/>
          </a:xfrm>
          <a:prstGeom prst="rect">
            <a:avLst/>
          </a:prstGeom>
        </p:spPr>
      </p:pic>
      <p:sp>
        <p:nvSpPr>
          <p:cNvPr id="5" name="Content Placeholder 2"/>
          <p:cNvSpPr txBox="1">
            <a:spLocks/>
          </p:cNvSpPr>
          <p:nvPr/>
        </p:nvSpPr>
        <p:spPr>
          <a:xfrm>
            <a:off x="254000" y="3838917"/>
            <a:ext cx="4583546" cy="215317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Arial"/>
                <a:cs typeface="Arial"/>
              </a:rPr>
              <a:t>1. Gender and Early Telephone Culture (Martin)</a:t>
            </a:r>
          </a:p>
        </p:txBody>
      </p:sp>
    </p:spTree>
    <p:extLst>
      <p:ext uri="{BB962C8B-B14F-4D97-AF65-F5344CB8AC3E}">
        <p14:creationId xmlns:p14="http://schemas.microsoft.com/office/powerpoint/2010/main" val="5041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ne-operat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5637" y="692727"/>
            <a:ext cx="3821546" cy="5587054"/>
          </a:xfrm>
          <a:prstGeom prst="rect">
            <a:avLst/>
          </a:prstGeom>
        </p:spPr>
      </p:pic>
      <p:sp>
        <p:nvSpPr>
          <p:cNvPr id="5" name="Content Placeholder 2"/>
          <p:cNvSpPr txBox="1">
            <a:spLocks/>
          </p:cNvSpPr>
          <p:nvPr/>
        </p:nvSpPr>
        <p:spPr>
          <a:xfrm>
            <a:off x="346363" y="3631098"/>
            <a:ext cx="3879273" cy="215317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Arial"/>
                <a:cs typeface="Arial"/>
              </a:rPr>
              <a:t>2. </a:t>
            </a:r>
            <a:r>
              <a:rPr lang="en-US" i="1" dirty="0">
                <a:latin typeface="Arial"/>
                <a:cs typeface="Arial"/>
              </a:rPr>
              <a:t>Phantom of The Operator </a:t>
            </a:r>
            <a:r>
              <a:rPr lang="en-US" dirty="0">
                <a:latin typeface="Arial"/>
                <a:cs typeface="Arial"/>
              </a:rPr>
              <a:t>(Canada, 2004) Dir. Caroline Martel</a:t>
            </a:r>
          </a:p>
        </p:txBody>
      </p:sp>
    </p:spTree>
    <p:extLst>
      <p:ext uri="{BB962C8B-B14F-4D97-AF65-F5344CB8AC3E}">
        <p14:creationId xmlns:p14="http://schemas.microsoft.com/office/powerpoint/2010/main" val="115549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11908" y="629283"/>
            <a:ext cx="7954819" cy="12179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latin typeface="Arial"/>
                <a:cs typeface="Arial"/>
              </a:rPr>
              <a:t>THINKING ABOUT SONIFICATION: SCOTT’S PHONAUTOGRAM </a:t>
            </a:r>
          </a:p>
        </p:txBody>
      </p:sp>
      <p:pic>
        <p:nvPicPr>
          <p:cNvPr id="2" name="Picture 1" descr="Phonautogram-Scot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7908" y="2114133"/>
            <a:ext cx="3382818" cy="4282048"/>
          </a:xfrm>
          <a:prstGeom prst="rect">
            <a:avLst/>
          </a:prstGeom>
        </p:spPr>
      </p:pic>
    </p:spTree>
    <p:extLst>
      <p:ext uri="{BB962C8B-B14F-4D97-AF65-F5344CB8AC3E}">
        <p14:creationId xmlns:p14="http://schemas.microsoft.com/office/powerpoint/2010/main" val="27990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5861327"/>
            <a:ext cx="9144000" cy="28652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dirty="0">
              <a:latin typeface="Arial"/>
              <a:cs typeface="Arial"/>
            </a:endParaRPr>
          </a:p>
        </p:txBody>
      </p:sp>
      <p:pic>
        <p:nvPicPr>
          <p:cNvPr id="2" name="Picture 1" descr="audio-ingenuity-douard-l-on-scott-de-martinville-transcribes-music-to-paper-carl-habers-digital-needle-revives-an-old-science-of-sonic-measurem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449331"/>
            <a:ext cx="7620000" cy="5054600"/>
          </a:xfrm>
          <a:prstGeom prst="rect">
            <a:avLst/>
          </a:prstGeom>
        </p:spPr>
      </p:pic>
      <p:sp>
        <p:nvSpPr>
          <p:cNvPr id="7" name="Rectangle 6"/>
          <p:cNvSpPr/>
          <p:nvPr/>
        </p:nvSpPr>
        <p:spPr>
          <a:xfrm>
            <a:off x="762000" y="5676661"/>
            <a:ext cx="7619999" cy="954107"/>
          </a:xfrm>
          <a:prstGeom prst="rect">
            <a:avLst/>
          </a:prstGeom>
        </p:spPr>
        <p:txBody>
          <a:bodyPr wrap="square">
            <a:spAutoFit/>
          </a:bodyPr>
          <a:lstStyle/>
          <a:p>
            <a:pPr algn="ctr"/>
            <a:r>
              <a:rPr lang="en-US" sz="2800" dirty="0">
                <a:latin typeface="Arial"/>
                <a:cs typeface="Arial"/>
              </a:rPr>
              <a:t>Édouard-Léon Scott de Martinville’s Phonautograph, 1857 </a:t>
            </a:r>
          </a:p>
        </p:txBody>
      </p:sp>
    </p:spTree>
    <p:extLst>
      <p:ext uri="{BB962C8B-B14F-4D97-AF65-F5344CB8AC3E}">
        <p14:creationId xmlns:p14="http://schemas.microsoft.com/office/powerpoint/2010/main" val="773564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5861327"/>
            <a:ext cx="9144000" cy="28652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dirty="0">
              <a:latin typeface="Arial"/>
              <a:cs typeface="Arial"/>
            </a:endParaRPr>
          </a:p>
        </p:txBody>
      </p:sp>
      <p:pic>
        <p:nvPicPr>
          <p:cNvPr id="6" name="Picture 5" descr="Phonautogram-NY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72" y="946957"/>
            <a:ext cx="7138277" cy="4914369"/>
          </a:xfrm>
          <a:prstGeom prst="rect">
            <a:avLst/>
          </a:prstGeom>
        </p:spPr>
      </p:pic>
    </p:spTree>
    <p:extLst>
      <p:ext uri="{BB962C8B-B14F-4D97-AF65-F5344CB8AC3E}">
        <p14:creationId xmlns:p14="http://schemas.microsoft.com/office/powerpoint/2010/main" val="3100895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5861327"/>
            <a:ext cx="9144000" cy="28652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dirty="0">
              <a:latin typeface="Arial"/>
              <a:cs typeface="Arial"/>
            </a:endParaRPr>
          </a:p>
        </p:txBody>
      </p:sp>
      <p:sp>
        <p:nvSpPr>
          <p:cNvPr id="3" name="Rectangle 2"/>
          <p:cNvSpPr/>
          <p:nvPr/>
        </p:nvSpPr>
        <p:spPr>
          <a:xfrm>
            <a:off x="300988" y="3890305"/>
            <a:ext cx="3497467" cy="1384995"/>
          </a:xfrm>
          <a:prstGeom prst="rect">
            <a:avLst/>
          </a:prstGeom>
        </p:spPr>
        <p:txBody>
          <a:bodyPr wrap="square">
            <a:spAutoFit/>
          </a:bodyPr>
          <a:lstStyle/>
          <a:p>
            <a:r>
              <a:rPr lang="en-US" sz="2800" dirty="0">
                <a:latin typeface="Arial"/>
                <a:cs typeface="Arial"/>
              </a:rPr>
              <a:t>Preserving Sound in Modern America</a:t>
            </a:r>
          </a:p>
          <a:p>
            <a:r>
              <a:rPr lang="en-US" sz="2800" dirty="0">
                <a:latin typeface="Arial"/>
                <a:cs typeface="Arial"/>
              </a:rPr>
              <a:t>(Sterne)</a:t>
            </a:r>
          </a:p>
        </p:txBody>
      </p:sp>
      <p:pic>
        <p:nvPicPr>
          <p:cNvPr id="2" name="Picture 1" descr="phonograph-recording-blackfootchief-19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819" y="415123"/>
            <a:ext cx="4833788" cy="6028404"/>
          </a:xfrm>
          <a:prstGeom prst="rect">
            <a:avLst/>
          </a:prstGeom>
        </p:spPr>
      </p:pic>
    </p:spTree>
    <p:extLst>
      <p:ext uri="{BB962C8B-B14F-4D97-AF65-F5344CB8AC3E}">
        <p14:creationId xmlns:p14="http://schemas.microsoft.com/office/powerpoint/2010/main" val="3889340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5861327"/>
            <a:ext cx="9144000" cy="28652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dirty="0">
              <a:latin typeface="Arial"/>
              <a:cs typeface="Arial"/>
            </a:endParaRPr>
          </a:p>
        </p:txBody>
      </p:sp>
      <p:pic>
        <p:nvPicPr>
          <p:cNvPr id="3" name="Picture 2" descr="Phonautograph-dru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972705"/>
            <a:ext cx="6800273" cy="5100204"/>
          </a:xfrm>
          <a:prstGeom prst="rect">
            <a:avLst/>
          </a:prstGeom>
        </p:spPr>
      </p:pic>
    </p:spTree>
    <p:extLst>
      <p:ext uri="{BB962C8B-B14F-4D97-AF65-F5344CB8AC3E}">
        <p14:creationId xmlns:p14="http://schemas.microsoft.com/office/powerpoint/2010/main" val="2318206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5861327"/>
            <a:ext cx="9144000" cy="28652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dirty="0">
              <a:latin typeface="Arial"/>
              <a:cs typeface="Arial"/>
            </a:endParaRPr>
          </a:p>
        </p:txBody>
      </p:sp>
      <p:pic>
        <p:nvPicPr>
          <p:cNvPr id="2" name="Picture 1" descr="Phonautogram-Scot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847" y="819728"/>
            <a:ext cx="8624607" cy="3329098"/>
          </a:xfrm>
          <a:prstGeom prst="rect">
            <a:avLst/>
          </a:prstGeom>
        </p:spPr>
      </p:pic>
      <p:sp>
        <p:nvSpPr>
          <p:cNvPr id="5" name="Rectangle 4"/>
          <p:cNvSpPr/>
          <p:nvPr/>
        </p:nvSpPr>
        <p:spPr>
          <a:xfrm>
            <a:off x="253847" y="4710745"/>
            <a:ext cx="8624607" cy="1384995"/>
          </a:xfrm>
          <a:prstGeom prst="rect">
            <a:avLst/>
          </a:prstGeom>
        </p:spPr>
        <p:txBody>
          <a:bodyPr wrap="square">
            <a:spAutoFit/>
          </a:bodyPr>
          <a:lstStyle/>
          <a:p>
            <a:pPr algn="ctr"/>
            <a:r>
              <a:rPr lang="en-US" sz="2800" dirty="0">
                <a:latin typeface="Arial"/>
                <a:cs typeface="Arial"/>
              </a:rPr>
              <a:t>A phonautogram scanned from one of Scott’s originals in the archive of the </a:t>
            </a:r>
            <a:r>
              <a:rPr lang="en-US" sz="2800" i="1" dirty="0">
                <a:latin typeface="Arial"/>
                <a:cs typeface="Arial"/>
              </a:rPr>
              <a:t>Institut de France </a:t>
            </a:r>
            <a:r>
              <a:rPr lang="en-US" sz="2800" dirty="0">
                <a:latin typeface="Arial"/>
                <a:cs typeface="Arial"/>
              </a:rPr>
              <a:t>and published by First Sounds</a:t>
            </a:r>
          </a:p>
        </p:txBody>
      </p:sp>
    </p:spTree>
    <p:extLst>
      <p:ext uri="{BB962C8B-B14F-4D97-AF65-F5344CB8AC3E}">
        <p14:creationId xmlns:p14="http://schemas.microsoft.com/office/powerpoint/2010/main" val="4240992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3637" y="1722310"/>
            <a:ext cx="7377546" cy="4108144"/>
          </a:xfrm>
        </p:spPr>
        <p:txBody>
          <a:bodyPr>
            <a:normAutofit/>
          </a:bodyPr>
          <a:lstStyle/>
          <a:p>
            <a:pPr marL="0" indent="0">
              <a:buNone/>
            </a:pPr>
            <a:r>
              <a:rPr lang="en-US" dirty="0">
                <a:latin typeface="Arial"/>
                <a:cs typeface="Arial"/>
              </a:rPr>
              <a:t>What does it mean to play back sound recordings that were never meant for playback?</a:t>
            </a:r>
          </a:p>
          <a:p>
            <a:pPr marL="0" indent="0">
              <a:buNone/>
            </a:pPr>
            <a:endParaRPr lang="en-US" dirty="0">
              <a:latin typeface="Arial"/>
              <a:cs typeface="Arial"/>
            </a:endParaRPr>
          </a:p>
          <a:p>
            <a:pPr marL="0" indent="0">
              <a:buNone/>
            </a:pPr>
            <a:endParaRPr lang="en-US" sz="3500" dirty="0">
              <a:latin typeface="Arial"/>
              <a:cs typeface="Arial"/>
            </a:endParaRPr>
          </a:p>
          <a:p>
            <a:endParaRPr lang="en-US" sz="3500" dirty="0">
              <a:latin typeface="Arial"/>
              <a:cs typeface="Arial"/>
            </a:endParaRPr>
          </a:p>
          <a:p>
            <a:pPr marL="0" lvl="0" indent="0">
              <a:buNone/>
            </a:pPr>
            <a:endParaRPr lang="en-US" dirty="0">
              <a:latin typeface="Arial"/>
              <a:cs typeface="Arial"/>
            </a:endParaRPr>
          </a:p>
          <a:p>
            <a:pPr marL="0" indent="0">
              <a:buNone/>
            </a:pPr>
            <a:endParaRPr lang="en-US" dirty="0">
              <a:latin typeface="Arial"/>
              <a:cs typeface="Arial"/>
            </a:endParaRPr>
          </a:p>
        </p:txBody>
      </p:sp>
    </p:spTree>
    <p:extLst>
      <p:ext uri="{BB962C8B-B14F-4D97-AF65-F5344CB8AC3E}">
        <p14:creationId xmlns:p14="http://schemas.microsoft.com/office/powerpoint/2010/main" val="2968624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3637" y="1722310"/>
            <a:ext cx="7377546" cy="4108144"/>
          </a:xfrm>
        </p:spPr>
        <p:txBody>
          <a:bodyPr>
            <a:normAutofit/>
          </a:bodyPr>
          <a:lstStyle/>
          <a:p>
            <a:pPr marL="0" indent="0">
              <a:buNone/>
            </a:pPr>
            <a:r>
              <a:rPr lang="en-US" dirty="0">
                <a:latin typeface="Arial"/>
                <a:cs typeface="Arial"/>
              </a:rPr>
              <a:t>What does it mean to play back sound recordings that were never meant for playback?</a:t>
            </a:r>
          </a:p>
          <a:p>
            <a:pPr marL="0" indent="0">
              <a:buNone/>
            </a:pPr>
            <a:endParaRPr lang="en-US" dirty="0">
              <a:latin typeface="Arial"/>
              <a:cs typeface="Arial"/>
            </a:endParaRPr>
          </a:p>
          <a:p>
            <a:pPr marL="0" indent="0">
              <a:buNone/>
            </a:pPr>
            <a:r>
              <a:rPr lang="en-US" dirty="0">
                <a:latin typeface="Arial"/>
                <a:cs typeface="Arial"/>
              </a:rPr>
              <a:t>What implications does the practice of sonification have on sound studies as a field?</a:t>
            </a:r>
          </a:p>
          <a:p>
            <a:pPr marL="0" indent="0">
              <a:buNone/>
            </a:pPr>
            <a:endParaRPr lang="en-US" sz="3500" dirty="0">
              <a:latin typeface="Arial"/>
              <a:cs typeface="Arial"/>
            </a:endParaRPr>
          </a:p>
          <a:p>
            <a:endParaRPr lang="en-US" sz="3500" dirty="0">
              <a:latin typeface="Arial"/>
              <a:cs typeface="Arial"/>
            </a:endParaRPr>
          </a:p>
          <a:p>
            <a:pPr marL="0" lvl="0" indent="0">
              <a:buNone/>
            </a:pPr>
            <a:endParaRPr lang="en-US" dirty="0">
              <a:latin typeface="Arial"/>
              <a:cs typeface="Arial"/>
            </a:endParaRPr>
          </a:p>
          <a:p>
            <a:pPr marL="0" indent="0">
              <a:buNone/>
            </a:pPr>
            <a:endParaRPr lang="en-US" dirty="0">
              <a:latin typeface="Arial"/>
              <a:cs typeface="Arial"/>
            </a:endParaRPr>
          </a:p>
        </p:txBody>
      </p:sp>
    </p:spTree>
    <p:extLst>
      <p:ext uri="{BB962C8B-B14F-4D97-AF65-F5344CB8AC3E}">
        <p14:creationId xmlns:p14="http://schemas.microsoft.com/office/powerpoint/2010/main" val="3813713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7158" y="1018038"/>
            <a:ext cx="8485137" cy="6239886"/>
          </a:xfrm>
        </p:spPr>
        <p:txBody>
          <a:bodyPr>
            <a:normAutofit/>
          </a:bodyPr>
          <a:lstStyle/>
          <a:p>
            <a:pPr marL="0" indent="0">
              <a:buNone/>
            </a:pPr>
            <a:r>
              <a:rPr lang="en-US" sz="3500" u="sng" dirty="0">
                <a:latin typeface="Arial"/>
                <a:cs typeface="Arial"/>
              </a:rPr>
              <a:t>For Thursday</a:t>
            </a:r>
            <a:r>
              <a:rPr lang="en-US" sz="3500" dirty="0">
                <a:latin typeface="Arial"/>
                <a:cs typeface="Arial"/>
              </a:rPr>
              <a:t>:  </a:t>
            </a:r>
            <a:r>
              <a:rPr lang="en-US" dirty="0">
                <a:latin typeface="Arial"/>
                <a:cs typeface="Arial"/>
              </a:rPr>
              <a:t>Look for an acoustic archive, think about it in relation to Sterne and Akiyama’s discussions, and what it can offer an aural historian based on the examples of Martin and Martell.</a:t>
            </a:r>
          </a:p>
          <a:p>
            <a:pPr marL="0" indent="0">
              <a:buNone/>
            </a:pPr>
            <a:endParaRPr lang="en-US" dirty="0">
              <a:latin typeface="Arial"/>
              <a:cs typeface="Arial"/>
            </a:endParaRPr>
          </a:p>
          <a:p>
            <a:pPr marL="0" indent="0">
              <a:buNone/>
            </a:pPr>
            <a:r>
              <a:rPr lang="en-US" dirty="0">
                <a:latin typeface="Arial"/>
                <a:cs typeface="Arial"/>
              </a:rPr>
              <a:t>Formulate your discussion question around these considerations. </a:t>
            </a:r>
          </a:p>
          <a:p>
            <a:pPr marL="0" indent="0">
              <a:buNone/>
            </a:pPr>
            <a:endParaRPr lang="en-US" sz="3500" dirty="0">
              <a:latin typeface="Arial"/>
              <a:cs typeface="Arial"/>
            </a:endParaRPr>
          </a:p>
          <a:p>
            <a:endParaRPr lang="en-US" sz="3500" dirty="0">
              <a:latin typeface="Arial"/>
              <a:cs typeface="Arial"/>
            </a:endParaRPr>
          </a:p>
          <a:p>
            <a:pPr marL="0" lvl="0" indent="0">
              <a:buNone/>
            </a:pPr>
            <a:endParaRPr lang="en-US" dirty="0">
              <a:latin typeface="Arial"/>
              <a:cs typeface="Arial"/>
            </a:endParaRPr>
          </a:p>
          <a:p>
            <a:pPr marL="0" indent="0">
              <a:buNone/>
            </a:pPr>
            <a:endParaRPr lang="en-US" dirty="0">
              <a:latin typeface="Arial"/>
              <a:cs typeface="Arial"/>
            </a:endParaRPr>
          </a:p>
        </p:txBody>
      </p:sp>
    </p:spTree>
    <p:extLst>
      <p:ext uri="{BB962C8B-B14F-4D97-AF65-F5344CB8AC3E}">
        <p14:creationId xmlns:p14="http://schemas.microsoft.com/office/powerpoint/2010/main" val="975661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4133" y="1832798"/>
            <a:ext cx="7735734" cy="2062103"/>
          </a:xfrm>
          <a:prstGeom prst="rect">
            <a:avLst/>
          </a:prstGeom>
        </p:spPr>
        <p:txBody>
          <a:bodyPr wrap="square">
            <a:spAutoFit/>
          </a:bodyPr>
          <a:lstStyle/>
          <a:p>
            <a:r>
              <a:rPr lang="en-US" sz="3200" dirty="0">
                <a:solidFill>
                  <a:srgbClr val="00B0F0"/>
                </a:solidFill>
                <a:latin typeface="Arial" panose="020B0604020202020204" pitchFamily="34" charset="0"/>
                <a:cs typeface="Arial" panose="020B0604020202020204" pitchFamily="34" charset="0"/>
              </a:rPr>
              <a:t>“From the moment of its public introduction, sound recording was understood to have great possibilities as an archival medium.”</a:t>
            </a:r>
            <a:r>
              <a:rPr lang="en-US" sz="3200" dirty="0">
                <a:latin typeface="Arial" panose="020B0604020202020204" pitchFamily="34" charset="0"/>
                <a:cs typeface="Arial" panose="020B0604020202020204" pitchFamily="34" charset="0"/>
              </a:rPr>
              <a:t> </a:t>
            </a:r>
            <a:r>
              <a:rPr lang="en-US" sz="3200" dirty="0">
                <a:solidFill>
                  <a:srgbClr val="00B0F0"/>
                </a:solidFill>
                <a:latin typeface="Arial" panose="020B0604020202020204" pitchFamily="34" charset="0"/>
                <a:cs typeface="Arial" panose="020B0604020202020204" pitchFamily="34" charset="0"/>
              </a:rPr>
              <a:t>(p. 295)</a:t>
            </a:r>
          </a:p>
        </p:txBody>
      </p:sp>
    </p:spTree>
    <p:extLst>
      <p:ext uri="{BB962C8B-B14F-4D97-AF65-F5344CB8AC3E}">
        <p14:creationId xmlns:p14="http://schemas.microsoft.com/office/powerpoint/2010/main" val="3570634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823" y="1890284"/>
            <a:ext cx="7379929" cy="5191267"/>
          </a:xfrm>
        </p:spPr>
        <p:txBody>
          <a:bodyPr>
            <a:noAutofit/>
          </a:bodyPr>
          <a:lstStyle/>
          <a:p>
            <a:pPr lvl="0"/>
            <a:endParaRPr lang="en-US" sz="2800" dirty="0">
              <a:latin typeface="Arial"/>
              <a:cs typeface="Arial"/>
            </a:endParaRPr>
          </a:p>
          <a:p>
            <a:pPr lvl="0"/>
            <a:endParaRPr lang="en-US" sz="2800" dirty="0">
              <a:latin typeface="Arial"/>
              <a:cs typeface="Arial"/>
            </a:endParaRPr>
          </a:p>
          <a:p>
            <a:endParaRPr lang="en-US" sz="2800" dirty="0">
              <a:latin typeface="Arial"/>
              <a:cs typeface="Arial"/>
            </a:endParaRPr>
          </a:p>
        </p:txBody>
      </p:sp>
      <p:sp>
        <p:nvSpPr>
          <p:cNvPr id="2" name="Rectangle 1"/>
          <p:cNvSpPr/>
          <p:nvPr/>
        </p:nvSpPr>
        <p:spPr>
          <a:xfrm>
            <a:off x="468439" y="1031469"/>
            <a:ext cx="7735734" cy="523220"/>
          </a:xfrm>
          <a:prstGeom prst="rect">
            <a:avLst/>
          </a:prstGeom>
        </p:spPr>
        <p:txBody>
          <a:bodyPr wrap="square">
            <a:spAutoFit/>
          </a:bodyPr>
          <a:lstStyle/>
          <a:p>
            <a:r>
              <a:rPr lang="en-US" sz="2800" dirty="0">
                <a:latin typeface="Arial"/>
                <a:cs typeface="Arial"/>
              </a:rPr>
              <a:t>Sound recording as an archival medium :</a:t>
            </a:r>
          </a:p>
        </p:txBody>
      </p:sp>
    </p:spTree>
    <p:extLst>
      <p:ext uri="{BB962C8B-B14F-4D97-AF65-F5344CB8AC3E}">
        <p14:creationId xmlns:p14="http://schemas.microsoft.com/office/powerpoint/2010/main" val="2907250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823" y="1890284"/>
            <a:ext cx="7379929" cy="5191267"/>
          </a:xfrm>
        </p:spPr>
        <p:txBody>
          <a:bodyPr>
            <a:noAutofit/>
          </a:bodyPr>
          <a:lstStyle/>
          <a:p>
            <a:pPr lvl="0"/>
            <a:r>
              <a:rPr lang="en-US" sz="2800" dirty="0">
                <a:latin typeface="Arial"/>
                <a:cs typeface="Arial"/>
              </a:rPr>
              <a:t>Preserving the voices of the dead</a:t>
            </a:r>
          </a:p>
          <a:p>
            <a:pPr lvl="0"/>
            <a:endParaRPr lang="en-US" sz="2800" dirty="0">
              <a:latin typeface="Arial"/>
              <a:cs typeface="Arial"/>
            </a:endParaRPr>
          </a:p>
          <a:p>
            <a:pPr lvl="0"/>
            <a:endParaRPr lang="en-US" sz="2800" dirty="0">
              <a:latin typeface="Arial"/>
              <a:cs typeface="Arial"/>
            </a:endParaRPr>
          </a:p>
          <a:p>
            <a:endParaRPr lang="en-US" sz="2800" dirty="0">
              <a:latin typeface="Arial"/>
              <a:cs typeface="Arial"/>
            </a:endParaRPr>
          </a:p>
        </p:txBody>
      </p:sp>
      <p:sp>
        <p:nvSpPr>
          <p:cNvPr id="2" name="Rectangle 1"/>
          <p:cNvSpPr/>
          <p:nvPr/>
        </p:nvSpPr>
        <p:spPr>
          <a:xfrm>
            <a:off x="468439" y="1031469"/>
            <a:ext cx="7735734" cy="523220"/>
          </a:xfrm>
          <a:prstGeom prst="rect">
            <a:avLst/>
          </a:prstGeom>
        </p:spPr>
        <p:txBody>
          <a:bodyPr wrap="square">
            <a:spAutoFit/>
          </a:bodyPr>
          <a:lstStyle/>
          <a:p>
            <a:r>
              <a:rPr lang="en-US" sz="2800" dirty="0">
                <a:latin typeface="Arial"/>
                <a:cs typeface="Arial"/>
              </a:rPr>
              <a:t>Sound recording as an archival medium :</a:t>
            </a:r>
          </a:p>
        </p:txBody>
      </p:sp>
    </p:spTree>
    <p:extLst>
      <p:ext uri="{BB962C8B-B14F-4D97-AF65-F5344CB8AC3E}">
        <p14:creationId xmlns:p14="http://schemas.microsoft.com/office/powerpoint/2010/main" val="3559439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823" y="1890284"/>
            <a:ext cx="7379929" cy="5191267"/>
          </a:xfrm>
        </p:spPr>
        <p:txBody>
          <a:bodyPr>
            <a:noAutofit/>
          </a:bodyPr>
          <a:lstStyle/>
          <a:p>
            <a:pPr lvl="0"/>
            <a:r>
              <a:rPr lang="en-US" sz="2800" dirty="0">
                <a:latin typeface="Arial"/>
                <a:cs typeface="Arial"/>
              </a:rPr>
              <a:t>Preserving the voices of the dead</a:t>
            </a:r>
          </a:p>
          <a:p>
            <a:pPr lvl="0"/>
            <a:r>
              <a:rPr lang="en-US" sz="2800" dirty="0">
                <a:latin typeface="Arial"/>
                <a:cs typeface="Arial"/>
              </a:rPr>
              <a:t>Ephemerality of the records</a:t>
            </a:r>
          </a:p>
          <a:p>
            <a:pPr lvl="0"/>
            <a:endParaRPr lang="en-US" sz="2800" dirty="0">
              <a:latin typeface="Arial"/>
              <a:cs typeface="Arial"/>
            </a:endParaRPr>
          </a:p>
          <a:p>
            <a:pPr lvl="0"/>
            <a:endParaRPr lang="en-US" sz="2800" dirty="0">
              <a:latin typeface="Arial"/>
              <a:cs typeface="Arial"/>
            </a:endParaRPr>
          </a:p>
          <a:p>
            <a:endParaRPr lang="en-US" sz="2800" dirty="0">
              <a:latin typeface="Arial"/>
              <a:cs typeface="Arial"/>
            </a:endParaRPr>
          </a:p>
        </p:txBody>
      </p:sp>
      <p:sp>
        <p:nvSpPr>
          <p:cNvPr id="2" name="Rectangle 1"/>
          <p:cNvSpPr/>
          <p:nvPr/>
        </p:nvSpPr>
        <p:spPr>
          <a:xfrm>
            <a:off x="468439" y="1031469"/>
            <a:ext cx="7735734" cy="523220"/>
          </a:xfrm>
          <a:prstGeom prst="rect">
            <a:avLst/>
          </a:prstGeom>
        </p:spPr>
        <p:txBody>
          <a:bodyPr wrap="square">
            <a:spAutoFit/>
          </a:bodyPr>
          <a:lstStyle/>
          <a:p>
            <a:r>
              <a:rPr lang="en-US" sz="2800" dirty="0">
                <a:latin typeface="Arial"/>
                <a:cs typeface="Arial"/>
              </a:rPr>
              <a:t>Sound recording as an archival medium :</a:t>
            </a:r>
          </a:p>
        </p:txBody>
      </p:sp>
    </p:spTree>
    <p:extLst>
      <p:ext uri="{BB962C8B-B14F-4D97-AF65-F5344CB8AC3E}">
        <p14:creationId xmlns:p14="http://schemas.microsoft.com/office/powerpoint/2010/main" val="1768711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823" y="1890284"/>
            <a:ext cx="7379929" cy="5191267"/>
          </a:xfrm>
        </p:spPr>
        <p:txBody>
          <a:bodyPr>
            <a:noAutofit/>
          </a:bodyPr>
          <a:lstStyle/>
          <a:p>
            <a:pPr lvl="0"/>
            <a:r>
              <a:rPr lang="en-US" sz="2800" dirty="0">
                <a:latin typeface="Arial"/>
                <a:cs typeface="Arial"/>
              </a:rPr>
              <a:t>Preserving the voices of the dead</a:t>
            </a:r>
          </a:p>
          <a:p>
            <a:pPr lvl="0"/>
            <a:r>
              <a:rPr lang="en-US" sz="2800" dirty="0">
                <a:latin typeface="Arial"/>
                <a:cs typeface="Arial"/>
              </a:rPr>
              <a:t>Ephemerality of the records</a:t>
            </a:r>
          </a:p>
          <a:p>
            <a:pPr lvl="0"/>
            <a:r>
              <a:rPr lang="en-US" sz="2800" dirty="0">
                <a:latin typeface="Arial"/>
                <a:cs typeface="Arial"/>
              </a:rPr>
              <a:t>Abstracted from one’s body / a figure of exteriority</a:t>
            </a:r>
          </a:p>
          <a:p>
            <a:pPr lvl="0"/>
            <a:endParaRPr lang="en-US" sz="2800" dirty="0">
              <a:latin typeface="Arial"/>
              <a:cs typeface="Arial"/>
            </a:endParaRPr>
          </a:p>
          <a:p>
            <a:pPr lvl="0"/>
            <a:endParaRPr lang="en-US" sz="2800" dirty="0">
              <a:latin typeface="Arial"/>
              <a:cs typeface="Arial"/>
            </a:endParaRPr>
          </a:p>
          <a:p>
            <a:endParaRPr lang="en-US" sz="2800" dirty="0">
              <a:latin typeface="Arial"/>
              <a:cs typeface="Arial"/>
            </a:endParaRPr>
          </a:p>
        </p:txBody>
      </p:sp>
      <p:sp>
        <p:nvSpPr>
          <p:cNvPr id="2" name="Rectangle 1"/>
          <p:cNvSpPr/>
          <p:nvPr/>
        </p:nvSpPr>
        <p:spPr>
          <a:xfrm>
            <a:off x="468439" y="1031469"/>
            <a:ext cx="7735734" cy="523220"/>
          </a:xfrm>
          <a:prstGeom prst="rect">
            <a:avLst/>
          </a:prstGeom>
        </p:spPr>
        <p:txBody>
          <a:bodyPr wrap="square">
            <a:spAutoFit/>
          </a:bodyPr>
          <a:lstStyle/>
          <a:p>
            <a:r>
              <a:rPr lang="en-US" sz="2800" dirty="0">
                <a:latin typeface="Arial"/>
                <a:cs typeface="Arial"/>
              </a:rPr>
              <a:t>Sound recording as an archival medium :</a:t>
            </a:r>
          </a:p>
        </p:txBody>
      </p:sp>
    </p:spTree>
    <p:extLst>
      <p:ext uri="{BB962C8B-B14F-4D97-AF65-F5344CB8AC3E}">
        <p14:creationId xmlns:p14="http://schemas.microsoft.com/office/powerpoint/2010/main" val="3381350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823" y="1890284"/>
            <a:ext cx="7379929" cy="5191267"/>
          </a:xfrm>
        </p:spPr>
        <p:txBody>
          <a:bodyPr>
            <a:noAutofit/>
          </a:bodyPr>
          <a:lstStyle/>
          <a:p>
            <a:pPr lvl="0"/>
            <a:r>
              <a:rPr lang="en-US" sz="2800" dirty="0">
                <a:latin typeface="Arial"/>
                <a:cs typeface="Arial"/>
              </a:rPr>
              <a:t>Preserving the voices of the dead</a:t>
            </a:r>
          </a:p>
          <a:p>
            <a:pPr lvl="0"/>
            <a:r>
              <a:rPr lang="en-US" sz="2800" dirty="0">
                <a:latin typeface="Arial"/>
                <a:cs typeface="Arial"/>
              </a:rPr>
              <a:t>Ephemerality of the records</a:t>
            </a:r>
          </a:p>
          <a:p>
            <a:pPr lvl="0"/>
            <a:r>
              <a:rPr lang="en-US" sz="2800" dirty="0">
                <a:latin typeface="Arial"/>
                <a:cs typeface="Arial"/>
              </a:rPr>
              <a:t>Abstracted from one’s body / a figure of exteriority</a:t>
            </a:r>
          </a:p>
          <a:p>
            <a:pPr lvl="0"/>
            <a:r>
              <a:rPr lang="en-US" sz="2800" dirty="0">
                <a:latin typeface="Arial"/>
                <a:cs typeface="Arial"/>
              </a:rPr>
              <a:t>Victorian culture and death</a:t>
            </a:r>
          </a:p>
          <a:p>
            <a:pPr lvl="0"/>
            <a:endParaRPr lang="en-US" sz="2800" dirty="0">
              <a:latin typeface="Arial"/>
              <a:cs typeface="Arial"/>
            </a:endParaRPr>
          </a:p>
          <a:p>
            <a:pPr lvl="0"/>
            <a:endParaRPr lang="en-US" sz="2800" dirty="0">
              <a:latin typeface="Arial"/>
              <a:cs typeface="Arial"/>
            </a:endParaRPr>
          </a:p>
          <a:p>
            <a:endParaRPr lang="en-US" sz="2800" dirty="0">
              <a:latin typeface="Arial"/>
              <a:cs typeface="Arial"/>
            </a:endParaRPr>
          </a:p>
        </p:txBody>
      </p:sp>
      <p:sp>
        <p:nvSpPr>
          <p:cNvPr id="2" name="Rectangle 1"/>
          <p:cNvSpPr/>
          <p:nvPr/>
        </p:nvSpPr>
        <p:spPr>
          <a:xfrm>
            <a:off x="468439" y="1031469"/>
            <a:ext cx="7735734" cy="523220"/>
          </a:xfrm>
          <a:prstGeom prst="rect">
            <a:avLst/>
          </a:prstGeom>
        </p:spPr>
        <p:txBody>
          <a:bodyPr wrap="square">
            <a:spAutoFit/>
          </a:bodyPr>
          <a:lstStyle/>
          <a:p>
            <a:r>
              <a:rPr lang="en-US" sz="2800" dirty="0">
                <a:latin typeface="Arial"/>
                <a:cs typeface="Arial"/>
              </a:rPr>
              <a:t>Sound recording as an archival medium :</a:t>
            </a:r>
          </a:p>
        </p:txBody>
      </p:sp>
    </p:spTree>
    <p:extLst>
      <p:ext uri="{BB962C8B-B14F-4D97-AF65-F5344CB8AC3E}">
        <p14:creationId xmlns:p14="http://schemas.microsoft.com/office/powerpoint/2010/main" val="15439591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7333</TotalTime>
  <Words>653</Words>
  <Application>Microsoft Macintosh PowerPoint</Application>
  <PresentationFormat>On-screen Show (4:3)</PresentationFormat>
  <Paragraphs>100</Paragraphs>
  <Slides>34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Pitzer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 OFF-SCREEN</dc:title>
  <dc:creator>localuser</dc:creator>
  <cp:lastModifiedBy>Ming-Yuen Ma</cp:lastModifiedBy>
  <cp:revision>201</cp:revision>
  <dcterms:created xsi:type="dcterms:W3CDTF">2010-12-29T21:54:42Z</dcterms:created>
  <dcterms:modified xsi:type="dcterms:W3CDTF">2021-10-10T23:56:58Z</dcterms:modified>
</cp:coreProperties>
</file>